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7.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8.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media/image23.jpg" ContentType="image/jpeg"/>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media/image54.jpg" ContentType="image/jpeg"/>
  <Override PartName="/ppt/media/image56.jpg" ContentType="image/jpeg"/>
  <Override PartName="/ppt/media/image88.jpg" ContentType="image/jpe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 id="2147483690" r:id="rId4"/>
    <p:sldMasterId id="2147483696" r:id="rId5"/>
    <p:sldMasterId id="2147483702" r:id="rId6"/>
    <p:sldMasterId id="2147483708" r:id="rId7"/>
    <p:sldMasterId id="2147483714" r:id="rId8"/>
    <p:sldMasterId id="2147483726" r:id="rId9"/>
  </p:sldMasterIdLst>
  <p:notesMasterIdLst>
    <p:notesMasterId r:id="rId34"/>
  </p:notesMasterIdLst>
  <p:sldIdLst>
    <p:sldId id="287" r:id="rId10"/>
    <p:sldId id="261" r:id="rId11"/>
    <p:sldId id="282" r:id="rId12"/>
    <p:sldId id="289" r:id="rId13"/>
    <p:sldId id="273" r:id="rId14"/>
    <p:sldId id="256" r:id="rId15"/>
    <p:sldId id="274" r:id="rId16"/>
    <p:sldId id="257" r:id="rId17"/>
    <p:sldId id="290" r:id="rId18"/>
    <p:sldId id="258" r:id="rId19"/>
    <p:sldId id="288" r:id="rId20"/>
    <p:sldId id="302" r:id="rId21"/>
    <p:sldId id="291" r:id="rId22"/>
    <p:sldId id="301" r:id="rId23"/>
    <p:sldId id="279" r:id="rId24"/>
    <p:sldId id="260" r:id="rId25"/>
    <p:sldId id="262" r:id="rId26"/>
    <p:sldId id="277" r:id="rId27"/>
    <p:sldId id="275" r:id="rId28"/>
    <p:sldId id="292" r:id="rId29"/>
    <p:sldId id="278" r:id="rId30"/>
    <p:sldId id="293" r:id="rId31"/>
    <p:sldId id="264" r:id="rId32"/>
    <p:sldId id="28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E8AFA1-8C5D-4B48-8851-A8E19BEFB231}" v="102" dt="2022-07-19T06:59:15.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4" autoAdjust="0"/>
    <p:restoredTop sz="92941" autoAdjust="0"/>
  </p:normalViewPr>
  <p:slideViewPr>
    <p:cSldViewPr snapToGrid="0">
      <p:cViewPr varScale="1">
        <p:scale>
          <a:sx n="104" d="100"/>
          <a:sy n="104" d="100"/>
        </p:scale>
        <p:origin x="138"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24107028579332401"/>
          <c:y val="0.14625486482199751"/>
          <c:w val="0.50842481221598868"/>
          <c:h val="0.77507739989948066"/>
        </c:manualLayout>
      </c:layout>
      <c:pieChart>
        <c:varyColors val="1"/>
        <c:dLbls>
          <c:dLblPos val="outEnd"/>
          <c:showLegendKey val="0"/>
          <c:showVal val="0"/>
          <c:showCatName val="0"/>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5B2947-26B9-47FB-B5F8-0F3FCC50A827}" type="datetimeFigureOut">
              <a:rPr lang="en-US" smtClean="0"/>
              <a:t>7/28/2022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0F1247-29C0-41EB-82AA-E236782B058C}" type="slidenum">
              <a:rPr lang="en-US" smtClean="0"/>
              <a:t>‹#›</a:t>
            </a:fld>
            <a:endParaRPr lang="en-US"/>
          </a:p>
        </p:txBody>
      </p:sp>
    </p:spTree>
    <p:extLst>
      <p:ext uri="{BB962C8B-B14F-4D97-AF65-F5344CB8AC3E}">
        <p14:creationId xmlns:p14="http://schemas.microsoft.com/office/powerpoint/2010/main" val="26387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pPr marL="0" marR="0" lvl="0" indent="0" algn="r" defTabSz="3507821" rtl="0" eaLnBrk="1" fontAlgn="auto" latinLnBrk="0" hangingPunct="1">
              <a:lnSpc>
                <a:spcPct val="100000"/>
              </a:lnSpc>
              <a:spcBef>
                <a:spcPts val="0"/>
              </a:spcBef>
              <a:spcAft>
                <a:spcPts val="0"/>
              </a:spcAft>
              <a:buClrTx/>
              <a:buSzTx/>
              <a:buFontTx/>
              <a:buNone/>
              <a:tabLst/>
              <a:defRPr/>
            </a:pPr>
            <a:fld id="{50706B79-5B81-4D48-8B59-B60D7E6552AF}"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3507821"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3998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9036E-FC1C-42D4-C51D-5FEBC3709E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9A2F79-F225-28F7-3553-016A62CF3E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145B90-9C49-89F7-CF1E-B839A0D8E510}"/>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5" name="Footer Placeholder 4">
            <a:extLst>
              <a:ext uri="{FF2B5EF4-FFF2-40B4-BE49-F238E27FC236}">
                <a16:creationId xmlns:a16="http://schemas.microsoft.com/office/drawing/2014/main" id="{894B01B9-5B1A-C5DF-3A0C-097FCA28C4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AC7B55-307F-DCFF-37D4-39B85A041827}"/>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190220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CE28C-8908-8CBB-A759-2737CA268C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B73F34-BEB1-777E-A248-7363AC6060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F5B4EC-D913-1CF3-1996-15F1D01F1A4F}"/>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5" name="Footer Placeholder 4">
            <a:extLst>
              <a:ext uri="{FF2B5EF4-FFF2-40B4-BE49-F238E27FC236}">
                <a16:creationId xmlns:a16="http://schemas.microsoft.com/office/drawing/2014/main" id="{D30C3573-4C9F-A23B-9561-8174751D3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F73471-3C11-F9DC-5A10-18C7FA9131C6}"/>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1897652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6A758E-BAF9-ECDF-6CAD-A94EB8FC587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EAA476-D397-ADBE-2C72-4F5E8B05EC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AD5879-E482-62D6-218C-59DF4DBF90A9}"/>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5" name="Footer Placeholder 4">
            <a:extLst>
              <a:ext uri="{FF2B5EF4-FFF2-40B4-BE49-F238E27FC236}">
                <a16:creationId xmlns:a16="http://schemas.microsoft.com/office/drawing/2014/main" id="{D896106E-07A8-0306-D400-18BCBF512B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76B8D-F925-F74C-1287-BB1DEC2D4AE1}"/>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69841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33855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3083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070594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FF990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500" b="0" i="0">
                <a:solidFill>
                  <a:schemeClr val="bg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15875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1155807" y="32148"/>
            <a:ext cx="964992" cy="615389"/>
          </a:xfrm>
          <a:prstGeom prst="rect">
            <a:avLst/>
          </a:prstGeom>
        </p:spPr>
      </p:pic>
      <p:sp>
        <p:nvSpPr>
          <p:cNvPr id="2" name="Holder 2"/>
          <p:cNvSpPr>
            <a:spLocks noGrp="1"/>
          </p:cNvSpPr>
          <p:nvPr>
            <p:ph type="title"/>
          </p:nvPr>
        </p:nvSpPr>
        <p:spPr/>
        <p:txBody>
          <a:bodyPr lIns="0" tIns="0" rIns="0" bIns="0"/>
          <a:lstStyle>
            <a:lvl1pPr>
              <a:defRPr sz="2200" b="1" i="0">
                <a:solidFill>
                  <a:srgbClr val="FF9900"/>
                </a:solidFill>
                <a:latin typeface="Arial"/>
                <a:cs typeface="Arial"/>
              </a:defRPr>
            </a:lvl1pPr>
          </a:lstStyle>
          <a:p>
            <a:endParaRPr/>
          </a:p>
        </p:txBody>
      </p:sp>
      <p:sp>
        <p:nvSpPr>
          <p:cNvPr id="3" name="Holder 3"/>
          <p:cNvSpPr>
            <a:spLocks noGrp="1"/>
          </p:cNvSpPr>
          <p:nvPr>
            <p:ph sz="half" idx="2"/>
          </p:nvPr>
        </p:nvSpPr>
        <p:spPr>
          <a:xfrm>
            <a:off x="609600" y="1577340"/>
            <a:ext cx="5303520" cy="2308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308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62432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FF990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39835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628076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914632" y="2130576"/>
            <a:ext cx="10362739" cy="1469874"/>
          </a:xfrm>
        </p:spPr>
        <p:txBody>
          <a:bodyPr/>
          <a:lstStyle/>
          <a:p>
            <a:r>
              <a:rPr lang="pl-PL"/>
              <a:t>Kliknij, aby edytować styl</a:t>
            </a:r>
          </a:p>
        </p:txBody>
      </p:sp>
      <p:sp>
        <p:nvSpPr>
          <p:cNvPr id="3" name="Podtytuł 2"/>
          <p:cNvSpPr>
            <a:spLocks noGrp="1"/>
          </p:cNvSpPr>
          <p:nvPr>
            <p:ph type="subTitle" idx="1"/>
          </p:nvPr>
        </p:nvSpPr>
        <p:spPr>
          <a:xfrm>
            <a:off x="1828493" y="3886200"/>
            <a:ext cx="8535014" cy="1752600"/>
          </a:xfrm>
        </p:spPr>
        <p:txBody>
          <a:bodyPr/>
          <a:lstStyle>
            <a:lvl1pPr marL="0" indent="0" algn="ctr">
              <a:buNone/>
              <a:defRPr/>
            </a:lvl1pPr>
            <a:lvl2pPr marL="221169" indent="0" algn="ctr">
              <a:buNone/>
              <a:defRPr/>
            </a:lvl2pPr>
            <a:lvl3pPr marL="442339" indent="0" algn="ctr">
              <a:buNone/>
              <a:defRPr/>
            </a:lvl3pPr>
            <a:lvl4pPr marL="663509" indent="0" algn="ctr">
              <a:buNone/>
              <a:defRPr/>
            </a:lvl4pPr>
            <a:lvl5pPr marL="884678" indent="0" algn="ctr">
              <a:buNone/>
              <a:defRPr/>
            </a:lvl5pPr>
            <a:lvl6pPr marL="1105847" indent="0" algn="ctr">
              <a:buNone/>
              <a:defRPr/>
            </a:lvl6pPr>
            <a:lvl7pPr marL="1327017" indent="0" algn="ctr">
              <a:buNone/>
              <a:defRPr/>
            </a:lvl7pPr>
            <a:lvl8pPr marL="1548186" indent="0" algn="ctr">
              <a:buNone/>
              <a:defRPr/>
            </a:lvl8pPr>
            <a:lvl9pPr marL="1769356" indent="0" algn="ctr">
              <a:buNone/>
              <a:defRPr/>
            </a:lvl9pPr>
          </a:lstStyle>
          <a:p>
            <a:r>
              <a:rPr lang="pl-PL"/>
              <a:t>Kliknij, aby edytować styl wzorca podtytułu</a:t>
            </a:r>
          </a:p>
        </p:txBody>
      </p:sp>
      <p:sp>
        <p:nvSpPr>
          <p:cNvPr id="4" name="Rectangle 4">
            <a:extLst>
              <a:ext uri="{FF2B5EF4-FFF2-40B4-BE49-F238E27FC236}">
                <a16:creationId xmlns:a16="http://schemas.microsoft.com/office/drawing/2014/main" id="{E2D7F294-7B07-2EA4-16A4-134E534D6BC0}"/>
              </a:ext>
            </a:extLst>
          </p:cNvPr>
          <p:cNvSpPr>
            <a:spLocks noGrp="1" noChangeArrowheads="1"/>
          </p:cNvSpPr>
          <p:nvPr>
            <p:ph type="dt" sz="half" idx="10"/>
          </p:nvPr>
        </p:nvSpPr>
        <p:spPr>
          <a:ln/>
        </p:spPr>
        <p:txBody>
          <a:bodyPr/>
          <a:lstStyle>
            <a:lvl1pPr>
              <a:defRPr/>
            </a:lvl1pPr>
          </a:lstStyle>
          <a:p>
            <a:pPr>
              <a:defRPr/>
            </a:pPr>
            <a:endParaRPr lang="pl-PL"/>
          </a:p>
        </p:txBody>
      </p:sp>
      <p:sp>
        <p:nvSpPr>
          <p:cNvPr id="5" name="Rectangle 5">
            <a:extLst>
              <a:ext uri="{FF2B5EF4-FFF2-40B4-BE49-F238E27FC236}">
                <a16:creationId xmlns:a16="http://schemas.microsoft.com/office/drawing/2014/main" id="{46E851E4-C00A-60D2-5E3D-51C4981FA916}"/>
              </a:ext>
            </a:extLst>
          </p:cNvPr>
          <p:cNvSpPr>
            <a:spLocks noGrp="1" noChangeArrowheads="1"/>
          </p:cNvSpPr>
          <p:nvPr>
            <p:ph type="ftr" sz="quarter" idx="11"/>
          </p:nvPr>
        </p:nvSpPr>
        <p:spPr>
          <a:ln/>
        </p:spPr>
        <p:txBody>
          <a:bodyPr/>
          <a:lstStyle>
            <a:lvl1pPr>
              <a:defRPr/>
            </a:lvl1pPr>
          </a:lstStyle>
          <a:p>
            <a:pPr>
              <a:defRPr/>
            </a:pPr>
            <a:endParaRPr lang="pl-PL"/>
          </a:p>
        </p:txBody>
      </p:sp>
      <p:sp>
        <p:nvSpPr>
          <p:cNvPr id="6" name="Rectangle 6">
            <a:extLst>
              <a:ext uri="{FF2B5EF4-FFF2-40B4-BE49-F238E27FC236}">
                <a16:creationId xmlns:a16="http://schemas.microsoft.com/office/drawing/2014/main" id="{DB7A5784-B903-4FF6-CC79-848CB4295BFD}"/>
              </a:ext>
            </a:extLst>
          </p:cNvPr>
          <p:cNvSpPr>
            <a:spLocks noGrp="1" noChangeArrowheads="1"/>
          </p:cNvSpPr>
          <p:nvPr>
            <p:ph type="sldNum" sz="quarter" idx="12"/>
          </p:nvPr>
        </p:nvSpPr>
        <p:spPr>
          <a:ln/>
        </p:spPr>
        <p:txBody>
          <a:bodyPr/>
          <a:lstStyle>
            <a:lvl1pPr>
              <a:defRPr/>
            </a:lvl1pPr>
          </a:lstStyle>
          <a:p>
            <a:pPr>
              <a:defRPr/>
            </a:pPr>
            <a:fld id="{CDD6466D-9E82-4192-AE69-A04FFBA3B288}" type="slidenum">
              <a:rPr lang="pl-PL" altLang="pl-PL"/>
              <a:pPr>
                <a:defRPr/>
              </a:pPr>
              <a:t>‹#›</a:t>
            </a:fld>
            <a:endParaRPr lang="pl-PL" altLang="pl-PL"/>
          </a:p>
        </p:txBody>
      </p:sp>
    </p:spTree>
    <p:extLst>
      <p:ext uri="{BB962C8B-B14F-4D97-AF65-F5344CB8AC3E}">
        <p14:creationId xmlns:p14="http://schemas.microsoft.com/office/powerpoint/2010/main" val="2788530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a:extLst>
              <a:ext uri="{FF2B5EF4-FFF2-40B4-BE49-F238E27FC236}">
                <a16:creationId xmlns:a16="http://schemas.microsoft.com/office/drawing/2014/main" id="{9A894140-5B0A-1B68-538C-6882533533F1}"/>
              </a:ext>
            </a:extLst>
          </p:cNvPr>
          <p:cNvSpPr>
            <a:spLocks noGrp="1" noChangeArrowheads="1"/>
          </p:cNvSpPr>
          <p:nvPr>
            <p:ph type="dt" sz="half" idx="10"/>
          </p:nvPr>
        </p:nvSpPr>
        <p:spPr>
          <a:ln/>
        </p:spPr>
        <p:txBody>
          <a:bodyPr/>
          <a:lstStyle>
            <a:lvl1pPr>
              <a:defRPr/>
            </a:lvl1pPr>
          </a:lstStyle>
          <a:p>
            <a:pPr>
              <a:defRPr/>
            </a:pPr>
            <a:endParaRPr lang="pl-PL"/>
          </a:p>
        </p:txBody>
      </p:sp>
      <p:sp>
        <p:nvSpPr>
          <p:cNvPr id="5" name="Rectangle 5">
            <a:extLst>
              <a:ext uri="{FF2B5EF4-FFF2-40B4-BE49-F238E27FC236}">
                <a16:creationId xmlns:a16="http://schemas.microsoft.com/office/drawing/2014/main" id="{09168ABA-0504-39D9-CB54-9470013FF5B1}"/>
              </a:ext>
            </a:extLst>
          </p:cNvPr>
          <p:cNvSpPr>
            <a:spLocks noGrp="1" noChangeArrowheads="1"/>
          </p:cNvSpPr>
          <p:nvPr>
            <p:ph type="ftr" sz="quarter" idx="11"/>
          </p:nvPr>
        </p:nvSpPr>
        <p:spPr>
          <a:ln/>
        </p:spPr>
        <p:txBody>
          <a:bodyPr/>
          <a:lstStyle>
            <a:lvl1pPr>
              <a:defRPr/>
            </a:lvl1pPr>
          </a:lstStyle>
          <a:p>
            <a:pPr>
              <a:defRPr/>
            </a:pPr>
            <a:endParaRPr lang="pl-PL"/>
          </a:p>
        </p:txBody>
      </p:sp>
      <p:sp>
        <p:nvSpPr>
          <p:cNvPr id="6" name="Rectangle 6">
            <a:extLst>
              <a:ext uri="{FF2B5EF4-FFF2-40B4-BE49-F238E27FC236}">
                <a16:creationId xmlns:a16="http://schemas.microsoft.com/office/drawing/2014/main" id="{942B2CBD-AD55-81A5-6C2A-6B06122D45D4}"/>
              </a:ext>
            </a:extLst>
          </p:cNvPr>
          <p:cNvSpPr>
            <a:spLocks noGrp="1" noChangeArrowheads="1"/>
          </p:cNvSpPr>
          <p:nvPr>
            <p:ph type="sldNum" sz="quarter" idx="12"/>
          </p:nvPr>
        </p:nvSpPr>
        <p:spPr>
          <a:ln/>
        </p:spPr>
        <p:txBody>
          <a:bodyPr/>
          <a:lstStyle>
            <a:lvl1pPr>
              <a:defRPr/>
            </a:lvl1pPr>
          </a:lstStyle>
          <a:p>
            <a:pPr>
              <a:defRPr/>
            </a:pPr>
            <a:fld id="{6AC229B0-F876-4F7D-944E-7D1356FF8E2B}" type="slidenum">
              <a:rPr lang="pl-PL" altLang="pl-PL"/>
              <a:pPr>
                <a:defRPr/>
              </a:pPr>
              <a:t>‹#›</a:t>
            </a:fld>
            <a:endParaRPr lang="pl-PL" altLang="pl-PL"/>
          </a:p>
        </p:txBody>
      </p:sp>
    </p:spTree>
    <p:extLst>
      <p:ext uri="{BB962C8B-B14F-4D97-AF65-F5344CB8AC3E}">
        <p14:creationId xmlns:p14="http://schemas.microsoft.com/office/powerpoint/2010/main" val="3385309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963012" y="4406900"/>
            <a:ext cx="10363507" cy="1362226"/>
          </a:xfrm>
        </p:spPr>
        <p:txBody>
          <a:bodyPr anchor="t"/>
          <a:lstStyle>
            <a:lvl1pPr algn="l">
              <a:defRPr sz="1935" b="1" cap="all"/>
            </a:lvl1pPr>
          </a:lstStyle>
          <a:p>
            <a:r>
              <a:rPr lang="pl-PL"/>
              <a:t>Kliknij, aby edytować styl</a:t>
            </a:r>
          </a:p>
        </p:txBody>
      </p:sp>
      <p:sp>
        <p:nvSpPr>
          <p:cNvPr id="3" name="Symbol zastępczy tekstu 2"/>
          <p:cNvSpPr>
            <a:spLocks noGrp="1"/>
          </p:cNvSpPr>
          <p:nvPr>
            <p:ph type="body" idx="1"/>
          </p:nvPr>
        </p:nvSpPr>
        <p:spPr>
          <a:xfrm>
            <a:off x="963012" y="2906788"/>
            <a:ext cx="10363507" cy="1500112"/>
          </a:xfrm>
        </p:spPr>
        <p:txBody>
          <a:bodyPr anchor="b"/>
          <a:lstStyle>
            <a:lvl1pPr marL="0" indent="0">
              <a:buNone/>
              <a:defRPr sz="967"/>
            </a:lvl1pPr>
            <a:lvl2pPr marL="221169" indent="0">
              <a:buNone/>
              <a:defRPr sz="871"/>
            </a:lvl2pPr>
            <a:lvl3pPr marL="442339" indent="0">
              <a:buNone/>
              <a:defRPr sz="774"/>
            </a:lvl3pPr>
            <a:lvl4pPr marL="663509" indent="0">
              <a:buNone/>
              <a:defRPr sz="677"/>
            </a:lvl4pPr>
            <a:lvl5pPr marL="884678" indent="0">
              <a:buNone/>
              <a:defRPr sz="677"/>
            </a:lvl5pPr>
            <a:lvl6pPr marL="1105847" indent="0">
              <a:buNone/>
              <a:defRPr sz="677"/>
            </a:lvl6pPr>
            <a:lvl7pPr marL="1327017" indent="0">
              <a:buNone/>
              <a:defRPr sz="677"/>
            </a:lvl7pPr>
            <a:lvl8pPr marL="1548186" indent="0">
              <a:buNone/>
              <a:defRPr sz="677"/>
            </a:lvl8pPr>
            <a:lvl9pPr marL="1769356" indent="0">
              <a:buNone/>
              <a:defRPr sz="677"/>
            </a:lvl9pPr>
          </a:lstStyle>
          <a:p>
            <a:pPr lvl="0"/>
            <a:r>
              <a:rPr lang="pl-PL"/>
              <a:t>Kliknij, aby edytować style wzorca tekstu</a:t>
            </a:r>
          </a:p>
        </p:txBody>
      </p:sp>
      <p:sp>
        <p:nvSpPr>
          <p:cNvPr id="4" name="Rectangle 4">
            <a:extLst>
              <a:ext uri="{FF2B5EF4-FFF2-40B4-BE49-F238E27FC236}">
                <a16:creationId xmlns:a16="http://schemas.microsoft.com/office/drawing/2014/main" id="{A48EA53F-7C58-F0F7-1BF7-483B46F5D54C}"/>
              </a:ext>
            </a:extLst>
          </p:cNvPr>
          <p:cNvSpPr>
            <a:spLocks noGrp="1" noChangeArrowheads="1"/>
          </p:cNvSpPr>
          <p:nvPr>
            <p:ph type="dt" sz="half" idx="10"/>
          </p:nvPr>
        </p:nvSpPr>
        <p:spPr>
          <a:ln/>
        </p:spPr>
        <p:txBody>
          <a:bodyPr/>
          <a:lstStyle>
            <a:lvl1pPr>
              <a:defRPr/>
            </a:lvl1pPr>
          </a:lstStyle>
          <a:p>
            <a:pPr>
              <a:defRPr/>
            </a:pPr>
            <a:endParaRPr lang="pl-PL"/>
          </a:p>
        </p:txBody>
      </p:sp>
      <p:sp>
        <p:nvSpPr>
          <p:cNvPr id="5" name="Rectangle 5">
            <a:extLst>
              <a:ext uri="{FF2B5EF4-FFF2-40B4-BE49-F238E27FC236}">
                <a16:creationId xmlns:a16="http://schemas.microsoft.com/office/drawing/2014/main" id="{59FAA64F-B6C8-43EB-68D7-33FCB61D8FB5}"/>
              </a:ext>
            </a:extLst>
          </p:cNvPr>
          <p:cNvSpPr>
            <a:spLocks noGrp="1" noChangeArrowheads="1"/>
          </p:cNvSpPr>
          <p:nvPr>
            <p:ph type="ftr" sz="quarter" idx="11"/>
          </p:nvPr>
        </p:nvSpPr>
        <p:spPr>
          <a:ln/>
        </p:spPr>
        <p:txBody>
          <a:bodyPr/>
          <a:lstStyle>
            <a:lvl1pPr>
              <a:defRPr/>
            </a:lvl1pPr>
          </a:lstStyle>
          <a:p>
            <a:pPr>
              <a:defRPr/>
            </a:pPr>
            <a:endParaRPr lang="pl-PL"/>
          </a:p>
        </p:txBody>
      </p:sp>
      <p:sp>
        <p:nvSpPr>
          <p:cNvPr id="6" name="Rectangle 6">
            <a:extLst>
              <a:ext uri="{FF2B5EF4-FFF2-40B4-BE49-F238E27FC236}">
                <a16:creationId xmlns:a16="http://schemas.microsoft.com/office/drawing/2014/main" id="{41506E96-3F2A-99AE-A788-0C40583EC2CD}"/>
              </a:ext>
            </a:extLst>
          </p:cNvPr>
          <p:cNvSpPr>
            <a:spLocks noGrp="1" noChangeArrowheads="1"/>
          </p:cNvSpPr>
          <p:nvPr>
            <p:ph type="sldNum" sz="quarter" idx="12"/>
          </p:nvPr>
        </p:nvSpPr>
        <p:spPr>
          <a:ln/>
        </p:spPr>
        <p:txBody>
          <a:bodyPr/>
          <a:lstStyle>
            <a:lvl1pPr>
              <a:defRPr/>
            </a:lvl1pPr>
          </a:lstStyle>
          <a:p>
            <a:pPr>
              <a:defRPr/>
            </a:pPr>
            <a:fld id="{56676923-686F-4BBA-AAA6-0A8FC552C420}" type="slidenum">
              <a:rPr lang="pl-PL" altLang="pl-PL"/>
              <a:pPr>
                <a:defRPr/>
              </a:pPr>
              <a:t>‹#›</a:t>
            </a:fld>
            <a:endParaRPr lang="pl-PL" altLang="pl-PL"/>
          </a:p>
        </p:txBody>
      </p:sp>
    </p:spTree>
    <p:extLst>
      <p:ext uri="{BB962C8B-B14F-4D97-AF65-F5344CB8AC3E}">
        <p14:creationId xmlns:p14="http://schemas.microsoft.com/office/powerpoint/2010/main" val="2227645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36D94-456D-AC86-682B-B3E0DE6582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BD17DA-ED27-6AC6-2507-3E97176ED1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C0410-F741-89EF-C945-3274CBD87EB6}"/>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5" name="Footer Placeholder 4">
            <a:extLst>
              <a:ext uri="{FF2B5EF4-FFF2-40B4-BE49-F238E27FC236}">
                <a16:creationId xmlns:a16="http://schemas.microsoft.com/office/drawing/2014/main" id="{B21930FB-97F8-4C99-2F65-3F9261737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0080A8-3571-1D02-0B6B-1DA2A34FE067}"/>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140198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608987" y="1600200"/>
            <a:ext cx="5450152" cy="4526038"/>
          </a:xfrm>
        </p:spPr>
        <p:txBody>
          <a:bodyPr/>
          <a:lstStyle>
            <a:lvl1pPr>
              <a:defRPr sz="1355"/>
            </a:lvl1pPr>
            <a:lvl2pPr>
              <a:defRPr sz="1161"/>
            </a:lvl2pPr>
            <a:lvl3pPr>
              <a:defRPr sz="967"/>
            </a:lvl3pPr>
            <a:lvl4pPr>
              <a:defRPr sz="871"/>
            </a:lvl4pPr>
            <a:lvl5pPr>
              <a:defRPr sz="871"/>
            </a:lvl5pPr>
            <a:lvl6pPr>
              <a:defRPr sz="871"/>
            </a:lvl6pPr>
            <a:lvl7pPr>
              <a:defRPr sz="871"/>
            </a:lvl7pPr>
            <a:lvl8pPr>
              <a:defRPr sz="871"/>
            </a:lvl8pPr>
            <a:lvl9pPr>
              <a:defRPr sz="871"/>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32862" y="1600200"/>
            <a:ext cx="5450153" cy="4526038"/>
          </a:xfrm>
        </p:spPr>
        <p:txBody>
          <a:bodyPr/>
          <a:lstStyle>
            <a:lvl1pPr>
              <a:defRPr sz="1355"/>
            </a:lvl1pPr>
            <a:lvl2pPr>
              <a:defRPr sz="1161"/>
            </a:lvl2pPr>
            <a:lvl3pPr>
              <a:defRPr sz="967"/>
            </a:lvl3pPr>
            <a:lvl4pPr>
              <a:defRPr sz="871"/>
            </a:lvl4pPr>
            <a:lvl5pPr>
              <a:defRPr sz="871"/>
            </a:lvl5pPr>
            <a:lvl6pPr>
              <a:defRPr sz="871"/>
            </a:lvl6pPr>
            <a:lvl7pPr>
              <a:defRPr sz="871"/>
            </a:lvl7pPr>
            <a:lvl8pPr>
              <a:defRPr sz="871"/>
            </a:lvl8pPr>
            <a:lvl9pPr>
              <a:defRPr sz="871"/>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Rectangle 4">
            <a:extLst>
              <a:ext uri="{FF2B5EF4-FFF2-40B4-BE49-F238E27FC236}">
                <a16:creationId xmlns:a16="http://schemas.microsoft.com/office/drawing/2014/main" id="{C60AD193-14C4-7888-F671-A38037883E59}"/>
              </a:ext>
            </a:extLst>
          </p:cNvPr>
          <p:cNvSpPr>
            <a:spLocks noGrp="1" noChangeArrowheads="1"/>
          </p:cNvSpPr>
          <p:nvPr>
            <p:ph type="dt" sz="half" idx="10"/>
          </p:nvPr>
        </p:nvSpPr>
        <p:spPr>
          <a:ln/>
        </p:spPr>
        <p:txBody>
          <a:bodyPr/>
          <a:lstStyle>
            <a:lvl1pPr>
              <a:defRPr/>
            </a:lvl1pPr>
          </a:lstStyle>
          <a:p>
            <a:pPr>
              <a:defRPr/>
            </a:pPr>
            <a:endParaRPr lang="pl-PL"/>
          </a:p>
        </p:txBody>
      </p:sp>
      <p:sp>
        <p:nvSpPr>
          <p:cNvPr id="6" name="Rectangle 5">
            <a:extLst>
              <a:ext uri="{FF2B5EF4-FFF2-40B4-BE49-F238E27FC236}">
                <a16:creationId xmlns:a16="http://schemas.microsoft.com/office/drawing/2014/main" id="{6E60A0CF-FDE5-0089-F813-6F774DB28670}"/>
              </a:ext>
            </a:extLst>
          </p:cNvPr>
          <p:cNvSpPr>
            <a:spLocks noGrp="1" noChangeArrowheads="1"/>
          </p:cNvSpPr>
          <p:nvPr>
            <p:ph type="ftr" sz="quarter" idx="11"/>
          </p:nvPr>
        </p:nvSpPr>
        <p:spPr>
          <a:ln/>
        </p:spPr>
        <p:txBody>
          <a:bodyPr/>
          <a:lstStyle>
            <a:lvl1pPr>
              <a:defRPr/>
            </a:lvl1pPr>
          </a:lstStyle>
          <a:p>
            <a:pPr>
              <a:defRPr/>
            </a:pPr>
            <a:endParaRPr lang="pl-PL"/>
          </a:p>
        </p:txBody>
      </p:sp>
      <p:sp>
        <p:nvSpPr>
          <p:cNvPr id="7" name="Rectangle 6">
            <a:extLst>
              <a:ext uri="{FF2B5EF4-FFF2-40B4-BE49-F238E27FC236}">
                <a16:creationId xmlns:a16="http://schemas.microsoft.com/office/drawing/2014/main" id="{459ED086-9B40-21BA-963A-196055AAB599}"/>
              </a:ext>
            </a:extLst>
          </p:cNvPr>
          <p:cNvSpPr>
            <a:spLocks noGrp="1" noChangeArrowheads="1"/>
          </p:cNvSpPr>
          <p:nvPr>
            <p:ph type="sldNum" sz="quarter" idx="12"/>
          </p:nvPr>
        </p:nvSpPr>
        <p:spPr>
          <a:ln/>
        </p:spPr>
        <p:txBody>
          <a:bodyPr/>
          <a:lstStyle>
            <a:lvl1pPr>
              <a:defRPr/>
            </a:lvl1pPr>
          </a:lstStyle>
          <a:p>
            <a:pPr>
              <a:defRPr/>
            </a:pPr>
            <a:fld id="{4851FE18-9781-4873-9DAC-78EB6A9921C5}" type="slidenum">
              <a:rPr lang="pl-PL" altLang="pl-PL"/>
              <a:pPr>
                <a:defRPr/>
              </a:pPr>
              <a:t>‹#›</a:t>
            </a:fld>
            <a:endParaRPr lang="pl-PL" altLang="pl-PL"/>
          </a:p>
        </p:txBody>
      </p:sp>
    </p:spTree>
    <p:extLst>
      <p:ext uri="{BB962C8B-B14F-4D97-AF65-F5344CB8AC3E}">
        <p14:creationId xmlns:p14="http://schemas.microsoft.com/office/powerpoint/2010/main" val="12848514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609754" y="274562"/>
            <a:ext cx="10972493" cy="1143000"/>
          </a:xfrm>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609754" y="1535188"/>
            <a:ext cx="5386413" cy="639838"/>
          </a:xfrm>
        </p:spPr>
        <p:txBody>
          <a:bodyPr anchor="b"/>
          <a:lstStyle>
            <a:lvl1pPr marL="0" indent="0">
              <a:buNone/>
              <a:defRPr sz="1161" b="1"/>
            </a:lvl1pPr>
            <a:lvl2pPr marL="221169" indent="0">
              <a:buNone/>
              <a:defRPr sz="967" b="1"/>
            </a:lvl2pPr>
            <a:lvl3pPr marL="442339" indent="0">
              <a:buNone/>
              <a:defRPr sz="871" b="1"/>
            </a:lvl3pPr>
            <a:lvl4pPr marL="663509" indent="0">
              <a:buNone/>
              <a:defRPr sz="774" b="1"/>
            </a:lvl4pPr>
            <a:lvl5pPr marL="884678" indent="0">
              <a:buNone/>
              <a:defRPr sz="774" b="1"/>
            </a:lvl5pPr>
            <a:lvl6pPr marL="1105847" indent="0">
              <a:buNone/>
              <a:defRPr sz="774" b="1"/>
            </a:lvl6pPr>
            <a:lvl7pPr marL="1327017" indent="0">
              <a:buNone/>
              <a:defRPr sz="774" b="1"/>
            </a:lvl7pPr>
            <a:lvl8pPr marL="1548186" indent="0">
              <a:buNone/>
              <a:defRPr sz="774" b="1"/>
            </a:lvl8pPr>
            <a:lvl9pPr marL="1769356" indent="0">
              <a:buNone/>
              <a:defRPr sz="774" b="1"/>
            </a:lvl9pPr>
          </a:lstStyle>
          <a:p>
            <a:pPr lvl="0"/>
            <a:r>
              <a:rPr lang="pl-PL"/>
              <a:t>Kliknij, aby edytować style wzorca tekstu</a:t>
            </a:r>
          </a:p>
        </p:txBody>
      </p:sp>
      <p:sp>
        <p:nvSpPr>
          <p:cNvPr id="4" name="Symbol zastępczy zawartości 3"/>
          <p:cNvSpPr>
            <a:spLocks noGrp="1"/>
          </p:cNvSpPr>
          <p:nvPr>
            <p:ph sz="half" idx="2"/>
          </p:nvPr>
        </p:nvSpPr>
        <p:spPr>
          <a:xfrm>
            <a:off x="609754" y="2175026"/>
            <a:ext cx="5386413" cy="3951212"/>
          </a:xfrm>
        </p:spPr>
        <p:txBody>
          <a:bodyPr/>
          <a:lstStyle>
            <a:lvl1pPr>
              <a:defRPr sz="1161"/>
            </a:lvl1pPr>
            <a:lvl2pPr>
              <a:defRPr sz="967"/>
            </a:lvl2pPr>
            <a:lvl3pPr>
              <a:defRPr sz="871"/>
            </a:lvl3pPr>
            <a:lvl4pPr>
              <a:defRPr sz="774"/>
            </a:lvl4pPr>
            <a:lvl5pPr>
              <a:defRPr sz="774"/>
            </a:lvl5pPr>
            <a:lvl6pPr>
              <a:defRPr sz="774"/>
            </a:lvl6pPr>
            <a:lvl7pPr>
              <a:defRPr sz="774"/>
            </a:lvl7pPr>
            <a:lvl8pPr>
              <a:defRPr sz="774"/>
            </a:lvl8pPr>
            <a:lvl9pPr>
              <a:defRPr sz="774"/>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93531" y="1535188"/>
            <a:ext cx="5388716" cy="639838"/>
          </a:xfrm>
        </p:spPr>
        <p:txBody>
          <a:bodyPr anchor="b"/>
          <a:lstStyle>
            <a:lvl1pPr marL="0" indent="0">
              <a:buNone/>
              <a:defRPr sz="1161" b="1"/>
            </a:lvl1pPr>
            <a:lvl2pPr marL="221169" indent="0">
              <a:buNone/>
              <a:defRPr sz="967" b="1"/>
            </a:lvl2pPr>
            <a:lvl3pPr marL="442339" indent="0">
              <a:buNone/>
              <a:defRPr sz="871" b="1"/>
            </a:lvl3pPr>
            <a:lvl4pPr marL="663509" indent="0">
              <a:buNone/>
              <a:defRPr sz="774" b="1"/>
            </a:lvl4pPr>
            <a:lvl5pPr marL="884678" indent="0">
              <a:buNone/>
              <a:defRPr sz="774" b="1"/>
            </a:lvl5pPr>
            <a:lvl6pPr marL="1105847" indent="0">
              <a:buNone/>
              <a:defRPr sz="774" b="1"/>
            </a:lvl6pPr>
            <a:lvl7pPr marL="1327017" indent="0">
              <a:buNone/>
              <a:defRPr sz="774" b="1"/>
            </a:lvl7pPr>
            <a:lvl8pPr marL="1548186" indent="0">
              <a:buNone/>
              <a:defRPr sz="774" b="1"/>
            </a:lvl8pPr>
            <a:lvl9pPr marL="1769356" indent="0">
              <a:buNone/>
              <a:defRPr sz="774" b="1"/>
            </a:lvl9pPr>
          </a:lstStyle>
          <a:p>
            <a:pPr lvl="0"/>
            <a:r>
              <a:rPr lang="pl-PL"/>
              <a:t>Kliknij, aby edytować style wzorca tekstu</a:t>
            </a:r>
          </a:p>
        </p:txBody>
      </p:sp>
      <p:sp>
        <p:nvSpPr>
          <p:cNvPr id="6" name="Symbol zastępczy zawartości 5"/>
          <p:cNvSpPr>
            <a:spLocks noGrp="1"/>
          </p:cNvSpPr>
          <p:nvPr>
            <p:ph sz="quarter" idx="4"/>
          </p:nvPr>
        </p:nvSpPr>
        <p:spPr>
          <a:xfrm>
            <a:off x="6193531" y="2175026"/>
            <a:ext cx="5388716" cy="3951212"/>
          </a:xfrm>
        </p:spPr>
        <p:txBody>
          <a:bodyPr/>
          <a:lstStyle>
            <a:lvl1pPr>
              <a:defRPr sz="1161"/>
            </a:lvl1pPr>
            <a:lvl2pPr>
              <a:defRPr sz="967"/>
            </a:lvl2pPr>
            <a:lvl3pPr>
              <a:defRPr sz="871"/>
            </a:lvl3pPr>
            <a:lvl4pPr>
              <a:defRPr sz="774"/>
            </a:lvl4pPr>
            <a:lvl5pPr>
              <a:defRPr sz="774"/>
            </a:lvl5pPr>
            <a:lvl6pPr>
              <a:defRPr sz="774"/>
            </a:lvl6pPr>
            <a:lvl7pPr>
              <a:defRPr sz="774"/>
            </a:lvl7pPr>
            <a:lvl8pPr>
              <a:defRPr sz="774"/>
            </a:lvl8pPr>
            <a:lvl9pPr>
              <a:defRPr sz="774"/>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Rectangle 4">
            <a:extLst>
              <a:ext uri="{FF2B5EF4-FFF2-40B4-BE49-F238E27FC236}">
                <a16:creationId xmlns:a16="http://schemas.microsoft.com/office/drawing/2014/main" id="{ED3BFE2F-B3C6-8E41-3DD6-DCFBCD5B236D}"/>
              </a:ext>
            </a:extLst>
          </p:cNvPr>
          <p:cNvSpPr>
            <a:spLocks noGrp="1" noChangeArrowheads="1"/>
          </p:cNvSpPr>
          <p:nvPr>
            <p:ph type="dt" sz="half" idx="10"/>
          </p:nvPr>
        </p:nvSpPr>
        <p:spPr>
          <a:ln/>
        </p:spPr>
        <p:txBody>
          <a:bodyPr/>
          <a:lstStyle>
            <a:lvl1pPr>
              <a:defRPr/>
            </a:lvl1pPr>
          </a:lstStyle>
          <a:p>
            <a:pPr>
              <a:defRPr/>
            </a:pPr>
            <a:endParaRPr lang="pl-PL"/>
          </a:p>
        </p:txBody>
      </p:sp>
      <p:sp>
        <p:nvSpPr>
          <p:cNvPr id="8" name="Rectangle 5">
            <a:extLst>
              <a:ext uri="{FF2B5EF4-FFF2-40B4-BE49-F238E27FC236}">
                <a16:creationId xmlns:a16="http://schemas.microsoft.com/office/drawing/2014/main" id="{2C2B07B7-5AD6-EDFF-36C3-DE8307E1AE19}"/>
              </a:ext>
            </a:extLst>
          </p:cNvPr>
          <p:cNvSpPr>
            <a:spLocks noGrp="1" noChangeArrowheads="1"/>
          </p:cNvSpPr>
          <p:nvPr>
            <p:ph type="ftr" sz="quarter" idx="11"/>
          </p:nvPr>
        </p:nvSpPr>
        <p:spPr>
          <a:ln/>
        </p:spPr>
        <p:txBody>
          <a:bodyPr/>
          <a:lstStyle>
            <a:lvl1pPr>
              <a:defRPr/>
            </a:lvl1pPr>
          </a:lstStyle>
          <a:p>
            <a:pPr>
              <a:defRPr/>
            </a:pPr>
            <a:endParaRPr lang="pl-PL"/>
          </a:p>
        </p:txBody>
      </p:sp>
      <p:sp>
        <p:nvSpPr>
          <p:cNvPr id="9" name="Rectangle 6">
            <a:extLst>
              <a:ext uri="{FF2B5EF4-FFF2-40B4-BE49-F238E27FC236}">
                <a16:creationId xmlns:a16="http://schemas.microsoft.com/office/drawing/2014/main" id="{EF511AC3-19FD-CCB6-5DAA-34416CDE2132}"/>
              </a:ext>
            </a:extLst>
          </p:cNvPr>
          <p:cNvSpPr>
            <a:spLocks noGrp="1" noChangeArrowheads="1"/>
          </p:cNvSpPr>
          <p:nvPr>
            <p:ph type="sldNum" sz="quarter" idx="12"/>
          </p:nvPr>
        </p:nvSpPr>
        <p:spPr>
          <a:ln/>
        </p:spPr>
        <p:txBody>
          <a:bodyPr/>
          <a:lstStyle>
            <a:lvl1pPr>
              <a:defRPr/>
            </a:lvl1pPr>
          </a:lstStyle>
          <a:p>
            <a:pPr>
              <a:defRPr/>
            </a:pPr>
            <a:fld id="{2A8C9D57-240A-4A73-8ED7-D2CC9F630F48}" type="slidenum">
              <a:rPr lang="pl-PL" altLang="pl-PL"/>
              <a:pPr>
                <a:defRPr/>
              </a:pPr>
              <a:t>‹#›</a:t>
            </a:fld>
            <a:endParaRPr lang="pl-PL" altLang="pl-PL"/>
          </a:p>
        </p:txBody>
      </p:sp>
    </p:spTree>
    <p:extLst>
      <p:ext uri="{BB962C8B-B14F-4D97-AF65-F5344CB8AC3E}">
        <p14:creationId xmlns:p14="http://schemas.microsoft.com/office/powerpoint/2010/main" val="3063702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Rectangle 4">
            <a:extLst>
              <a:ext uri="{FF2B5EF4-FFF2-40B4-BE49-F238E27FC236}">
                <a16:creationId xmlns:a16="http://schemas.microsoft.com/office/drawing/2014/main" id="{CF9B4D54-4E1E-80DF-A9CD-2E5EDB061C67}"/>
              </a:ext>
            </a:extLst>
          </p:cNvPr>
          <p:cNvSpPr>
            <a:spLocks noGrp="1" noChangeArrowheads="1"/>
          </p:cNvSpPr>
          <p:nvPr>
            <p:ph type="dt" sz="half" idx="10"/>
          </p:nvPr>
        </p:nvSpPr>
        <p:spPr>
          <a:ln/>
        </p:spPr>
        <p:txBody>
          <a:bodyPr/>
          <a:lstStyle>
            <a:lvl1pPr>
              <a:defRPr/>
            </a:lvl1pPr>
          </a:lstStyle>
          <a:p>
            <a:pPr>
              <a:defRPr/>
            </a:pPr>
            <a:endParaRPr lang="pl-PL"/>
          </a:p>
        </p:txBody>
      </p:sp>
      <p:sp>
        <p:nvSpPr>
          <p:cNvPr id="4" name="Rectangle 5">
            <a:extLst>
              <a:ext uri="{FF2B5EF4-FFF2-40B4-BE49-F238E27FC236}">
                <a16:creationId xmlns:a16="http://schemas.microsoft.com/office/drawing/2014/main" id="{37A5A6B0-78FB-8284-9975-AAB08B29D813}"/>
              </a:ext>
            </a:extLst>
          </p:cNvPr>
          <p:cNvSpPr>
            <a:spLocks noGrp="1" noChangeArrowheads="1"/>
          </p:cNvSpPr>
          <p:nvPr>
            <p:ph type="ftr" sz="quarter" idx="11"/>
          </p:nvPr>
        </p:nvSpPr>
        <p:spPr>
          <a:ln/>
        </p:spPr>
        <p:txBody>
          <a:bodyPr/>
          <a:lstStyle>
            <a:lvl1pPr>
              <a:defRPr/>
            </a:lvl1pPr>
          </a:lstStyle>
          <a:p>
            <a:pPr>
              <a:defRPr/>
            </a:pPr>
            <a:endParaRPr lang="pl-PL"/>
          </a:p>
        </p:txBody>
      </p:sp>
      <p:sp>
        <p:nvSpPr>
          <p:cNvPr id="5" name="Rectangle 6">
            <a:extLst>
              <a:ext uri="{FF2B5EF4-FFF2-40B4-BE49-F238E27FC236}">
                <a16:creationId xmlns:a16="http://schemas.microsoft.com/office/drawing/2014/main" id="{4DA901B7-C616-5B81-703D-8961A8FB105A}"/>
              </a:ext>
            </a:extLst>
          </p:cNvPr>
          <p:cNvSpPr>
            <a:spLocks noGrp="1" noChangeArrowheads="1"/>
          </p:cNvSpPr>
          <p:nvPr>
            <p:ph type="sldNum" sz="quarter" idx="12"/>
          </p:nvPr>
        </p:nvSpPr>
        <p:spPr>
          <a:ln/>
        </p:spPr>
        <p:txBody>
          <a:bodyPr/>
          <a:lstStyle>
            <a:lvl1pPr>
              <a:defRPr/>
            </a:lvl1pPr>
          </a:lstStyle>
          <a:p>
            <a:pPr>
              <a:defRPr/>
            </a:pPr>
            <a:fld id="{5ECD3090-8737-4DA7-8A54-8DCBD85D7BC9}" type="slidenum">
              <a:rPr lang="pl-PL" altLang="pl-PL"/>
              <a:pPr>
                <a:defRPr/>
              </a:pPr>
              <a:t>‹#›</a:t>
            </a:fld>
            <a:endParaRPr lang="pl-PL" altLang="pl-PL"/>
          </a:p>
        </p:txBody>
      </p:sp>
    </p:spTree>
    <p:extLst>
      <p:ext uri="{BB962C8B-B14F-4D97-AF65-F5344CB8AC3E}">
        <p14:creationId xmlns:p14="http://schemas.microsoft.com/office/powerpoint/2010/main" val="960738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7CA7E36-F2F7-9F70-4CD3-7E9591DD79C4}"/>
              </a:ext>
            </a:extLst>
          </p:cNvPr>
          <p:cNvSpPr>
            <a:spLocks noGrp="1" noChangeArrowheads="1"/>
          </p:cNvSpPr>
          <p:nvPr>
            <p:ph type="dt" sz="half" idx="10"/>
          </p:nvPr>
        </p:nvSpPr>
        <p:spPr>
          <a:ln/>
        </p:spPr>
        <p:txBody>
          <a:bodyPr/>
          <a:lstStyle>
            <a:lvl1pPr>
              <a:defRPr/>
            </a:lvl1pPr>
          </a:lstStyle>
          <a:p>
            <a:pPr>
              <a:defRPr/>
            </a:pPr>
            <a:endParaRPr lang="pl-PL"/>
          </a:p>
        </p:txBody>
      </p:sp>
      <p:sp>
        <p:nvSpPr>
          <p:cNvPr id="3" name="Rectangle 5">
            <a:extLst>
              <a:ext uri="{FF2B5EF4-FFF2-40B4-BE49-F238E27FC236}">
                <a16:creationId xmlns:a16="http://schemas.microsoft.com/office/drawing/2014/main" id="{F7ADCD6B-E322-75A9-EF18-842DA662FB26}"/>
              </a:ext>
            </a:extLst>
          </p:cNvPr>
          <p:cNvSpPr>
            <a:spLocks noGrp="1" noChangeArrowheads="1"/>
          </p:cNvSpPr>
          <p:nvPr>
            <p:ph type="ftr" sz="quarter" idx="11"/>
          </p:nvPr>
        </p:nvSpPr>
        <p:spPr>
          <a:ln/>
        </p:spPr>
        <p:txBody>
          <a:bodyPr/>
          <a:lstStyle>
            <a:lvl1pPr>
              <a:defRPr/>
            </a:lvl1pPr>
          </a:lstStyle>
          <a:p>
            <a:pPr>
              <a:defRPr/>
            </a:pPr>
            <a:endParaRPr lang="pl-PL"/>
          </a:p>
        </p:txBody>
      </p:sp>
      <p:sp>
        <p:nvSpPr>
          <p:cNvPr id="4" name="Rectangle 6">
            <a:extLst>
              <a:ext uri="{FF2B5EF4-FFF2-40B4-BE49-F238E27FC236}">
                <a16:creationId xmlns:a16="http://schemas.microsoft.com/office/drawing/2014/main" id="{24AA1B2B-0A1F-4F9C-2309-BBBECF732E8F}"/>
              </a:ext>
            </a:extLst>
          </p:cNvPr>
          <p:cNvSpPr>
            <a:spLocks noGrp="1" noChangeArrowheads="1"/>
          </p:cNvSpPr>
          <p:nvPr>
            <p:ph type="sldNum" sz="quarter" idx="12"/>
          </p:nvPr>
        </p:nvSpPr>
        <p:spPr>
          <a:ln/>
        </p:spPr>
        <p:txBody>
          <a:bodyPr/>
          <a:lstStyle>
            <a:lvl1pPr>
              <a:defRPr/>
            </a:lvl1pPr>
          </a:lstStyle>
          <a:p>
            <a:pPr>
              <a:defRPr/>
            </a:pPr>
            <a:fld id="{C5014EA7-D4EB-4873-A377-27A199DE6F3E}" type="slidenum">
              <a:rPr lang="pl-PL" altLang="pl-PL"/>
              <a:pPr>
                <a:defRPr/>
              </a:pPr>
              <a:t>‹#›</a:t>
            </a:fld>
            <a:endParaRPr lang="pl-PL" altLang="pl-PL"/>
          </a:p>
        </p:txBody>
      </p:sp>
    </p:spTree>
    <p:extLst>
      <p:ext uri="{BB962C8B-B14F-4D97-AF65-F5344CB8AC3E}">
        <p14:creationId xmlns:p14="http://schemas.microsoft.com/office/powerpoint/2010/main" val="3233235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09754" y="273050"/>
            <a:ext cx="4011012" cy="1162050"/>
          </a:xfrm>
        </p:spPr>
        <p:txBody>
          <a:bodyPr anchor="b"/>
          <a:lstStyle>
            <a:lvl1pPr algn="l">
              <a:defRPr sz="967" b="1"/>
            </a:lvl1pPr>
          </a:lstStyle>
          <a:p>
            <a:r>
              <a:rPr lang="pl-PL"/>
              <a:t>Kliknij, aby edytować styl</a:t>
            </a:r>
          </a:p>
        </p:txBody>
      </p:sp>
      <p:sp>
        <p:nvSpPr>
          <p:cNvPr id="3" name="Symbol zastępczy zawartości 2"/>
          <p:cNvSpPr>
            <a:spLocks noGrp="1"/>
          </p:cNvSpPr>
          <p:nvPr>
            <p:ph idx="1"/>
          </p:nvPr>
        </p:nvSpPr>
        <p:spPr>
          <a:xfrm>
            <a:off x="4766676" y="273050"/>
            <a:ext cx="6815570" cy="5853188"/>
          </a:xfrm>
        </p:spPr>
        <p:txBody>
          <a:bodyPr/>
          <a:lstStyle>
            <a:lvl1pPr>
              <a:defRPr sz="1548"/>
            </a:lvl1pPr>
            <a:lvl2pPr>
              <a:defRPr sz="1355"/>
            </a:lvl2pPr>
            <a:lvl3pPr>
              <a:defRPr sz="1161"/>
            </a:lvl3pPr>
            <a:lvl4pPr>
              <a:defRPr sz="967"/>
            </a:lvl4pPr>
            <a:lvl5pPr>
              <a:defRPr sz="967"/>
            </a:lvl5pPr>
            <a:lvl6pPr>
              <a:defRPr sz="967"/>
            </a:lvl6pPr>
            <a:lvl7pPr>
              <a:defRPr sz="967"/>
            </a:lvl7pPr>
            <a:lvl8pPr>
              <a:defRPr sz="967"/>
            </a:lvl8pPr>
            <a:lvl9pPr>
              <a:defRPr sz="967"/>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609754" y="1435100"/>
            <a:ext cx="4011012" cy="4691138"/>
          </a:xfrm>
        </p:spPr>
        <p:txBody>
          <a:bodyPr/>
          <a:lstStyle>
            <a:lvl1pPr marL="0" indent="0">
              <a:buNone/>
              <a:defRPr sz="677"/>
            </a:lvl1pPr>
            <a:lvl2pPr marL="221169" indent="0">
              <a:buNone/>
              <a:defRPr sz="580"/>
            </a:lvl2pPr>
            <a:lvl3pPr marL="442339" indent="0">
              <a:buNone/>
              <a:defRPr sz="484"/>
            </a:lvl3pPr>
            <a:lvl4pPr marL="663509" indent="0">
              <a:buNone/>
              <a:defRPr sz="435"/>
            </a:lvl4pPr>
            <a:lvl5pPr marL="884678" indent="0">
              <a:buNone/>
              <a:defRPr sz="435"/>
            </a:lvl5pPr>
            <a:lvl6pPr marL="1105847" indent="0">
              <a:buNone/>
              <a:defRPr sz="435"/>
            </a:lvl6pPr>
            <a:lvl7pPr marL="1327017" indent="0">
              <a:buNone/>
              <a:defRPr sz="435"/>
            </a:lvl7pPr>
            <a:lvl8pPr marL="1548186" indent="0">
              <a:buNone/>
              <a:defRPr sz="435"/>
            </a:lvl8pPr>
            <a:lvl9pPr marL="1769356" indent="0">
              <a:buNone/>
              <a:defRPr sz="435"/>
            </a:lvl9pPr>
          </a:lstStyle>
          <a:p>
            <a:pPr lvl="0"/>
            <a:r>
              <a:rPr lang="pl-PL"/>
              <a:t>Kliknij, aby edytować style wzorca tekstu</a:t>
            </a:r>
          </a:p>
        </p:txBody>
      </p:sp>
      <p:sp>
        <p:nvSpPr>
          <p:cNvPr id="5" name="Rectangle 4">
            <a:extLst>
              <a:ext uri="{FF2B5EF4-FFF2-40B4-BE49-F238E27FC236}">
                <a16:creationId xmlns:a16="http://schemas.microsoft.com/office/drawing/2014/main" id="{C6D0DFF4-188E-94A0-56B1-616428369663}"/>
              </a:ext>
            </a:extLst>
          </p:cNvPr>
          <p:cNvSpPr>
            <a:spLocks noGrp="1" noChangeArrowheads="1"/>
          </p:cNvSpPr>
          <p:nvPr>
            <p:ph type="dt" sz="half" idx="10"/>
          </p:nvPr>
        </p:nvSpPr>
        <p:spPr>
          <a:ln/>
        </p:spPr>
        <p:txBody>
          <a:bodyPr/>
          <a:lstStyle>
            <a:lvl1pPr>
              <a:defRPr/>
            </a:lvl1pPr>
          </a:lstStyle>
          <a:p>
            <a:pPr>
              <a:defRPr/>
            </a:pPr>
            <a:endParaRPr lang="pl-PL"/>
          </a:p>
        </p:txBody>
      </p:sp>
      <p:sp>
        <p:nvSpPr>
          <p:cNvPr id="6" name="Rectangle 5">
            <a:extLst>
              <a:ext uri="{FF2B5EF4-FFF2-40B4-BE49-F238E27FC236}">
                <a16:creationId xmlns:a16="http://schemas.microsoft.com/office/drawing/2014/main" id="{AA1C5767-FB3C-04E6-F902-D7406EF0A316}"/>
              </a:ext>
            </a:extLst>
          </p:cNvPr>
          <p:cNvSpPr>
            <a:spLocks noGrp="1" noChangeArrowheads="1"/>
          </p:cNvSpPr>
          <p:nvPr>
            <p:ph type="ftr" sz="quarter" idx="11"/>
          </p:nvPr>
        </p:nvSpPr>
        <p:spPr>
          <a:ln/>
        </p:spPr>
        <p:txBody>
          <a:bodyPr/>
          <a:lstStyle>
            <a:lvl1pPr>
              <a:defRPr/>
            </a:lvl1pPr>
          </a:lstStyle>
          <a:p>
            <a:pPr>
              <a:defRPr/>
            </a:pPr>
            <a:endParaRPr lang="pl-PL"/>
          </a:p>
        </p:txBody>
      </p:sp>
      <p:sp>
        <p:nvSpPr>
          <p:cNvPr id="7" name="Rectangle 6">
            <a:extLst>
              <a:ext uri="{FF2B5EF4-FFF2-40B4-BE49-F238E27FC236}">
                <a16:creationId xmlns:a16="http://schemas.microsoft.com/office/drawing/2014/main" id="{69A1DEC5-C3F6-1B09-C896-A5C108964495}"/>
              </a:ext>
            </a:extLst>
          </p:cNvPr>
          <p:cNvSpPr>
            <a:spLocks noGrp="1" noChangeArrowheads="1"/>
          </p:cNvSpPr>
          <p:nvPr>
            <p:ph type="sldNum" sz="quarter" idx="12"/>
          </p:nvPr>
        </p:nvSpPr>
        <p:spPr>
          <a:ln/>
        </p:spPr>
        <p:txBody>
          <a:bodyPr/>
          <a:lstStyle>
            <a:lvl1pPr>
              <a:defRPr/>
            </a:lvl1pPr>
          </a:lstStyle>
          <a:p>
            <a:pPr>
              <a:defRPr/>
            </a:pPr>
            <a:fld id="{6BBF98F9-3197-4AF1-A554-8F2307A7B701}" type="slidenum">
              <a:rPr lang="pl-PL" altLang="pl-PL"/>
              <a:pPr>
                <a:defRPr/>
              </a:pPr>
              <a:t>‹#›</a:t>
            </a:fld>
            <a:endParaRPr lang="pl-PL" altLang="pl-PL"/>
          </a:p>
        </p:txBody>
      </p:sp>
    </p:spTree>
    <p:extLst>
      <p:ext uri="{BB962C8B-B14F-4D97-AF65-F5344CB8AC3E}">
        <p14:creationId xmlns:p14="http://schemas.microsoft.com/office/powerpoint/2010/main" val="2486274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2389865" y="4800600"/>
            <a:ext cx="7314740" cy="566662"/>
          </a:xfrm>
        </p:spPr>
        <p:txBody>
          <a:bodyPr anchor="b"/>
          <a:lstStyle>
            <a:lvl1pPr algn="l">
              <a:defRPr sz="967" b="1"/>
            </a:lvl1pPr>
          </a:lstStyle>
          <a:p>
            <a:r>
              <a:rPr lang="pl-PL"/>
              <a:t>Kliknij, aby edytować styl</a:t>
            </a:r>
          </a:p>
        </p:txBody>
      </p:sp>
      <p:sp>
        <p:nvSpPr>
          <p:cNvPr id="3" name="Symbol zastępczy obrazu 2"/>
          <p:cNvSpPr>
            <a:spLocks noGrp="1"/>
          </p:cNvSpPr>
          <p:nvPr>
            <p:ph type="pic" idx="1"/>
          </p:nvPr>
        </p:nvSpPr>
        <p:spPr>
          <a:xfrm>
            <a:off x="2389865" y="612926"/>
            <a:ext cx="7314740" cy="4114800"/>
          </a:xfrm>
        </p:spPr>
        <p:txBody>
          <a:bodyPr/>
          <a:lstStyle>
            <a:lvl1pPr marL="0" indent="0">
              <a:buNone/>
              <a:defRPr sz="1548"/>
            </a:lvl1pPr>
            <a:lvl2pPr marL="221169" indent="0">
              <a:buNone/>
              <a:defRPr sz="1355"/>
            </a:lvl2pPr>
            <a:lvl3pPr marL="442339" indent="0">
              <a:buNone/>
              <a:defRPr sz="1161"/>
            </a:lvl3pPr>
            <a:lvl4pPr marL="663509" indent="0">
              <a:buNone/>
              <a:defRPr sz="967"/>
            </a:lvl4pPr>
            <a:lvl5pPr marL="884678" indent="0">
              <a:buNone/>
              <a:defRPr sz="967"/>
            </a:lvl5pPr>
            <a:lvl6pPr marL="1105847" indent="0">
              <a:buNone/>
              <a:defRPr sz="967"/>
            </a:lvl6pPr>
            <a:lvl7pPr marL="1327017" indent="0">
              <a:buNone/>
              <a:defRPr sz="967"/>
            </a:lvl7pPr>
            <a:lvl8pPr marL="1548186" indent="0">
              <a:buNone/>
              <a:defRPr sz="967"/>
            </a:lvl8pPr>
            <a:lvl9pPr marL="1769356" indent="0">
              <a:buNone/>
              <a:defRPr sz="967"/>
            </a:lvl9pPr>
          </a:lstStyle>
          <a:p>
            <a:pPr lvl="0"/>
            <a:endParaRPr lang="pl-PL" noProof="0"/>
          </a:p>
        </p:txBody>
      </p:sp>
      <p:sp>
        <p:nvSpPr>
          <p:cNvPr id="4" name="Symbol zastępczy tekstu 3"/>
          <p:cNvSpPr>
            <a:spLocks noGrp="1"/>
          </p:cNvSpPr>
          <p:nvPr>
            <p:ph type="body" sz="half" idx="2"/>
          </p:nvPr>
        </p:nvSpPr>
        <p:spPr>
          <a:xfrm>
            <a:off x="2389865" y="5367262"/>
            <a:ext cx="7314740" cy="804938"/>
          </a:xfrm>
        </p:spPr>
        <p:txBody>
          <a:bodyPr/>
          <a:lstStyle>
            <a:lvl1pPr marL="0" indent="0">
              <a:buNone/>
              <a:defRPr sz="677"/>
            </a:lvl1pPr>
            <a:lvl2pPr marL="221169" indent="0">
              <a:buNone/>
              <a:defRPr sz="580"/>
            </a:lvl2pPr>
            <a:lvl3pPr marL="442339" indent="0">
              <a:buNone/>
              <a:defRPr sz="484"/>
            </a:lvl3pPr>
            <a:lvl4pPr marL="663509" indent="0">
              <a:buNone/>
              <a:defRPr sz="435"/>
            </a:lvl4pPr>
            <a:lvl5pPr marL="884678" indent="0">
              <a:buNone/>
              <a:defRPr sz="435"/>
            </a:lvl5pPr>
            <a:lvl6pPr marL="1105847" indent="0">
              <a:buNone/>
              <a:defRPr sz="435"/>
            </a:lvl6pPr>
            <a:lvl7pPr marL="1327017" indent="0">
              <a:buNone/>
              <a:defRPr sz="435"/>
            </a:lvl7pPr>
            <a:lvl8pPr marL="1548186" indent="0">
              <a:buNone/>
              <a:defRPr sz="435"/>
            </a:lvl8pPr>
            <a:lvl9pPr marL="1769356" indent="0">
              <a:buNone/>
              <a:defRPr sz="435"/>
            </a:lvl9pPr>
          </a:lstStyle>
          <a:p>
            <a:pPr lvl="0"/>
            <a:r>
              <a:rPr lang="pl-PL"/>
              <a:t>Kliknij, aby edytować style wzorca tekstu</a:t>
            </a:r>
          </a:p>
        </p:txBody>
      </p:sp>
      <p:sp>
        <p:nvSpPr>
          <p:cNvPr id="5" name="Rectangle 4">
            <a:extLst>
              <a:ext uri="{FF2B5EF4-FFF2-40B4-BE49-F238E27FC236}">
                <a16:creationId xmlns:a16="http://schemas.microsoft.com/office/drawing/2014/main" id="{3E6DCFC1-57B0-06A2-93B6-984D4CEAD153}"/>
              </a:ext>
            </a:extLst>
          </p:cNvPr>
          <p:cNvSpPr>
            <a:spLocks noGrp="1" noChangeArrowheads="1"/>
          </p:cNvSpPr>
          <p:nvPr>
            <p:ph type="dt" sz="half" idx="10"/>
          </p:nvPr>
        </p:nvSpPr>
        <p:spPr>
          <a:ln/>
        </p:spPr>
        <p:txBody>
          <a:bodyPr/>
          <a:lstStyle>
            <a:lvl1pPr>
              <a:defRPr/>
            </a:lvl1pPr>
          </a:lstStyle>
          <a:p>
            <a:pPr>
              <a:defRPr/>
            </a:pPr>
            <a:endParaRPr lang="pl-PL"/>
          </a:p>
        </p:txBody>
      </p:sp>
      <p:sp>
        <p:nvSpPr>
          <p:cNvPr id="6" name="Rectangle 5">
            <a:extLst>
              <a:ext uri="{FF2B5EF4-FFF2-40B4-BE49-F238E27FC236}">
                <a16:creationId xmlns:a16="http://schemas.microsoft.com/office/drawing/2014/main" id="{F1A74F09-6317-E874-AC57-105A1FE8B41A}"/>
              </a:ext>
            </a:extLst>
          </p:cNvPr>
          <p:cNvSpPr>
            <a:spLocks noGrp="1" noChangeArrowheads="1"/>
          </p:cNvSpPr>
          <p:nvPr>
            <p:ph type="ftr" sz="quarter" idx="11"/>
          </p:nvPr>
        </p:nvSpPr>
        <p:spPr>
          <a:ln/>
        </p:spPr>
        <p:txBody>
          <a:bodyPr/>
          <a:lstStyle>
            <a:lvl1pPr>
              <a:defRPr/>
            </a:lvl1pPr>
          </a:lstStyle>
          <a:p>
            <a:pPr>
              <a:defRPr/>
            </a:pPr>
            <a:endParaRPr lang="pl-PL"/>
          </a:p>
        </p:txBody>
      </p:sp>
      <p:sp>
        <p:nvSpPr>
          <p:cNvPr id="7" name="Rectangle 6">
            <a:extLst>
              <a:ext uri="{FF2B5EF4-FFF2-40B4-BE49-F238E27FC236}">
                <a16:creationId xmlns:a16="http://schemas.microsoft.com/office/drawing/2014/main" id="{1EAA6FFB-6FBE-2018-58EF-E32AA6E54ACC}"/>
              </a:ext>
            </a:extLst>
          </p:cNvPr>
          <p:cNvSpPr>
            <a:spLocks noGrp="1" noChangeArrowheads="1"/>
          </p:cNvSpPr>
          <p:nvPr>
            <p:ph type="sldNum" sz="quarter" idx="12"/>
          </p:nvPr>
        </p:nvSpPr>
        <p:spPr>
          <a:ln/>
        </p:spPr>
        <p:txBody>
          <a:bodyPr/>
          <a:lstStyle>
            <a:lvl1pPr>
              <a:defRPr/>
            </a:lvl1pPr>
          </a:lstStyle>
          <a:p>
            <a:pPr>
              <a:defRPr/>
            </a:pPr>
            <a:fld id="{CD7B1EEF-0B10-4884-A39F-1A567A4B1A7F}" type="slidenum">
              <a:rPr lang="pl-PL" altLang="pl-PL"/>
              <a:pPr>
                <a:defRPr/>
              </a:pPr>
              <a:t>‹#›</a:t>
            </a:fld>
            <a:endParaRPr lang="pl-PL" altLang="pl-PL"/>
          </a:p>
        </p:txBody>
      </p:sp>
    </p:spTree>
    <p:extLst>
      <p:ext uri="{BB962C8B-B14F-4D97-AF65-F5344CB8AC3E}">
        <p14:creationId xmlns:p14="http://schemas.microsoft.com/office/powerpoint/2010/main" val="1260194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a:extLst>
              <a:ext uri="{FF2B5EF4-FFF2-40B4-BE49-F238E27FC236}">
                <a16:creationId xmlns:a16="http://schemas.microsoft.com/office/drawing/2014/main" id="{9F53E054-9070-8F84-9146-0A528090C902}"/>
              </a:ext>
            </a:extLst>
          </p:cNvPr>
          <p:cNvSpPr>
            <a:spLocks noGrp="1" noChangeArrowheads="1"/>
          </p:cNvSpPr>
          <p:nvPr>
            <p:ph type="dt" sz="half" idx="10"/>
          </p:nvPr>
        </p:nvSpPr>
        <p:spPr>
          <a:ln/>
        </p:spPr>
        <p:txBody>
          <a:bodyPr/>
          <a:lstStyle>
            <a:lvl1pPr>
              <a:defRPr/>
            </a:lvl1pPr>
          </a:lstStyle>
          <a:p>
            <a:pPr>
              <a:defRPr/>
            </a:pPr>
            <a:endParaRPr lang="pl-PL"/>
          </a:p>
        </p:txBody>
      </p:sp>
      <p:sp>
        <p:nvSpPr>
          <p:cNvPr id="5" name="Rectangle 5">
            <a:extLst>
              <a:ext uri="{FF2B5EF4-FFF2-40B4-BE49-F238E27FC236}">
                <a16:creationId xmlns:a16="http://schemas.microsoft.com/office/drawing/2014/main" id="{529D3723-DFBF-9C28-52A8-39947AE430E1}"/>
              </a:ext>
            </a:extLst>
          </p:cNvPr>
          <p:cNvSpPr>
            <a:spLocks noGrp="1" noChangeArrowheads="1"/>
          </p:cNvSpPr>
          <p:nvPr>
            <p:ph type="ftr" sz="quarter" idx="11"/>
          </p:nvPr>
        </p:nvSpPr>
        <p:spPr>
          <a:ln/>
        </p:spPr>
        <p:txBody>
          <a:bodyPr/>
          <a:lstStyle>
            <a:lvl1pPr>
              <a:defRPr/>
            </a:lvl1pPr>
          </a:lstStyle>
          <a:p>
            <a:pPr>
              <a:defRPr/>
            </a:pPr>
            <a:endParaRPr lang="pl-PL"/>
          </a:p>
        </p:txBody>
      </p:sp>
      <p:sp>
        <p:nvSpPr>
          <p:cNvPr id="6" name="Rectangle 6">
            <a:extLst>
              <a:ext uri="{FF2B5EF4-FFF2-40B4-BE49-F238E27FC236}">
                <a16:creationId xmlns:a16="http://schemas.microsoft.com/office/drawing/2014/main" id="{D229FC2B-5174-20DE-CC56-073EC7A9D6B7}"/>
              </a:ext>
            </a:extLst>
          </p:cNvPr>
          <p:cNvSpPr>
            <a:spLocks noGrp="1" noChangeArrowheads="1"/>
          </p:cNvSpPr>
          <p:nvPr>
            <p:ph type="sldNum" sz="quarter" idx="12"/>
          </p:nvPr>
        </p:nvSpPr>
        <p:spPr>
          <a:ln/>
        </p:spPr>
        <p:txBody>
          <a:bodyPr/>
          <a:lstStyle>
            <a:lvl1pPr>
              <a:defRPr/>
            </a:lvl1pPr>
          </a:lstStyle>
          <a:p>
            <a:pPr>
              <a:defRPr/>
            </a:pPr>
            <a:fld id="{64C921DE-1133-44E3-A4D5-309608B2E110}" type="slidenum">
              <a:rPr lang="pl-PL" altLang="pl-PL"/>
              <a:pPr>
                <a:defRPr/>
              </a:pPr>
              <a:t>‹#›</a:t>
            </a:fld>
            <a:endParaRPr lang="pl-PL" altLang="pl-PL"/>
          </a:p>
        </p:txBody>
      </p:sp>
    </p:spTree>
    <p:extLst>
      <p:ext uri="{BB962C8B-B14F-4D97-AF65-F5344CB8AC3E}">
        <p14:creationId xmlns:p14="http://schemas.microsoft.com/office/powerpoint/2010/main" val="32498460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839892" y="274562"/>
            <a:ext cx="2743123" cy="5851676"/>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608987" y="274562"/>
            <a:ext cx="8157182" cy="5851676"/>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a:extLst>
              <a:ext uri="{FF2B5EF4-FFF2-40B4-BE49-F238E27FC236}">
                <a16:creationId xmlns:a16="http://schemas.microsoft.com/office/drawing/2014/main" id="{36058428-EA8F-7A6C-56EC-B7ED73AC8497}"/>
              </a:ext>
            </a:extLst>
          </p:cNvPr>
          <p:cNvSpPr>
            <a:spLocks noGrp="1" noChangeArrowheads="1"/>
          </p:cNvSpPr>
          <p:nvPr>
            <p:ph type="dt" sz="half" idx="10"/>
          </p:nvPr>
        </p:nvSpPr>
        <p:spPr>
          <a:ln/>
        </p:spPr>
        <p:txBody>
          <a:bodyPr/>
          <a:lstStyle>
            <a:lvl1pPr>
              <a:defRPr/>
            </a:lvl1pPr>
          </a:lstStyle>
          <a:p>
            <a:pPr>
              <a:defRPr/>
            </a:pPr>
            <a:endParaRPr lang="pl-PL"/>
          </a:p>
        </p:txBody>
      </p:sp>
      <p:sp>
        <p:nvSpPr>
          <p:cNvPr id="5" name="Rectangle 5">
            <a:extLst>
              <a:ext uri="{FF2B5EF4-FFF2-40B4-BE49-F238E27FC236}">
                <a16:creationId xmlns:a16="http://schemas.microsoft.com/office/drawing/2014/main" id="{50C36A3E-DC38-39CB-1A26-A0D5D518A5C1}"/>
              </a:ext>
            </a:extLst>
          </p:cNvPr>
          <p:cNvSpPr>
            <a:spLocks noGrp="1" noChangeArrowheads="1"/>
          </p:cNvSpPr>
          <p:nvPr>
            <p:ph type="ftr" sz="quarter" idx="11"/>
          </p:nvPr>
        </p:nvSpPr>
        <p:spPr>
          <a:ln/>
        </p:spPr>
        <p:txBody>
          <a:bodyPr/>
          <a:lstStyle>
            <a:lvl1pPr>
              <a:defRPr/>
            </a:lvl1pPr>
          </a:lstStyle>
          <a:p>
            <a:pPr>
              <a:defRPr/>
            </a:pPr>
            <a:endParaRPr lang="pl-PL"/>
          </a:p>
        </p:txBody>
      </p:sp>
      <p:sp>
        <p:nvSpPr>
          <p:cNvPr id="6" name="Rectangle 6">
            <a:extLst>
              <a:ext uri="{FF2B5EF4-FFF2-40B4-BE49-F238E27FC236}">
                <a16:creationId xmlns:a16="http://schemas.microsoft.com/office/drawing/2014/main" id="{A7F05BA5-4F3C-4841-6CF4-738D4A8E0CE4}"/>
              </a:ext>
            </a:extLst>
          </p:cNvPr>
          <p:cNvSpPr>
            <a:spLocks noGrp="1" noChangeArrowheads="1"/>
          </p:cNvSpPr>
          <p:nvPr>
            <p:ph type="sldNum" sz="quarter" idx="12"/>
          </p:nvPr>
        </p:nvSpPr>
        <p:spPr>
          <a:ln/>
        </p:spPr>
        <p:txBody>
          <a:bodyPr/>
          <a:lstStyle>
            <a:lvl1pPr>
              <a:defRPr/>
            </a:lvl1pPr>
          </a:lstStyle>
          <a:p>
            <a:pPr>
              <a:defRPr/>
            </a:pPr>
            <a:fld id="{7A558E1D-74FE-4620-A0BF-2B518782CE7E}" type="slidenum">
              <a:rPr lang="pl-PL" altLang="pl-PL"/>
              <a:pPr>
                <a:defRPr/>
              </a:pPr>
              <a:t>‹#›</a:t>
            </a:fld>
            <a:endParaRPr lang="pl-PL" altLang="pl-PL"/>
          </a:p>
        </p:txBody>
      </p:sp>
    </p:spTree>
    <p:extLst>
      <p:ext uri="{BB962C8B-B14F-4D97-AF65-F5344CB8AC3E}">
        <p14:creationId xmlns:p14="http://schemas.microsoft.com/office/powerpoint/2010/main" val="2285352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121005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40725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D4991-1836-20DB-61CF-AF4BA8315C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DE964B-51C2-CE54-75FA-7D8D42D4A8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4F3813-5BB8-5300-4AD9-331F954AB127}"/>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5" name="Footer Placeholder 4">
            <a:extLst>
              <a:ext uri="{FF2B5EF4-FFF2-40B4-BE49-F238E27FC236}">
                <a16:creationId xmlns:a16="http://schemas.microsoft.com/office/drawing/2014/main" id="{27481B57-A66C-16B8-1982-737CE9E5AC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132DE7-FD1A-7E22-22EE-8A3D08CF2C9D}"/>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28041140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095305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468256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6226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889" y="2125981"/>
            <a:ext cx="10368742"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9778" y="3840481"/>
            <a:ext cx="853896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952135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899640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926" y="1577340"/>
            <a:ext cx="530635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82237" y="1577340"/>
            <a:ext cx="5306356"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559642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387915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168159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33086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124428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95209" y="119331"/>
            <a:ext cx="11801582" cy="300210"/>
          </a:xfrm>
        </p:spPr>
        <p:txBody>
          <a:bodyPr lIns="0" tIns="0" rIns="0" bIns="0"/>
          <a:lstStyle>
            <a:lvl1pPr>
              <a:defRPr sz="1951" b="0" i="0">
                <a:solidFill>
                  <a:schemeClr val="bg1"/>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67166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75A16-F4DF-6F69-8551-664D2E4298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D16C70-F07B-7632-A8AC-96C567729C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71736D-5B81-96E5-7EAC-ED21576734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D34D90-E030-F582-1FE7-9AF8EFE24A49}"/>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6" name="Footer Placeholder 5">
            <a:extLst>
              <a:ext uri="{FF2B5EF4-FFF2-40B4-BE49-F238E27FC236}">
                <a16:creationId xmlns:a16="http://schemas.microsoft.com/office/drawing/2014/main" id="{21654526-2346-EEC4-C280-C287751DAD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FCAA15-784E-8B74-3C04-BEE64190398D}"/>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29294344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95209" y="119331"/>
            <a:ext cx="11801582" cy="300210"/>
          </a:xfrm>
        </p:spPr>
        <p:txBody>
          <a:bodyPr lIns="0" tIns="0" rIns="0" bIns="0"/>
          <a:lstStyle>
            <a:lvl1pPr>
              <a:defRPr sz="1951" b="0" i="0">
                <a:solidFill>
                  <a:schemeClr val="bg1"/>
                </a:solidFill>
                <a:latin typeface="Arial Narrow"/>
                <a:cs typeface="Arial Narrow"/>
              </a:defRPr>
            </a:lvl1pPr>
          </a:lstStyle>
          <a:p>
            <a:endParaRPr/>
          </a:p>
        </p:txBody>
      </p:sp>
      <p:sp>
        <p:nvSpPr>
          <p:cNvPr id="3" name="Holder 3"/>
          <p:cNvSpPr>
            <a:spLocks noGrp="1"/>
          </p:cNvSpPr>
          <p:nvPr>
            <p:ph sz="half" idx="2"/>
          </p:nvPr>
        </p:nvSpPr>
        <p:spPr>
          <a:xfrm>
            <a:off x="609601"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1"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704739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95209" y="119331"/>
            <a:ext cx="11801582" cy="300210"/>
          </a:xfrm>
        </p:spPr>
        <p:txBody>
          <a:bodyPr lIns="0" tIns="0" rIns="0" bIns="0"/>
          <a:lstStyle>
            <a:lvl1pPr>
              <a:defRPr sz="1951" b="0" i="0">
                <a:solidFill>
                  <a:schemeClr val="bg1"/>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616124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839704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268905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305963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10364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431801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118297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32966" indent="0" algn="ctr">
              <a:buNone/>
              <a:defRPr>
                <a:solidFill>
                  <a:schemeClr val="tx1">
                    <a:tint val="75000"/>
                  </a:schemeClr>
                </a:solidFill>
              </a:defRPr>
            </a:lvl2pPr>
            <a:lvl3pPr marL="665932" indent="0" algn="ctr">
              <a:buNone/>
              <a:defRPr>
                <a:solidFill>
                  <a:schemeClr val="tx1">
                    <a:tint val="75000"/>
                  </a:schemeClr>
                </a:solidFill>
              </a:defRPr>
            </a:lvl3pPr>
            <a:lvl4pPr marL="998898" indent="0" algn="ctr">
              <a:buNone/>
              <a:defRPr>
                <a:solidFill>
                  <a:schemeClr val="tx1">
                    <a:tint val="75000"/>
                  </a:schemeClr>
                </a:solidFill>
              </a:defRPr>
            </a:lvl4pPr>
            <a:lvl5pPr marL="1331864" indent="0" algn="ctr">
              <a:buNone/>
              <a:defRPr>
                <a:solidFill>
                  <a:schemeClr val="tx1">
                    <a:tint val="75000"/>
                  </a:schemeClr>
                </a:solidFill>
              </a:defRPr>
            </a:lvl5pPr>
            <a:lvl6pPr marL="1664830" indent="0" algn="ctr">
              <a:buNone/>
              <a:defRPr>
                <a:solidFill>
                  <a:schemeClr val="tx1">
                    <a:tint val="75000"/>
                  </a:schemeClr>
                </a:solidFill>
              </a:defRPr>
            </a:lvl6pPr>
            <a:lvl7pPr marL="1997796" indent="0" algn="ctr">
              <a:buNone/>
              <a:defRPr>
                <a:solidFill>
                  <a:schemeClr val="tx1">
                    <a:tint val="75000"/>
                  </a:schemeClr>
                </a:solidFill>
              </a:defRPr>
            </a:lvl7pPr>
            <a:lvl8pPr marL="2330762" indent="0" algn="ctr">
              <a:buNone/>
              <a:defRPr>
                <a:solidFill>
                  <a:schemeClr val="tx1">
                    <a:tint val="75000"/>
                  </a:schemeClr>
                </a:solidFill>
              </a:defRPr>
            </a:lvl8pPr>
            <a:lvl9pPr marL="2663728"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F7D00568-2D70-BA9B-C67F-1BCD4FAE10AD}"/>
              </a:ext>
            </a:extLst>
          </p:cNvPr>
          <p:cNvSpPr>
            <a:spLocks noGrp="1"/>
          </p:cNvSpPr>
          <p:nvPr>
            <p:ph type="dt" sz="half" idx="10"/>
          </p:nvPr>
        </p:nvSpPr>
        <p:spPr/>
        <p:txBody>
          <a:bodyPr/>
          <a:lstStyle>
            <a:lvl1pPr>
              <a:defRPr/>
            </a:lvl1pPr>
          </a:lstStyle>
          <a:p>
            <a:pPr>
              <a:defRPr/>
            </a:pPr>
            <a:fld id="{B6221D9B-ED5E-694D-97F6-AE01F80C3163}" type="datetimeFigureOut">
              <a:rPr lang="de-DE"/>
              <a:pPr>
                <a:defRPr/>
              </a:pPr>
              <a:t>28.07.2022</a:t>
            </a:fld>
            <a:endParaRPr lang="de-DE"/>
          </a:p>
        </p:txBody>
      </p:sp>
      <p:sp>
        <p:nvSpPr>
          <p:cNvPr id="5" name="Fußzeilenplatzhalter 4">
            <a:extLst>
              <a:ext uri="{FF2B5EF4-FFF2-40B4-BE49-F238E27FC236}">
                <a16:creationId xmlns:a16="http://schemas.microsoft.com/office/drawing/2014/main" id="{E78EB5B6-2189-F8CA-CA58-4C0821CCC263}"/>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639D6EF5-47E0-309D-BA97-E55C1B271964}"/>
              </a:ext>
            </a:extLst>
          </p:cNvPr>
          <p:cNvSpPr>
            <a:spLocks noGrp="1"/>
          </p:cNvSpPr>
          <p:nvPr>
            <p:ph type="sldNum" sz="quarter" idx="12"/>
          </p:nvPr>
        </p:nvSpPr>
        <p:spPr/>
        <p:txBody>
          <a:bodyPr/>
          <a:lstStyle>
            <a:lvl1pPr>
              <a:defRPr/>
            </a:lvl1pPr>
          </a:lstStyle>
          <a:p>
            <a:fld id="{1B1525B7-51ED-7140-A0A1-660519F66D3D}" type="slidenum">
              <a:rPr lang="de-DE" altLang="de-DE"/>
              <a:pPr/>
              <a:t>‹#›</a:t>
            </a:fld>
            <a:endParaRPr lang="de-DE" altLang="de-DE"/>
          </a:p>
        </p:txBody>
      </p:sp>
    </p:spTree>
    <p:extLst>
      <p:ext uri="{BB962C8B-B14F-4D97-AF65-F5344CB8AC3E}">
        <p14:creationId xmlns:p14="http://schemas.microsoft.com/office/powerpoint/2010/main" val="6359317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1235251-10B9-EF21-024B-FC93D347108E}"/>
              </a:ext>
            </a:extLst>
          </p:cNvPr>
          <p:cNvSpPr>
            <a:spLocks noGrp="1"/>
          </p:cNvSpPr>
          <p:nvPr>
            <p:ph type="dt" sz="half" idx="10"/>
          </p:nvPr>
        </p:nvSpPr>
        <p:spPr/>
        <p:txBody>
          <a:bodyPr/>
          <a:lstStyle>
            <a:lvl1pPr>
              <a:defRPr/>
            </a:lvl1pPr>
          </a:lstStyle>
          <a:p>
            <a:pPr>
              <a:defRPr/>
            </a:pPr>
            <a:fld id="{E0C2993E-D42B-6041-9606-CB0E4B7F9FB7}" type="datetimeFigureOut">
              <a:rPr lang="de-DE"/>
              <a:pPr>
                <a:defRPr/>
              </a:pPr>
              <a:t>28.07.2022</a:t>
            </a:fld>
            <a:endParaRPr lang="de-DE"/>
          </a:p>
        </p:txBody>
      </p:sp>
      <p:sp>
        <p:nvSpPr>
          <p:cNvPr id="5" name="Fußzeilenplatzhalter 4">
            <a:extLst>
              <a:ext uri="{FF2B5EF4-FFF2-40B4-BE49-F238E27FC236}">
                <a16:creationId xmlns:a16="http://schemas.microsoft.com/office/drawing/2014/main" id="{5A78369C-7B33-6455-D192-5A86BE9AC743}"/>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4A55A0D8-3FBB-C55E-A03E-36ED919758FD}"/>
              </a:ext>
            </a:extLst>
          </p:cNvPr>
          <p:cNvSpPr>
            <a:spLocks noGrp="1"/>
          </p:cNvSpPr>
          <p:nvPr>
            <p:ph type="sldNum" sz="quarter" idx="12"/>
          </p:nvPr>
        </p:nvSpPr>
        <p:spPr/>
        <p:txBody>
          <a:bodyPr/>
          <a:lstStyle>
            <a:lvl1pPr>
              <a:defRPr/>
            </a:lvl1pPr>
          </a:lstStyle>
          <a:p>
            <a:fld id="{F6BE7767-FD7F-BB4F-ADDE-E09EB0730804}" type="slidenum">
              <a:rPr lang="de-DE" altLang="de-DE"/>
              <a:pPr/>
              <a:t>‹#›</a:t>
            </a:fld>
            <a:endParaRPr lang="de-DE" altLang="de-DE"/>
          </a:p>
        </p:txBody>
      </p:sp>
    </p:spTree>
    <p:extLst>
      <p:ext uri="{BB962C8B-B14F-4D97-AF65-F5344CB8AC3E}">
        <p14:creationId xmlns:p14="http://schemas.microsoft.com/office/powerpoint/2010/main" val="657254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9A42D-88C6-807C-9C4B-EEEB83475D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4CE9F5-BE70-3D95-A806-43832D0533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B04FC6-4266-662F-9F04-86FCB0EE0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C25104-A022-7D7E-03D6-870CE79F8C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C6C8AB-F5E6-E2DE-9A21-3B6952FC17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D55695-BA6F-167A-38C9-6A3B91492020}"/>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8" name="Footer Placeholder 7">
            <a:extLst>
              <a:ext uri="{FF2B5EF4-FFF2-40B4-BE49-F238E27FC236}">
                <a16:creationId xmlns:a16="http://schemas.microsoft.com/office/drawing/2014/main" id="{B1CCD399-AB26-9C0D-3D39-6BF73373BDA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301EBC-3ACD-97A4-5E1F-9853EE00EC64}"/>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9577033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0"/>
            <a:ext cx="10363200" cy="1362075"/>
          </a:xfrm>
        </p:spPr>
        <p:txBody>
          <a:bodyPr anchor="t"/>
          <a:lstStyle>
            <a:lvl1pPr algn="l">
              <a:defRPr sz="2921" b="1" cap="all"/>
            </a:lvl1pPr>
          </a:lstStyle>
          <a:p>
            <a:r>
              <a:rPr lang="de-DE"/>
              <a:t>Titelmasterformat durch Klicken bearbeiten</a:t>
            </a:r>
          </a:p>
        </p:txBody>
      </p:sp>
      <p:sp>
        <p:nvSpPr>
          <p:cNvPr id="3" name="Textplatzhalter 2"/>
          <p:cNvSpPr>
            <a:spLocks noGrp="1"/>
          </p:cNvSpPr>
          <p:nvPr>
            <p:ph type="body" idx="1"/>
          </p:nvPr>
        </p:nvSpPr>
        <p:spPr>
          <a:xfrm>
            <a:off x="963084" y="2906714"/>
            <a:ext cx="10363200" cy="1500187"/>
          </a:xfrm>
        </p:spPr>
        <p:txBody>
          <a:bodyPr anchor="b"/>
          <a:lstStyle>
            <a:lvl1pPr marL="0" indent="0">
              <a:buNone/>
              <a:defRPr sz="1452">
                <a:solidFill>
                  <a:schemeClr val="tx1">
                    <a:tint val="75000"/>
                  </a:schemeClr>
                </a:solidFill>
              </a:defRPr>
            </a:lvl1pPr>
            <a:lvl2pPr marL="332966" indent="0">
              <a:buNone/>
              <a:defRPr sz="1309">
                <a:solidFill>
                  <a:schemeClr val="tx1">
                    <a:tint val="75000"/>
                  </a:schemeClr>
                </a:solidFill>
              </a:defRPr>
            </a:lvl2pPr>
            <a:lvl3pPr marL="665932" indent="0">
              <a:buNone/>
              <a:defRPr sz="1165">
                <a:solidFill>
                  <a:schemeClr val="tx1">
                    <a:tint val="75000"/>
                  </a:schemeClr>
                </a:solidFill>
              </a:defRPr>
            </a:lvl3pPr>
            <a:lvl4pPr marL="998898" indent="0">
              <a:buNone/>
              <a:defRPr sz="1021">
                <a:solidFill>
                  <a:schemeClr val="tx1">
                    <a:tint val="75000"/>
                  </a:schemeClr>
                </a:solidFill>
              </a:defRPr>
            </a:lvl4pPr>
            <a:lvl5pPr marL="1331864" indent="0">
              <a:buNone/>
              <a:defRPr sz="1021">
                <a:solidFill>
                  <a:schemeClr val="tx1">
                    <a:tint val="75000"/>
                  </a:schemeClr>
                </a:solidFill>
              </a:defRPr>
            </a:lvl5pPr>
            <a:lvl6pPr marL="1664830" indent="0">
              <a:buNone/>
              <a:defRPr sz="1021">
                <a:solidFill>
                  <a:schemeClr val="tx1">
                    <a:tint val="75000"/>
                  </a:schemeClr>
                </a:solidFill>
              </a:defRPr>
            </a:lvl6pPr>
            <a:lvl7pPr marL="1997796" indent="0">
              <a:buNone/>
              <a:defRPr sz="1021">
                <a:solidFill>
                  <a:schemeClr val="tx1">
                    <a:tint val="75000"/>
                  </a:schemeClr>
                </a:solidFill>
              </a:defRPr>
            </a:lvl7pPr>
            <a:lvl8pPr marL="2330762" indent="0">
              <a:buNone/>
              <a:defRPr sz="1021">
                <a:solidFill>
                  <a:schemeClr val="tx1">
                    <a:tint val="75000"/>
                  </a:schemeClr>
                </a:solidFill>
              </a:defRPr>
            </a:lvl8pPr>
            <a:lvl9pPr marL="2663728" indent="0">
              <a:buNone/>
              <a:defRPr sz="1021">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EFC383D7-2231-CBE0-364A-EC802894D632}"/>
              </a:ext>
            </a:extLst>
          </p:cNvPr>
          <p:cNvSpPr>
            <a:spLocks noGrp="1"/>
          </p:cNvSpPr>
          <p:nvPr>
            <p:ph type="dt" sz="half" idx="10"/>
          </p:nvPr>
        </p:nvSpPr>
        <p:spPr/>
        <p:txBody>
          <a:bodyPr/>
          <a:lstStyle>
            <a:lvl1pPr>
              <a:defRPr/>
            </a:lvl1pPr>
          </a:lstStyle>
          <a:p>
            <a:pPr>
              <a:defRPr/>
            </a:pPr>
            <a:fld id="{F7052D6E-23B9-AA4C-8EE4-8C3D55756C21}" type="datetimeFigureOut">
              <a:rPr lang="de-DE"/>
              <a:pPr>
                <a:defRPr/>
              </a:pPr>
              <a:t>28.07.2022</a:t>
            </a:fld>
            <a:endParaRPr lang="de-DE"/>
          </a:p>
        </p:txBody>
      </p:sp>
      <p:sp>
        <p:nvSpPr>
          <p:cNvPr id="5" name="Fußzeilenplatzhalter 4">
            <a:extLst>
              <a:ext uri="{FF2B5EF4-FFF2-40B4-BE49-F238E27FC236}">
                <a16:creationId xmlns:a16="http://schemas.microsoft.com/office/drawing/2014/main" id="{E5FF0DA6-4BA0-151F-422C-DCF338257297}"/>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0AF1FCEB-CCEE-A884-1F38-5F87BC20D5D9}"/>
              </a:ext>
            </a:extLst>
          </p:cNvPr>
          <p:cNvSpPr>
            <a:spLocks noGrp="1"/>
          </p:cNvSpPr>
          <p:nvPr>
            <p:ph type="sldNum" sz="quarter" idx="12"/>
          </p:nvPr>
        </p:nvSpPr>
        <p:spPr/>
        <p:txBody>
          <a:bodyPr/>
          <a:lstStyle>
            <a:lvl1pPr>
              <a:defRPr/>
            </a:lvl1pPr>
          </a:lstStyle>
          <a:p>
            <a:fld id="{B4F946BE-8BC3-5C4E-B0FA-31BF12A802E1}" type="slidenum">
              <a:rPr lang="de-DE" altLang="de-DE"/>
              <a:pPr/>
              <a:t>‹#›</a:t>
            </a:fld>
            <a:endParaRPr lang="de-DE" altLang="de-DE"/>
          </a:p>
        </p:txBody>
      </p:sp>
    </p:spTree>
    <p:extLst>
      <p:ext uri="{BB962C8B-B14F-4D97-AF65-F5344CB8AC3E}">
        <p14:creationId xmlns:p14="http://schemas.microsoft.com/office/powerpoint/2010/main" val="4828304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1" y="2133601"/>
            <a:ext cx="4013200" cy="6034088"/>
          </a:xfrm>
        </p:spPr>
        <p:txBody>
          <a:bodyPr/>
          <a:lstStyle>
            <a:lvl1pPr>
              <a:defRPr sz="2043"/>
            </a:lvl1pPr>
            <a:lvl2pPr>
              <a:defRPr sz="1756"/>
            </a:lvl2pPr>
            <a:lvl3pPr>
              <a:defRPr sz="1452"/>
            </a:lvl3pPr>
            <a:lvl4pPr>
              <a:defRPr sz="1309"/>
            </a:lvl4pPr>
            <a:lvl5pPr>
              <a:defRPr sz="1309"/>
            </a:lvl5pPr>
            <a:lvl6pPr>
              <a:defRPr sz="1309"/>
            </a:lvl6pPr>
            <a:lvl7pPr>
              <a:defRPr sz="1309"/>
            </a:lvl7pPr>
            <a:lvl8pPr>
              <a:defRPr sz="1309"/>
            </a:lvl8pPr>
            <a:lvl9pPr>
              <a:defRPr sz="1309"/>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73601" y="2133601"/>
            <a:ext cx="4013200" cy="6034088"/>
          </a:xfrm>
        </p:spPr>
        <p:txBody>
          <a:bodyPr/>
          <a:lstStyle>
            <a:lvl1pPr>
              <a:defRPr sz="2043"/>
            </a:lvl1pPr>
            <a:lvl2pPr>
              <a:defRPr sz="1756"/>
            </a:lvl2pPr>
            <a:lvl3pPr>
              <a:defRPr sz="1452"/>
            </a:lvl3pPr>
            <a:lvl4pPr>
              <a:defRPr sz="1309"/>
            </a:lvl4pPr>
            <a:lvl5pPr>
              <a:defRPr sz="1309"/>
            </a:lvl5pPr>
            <a:lvl6pPr>
              <a:defRPr sz="1309"/>
            </a:lvl6pPr>
            <a:lvl7pPr>
              <a:defRPr sz="1309"/>
            </a:lvl7pPr>
            <a:lvl8pPr>
              <a:defRPr sz="1309"/>
            </a:lvl8pPr>
            <a:lvl9pPr>
              <a:defRPr sz="1309"/>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C80299B1-9790-C43A-F795-F724773714E7}"/>
              </a:ext>
            </a:extLst>
          </p:cNvPr>
          <p:cNvSpPr>
            <a:spLocks noGrp="1"/>
          </p:cNvSpPr>
          <p:nvPr>
            <p:ph type="dt" sz="half" idx="10"/>
          </p:nvPr>
        </p:nvSpPr>
        <p:spPr/>
        <p:txBody>
          <a:bodyPr/>
          <a:lstStyle>
            <a:lvl1pPr>
              <a:defRPr/>
            </a:lvl1pPr>
          </a:lstStyle>
          <a:p>
            <a:pPr>
              <a:defRPr/>
            </a:pPr>
            <a:fld id="{BD275DD6-869D-9848-9373-EB9EA93F4F94}" type="datetimeFigureOut">
              <a:rPr lang="de-DE"/>
              <a:pPr>
                <a:defRPr/>
              </a:pPr>
              <a:t>28.07.2022</a:t>
            </a:fld>
            <a:endParaRPr lang="de-DE"/>
          </a:p>
        </p:txBody>
      </p:sp>
      <p:sp>
        <p:nvSpPr>
          <p:cNvPr id="6" name="Fußzeilenplatzhalter 4">
            <a:extLst>
              <a:ext uri="{FF2B5EF4-FFF2-40B4-BE49-F238E27FC236}">
                <a16:creationId xmlns:a16="http://schemas.microsoft.com/office/drawing/2014/main" id="{6A48ADEA-8F95-1437-9F31-039F6F67552D}"/>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261653C4-4D2D-49B9-70B1-FFDAE50BFD57}"/>
              </a:ext>
            </a:extLst>
          </p:cNvPr>
          <p:cNvSpPr>
            <a:spLocks noGrp="1"/>
          </p:cNvSpPr>
          <p:nvPr>
            <p:ph type="sldNum" sz="quarter" idx="12"/>
          </p:nvPr>
        </p:nvSpPr>
        <p:spPr/>
        <p:txBody>
          <a:bodyPr/>
          <a:lstStyle>
            <a:lvl1pPr>
              <a:defRPr/>
            </a:lvl1pPr>
          </a:lstStyle>
          <a:p>
            <a:fld id="{C8506092-D3E9-AC49-8C16-26EEC801E773}" type="slidenum">
              <a:rPr lang="de-DE" altLang="de-DE"/>
              <a:pPr/>
              <a:t>‹#›</a:t>
            </a:fld>
            <a:endParaRPr lang="de-DE" altLang="de-DE"/>
          </a:p>
        </p:txBody>
      </p:sp>
    </p:spTree>
    <p:extLst>
      <p:ext uri="{BB962C8B-B14F-4D97-AF65-F5344CB8AC3E}">
        <p14:creationId xmlns:p14="http://schemas.microsoft.com/office/powerpoint/2010/main" val="7910031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1" y="1535113"/>
            <a:ext cx="5386917" cy="639762"/>
          </a:xfrm>
        </p:spPr>
        <p:txBody>
          <a:bodyPr anchor="b"/>
          <a:lstStyle>
            <a:lvl1pPr marL="0" indent="0">
              <a:buNone/>
              <a:defRPr sz="1756" b="1"/>
            </a:lvl1pPr>
            <a:lvl2pPr marL="332966" indent="0">
              <a:buNone/>
              <a:defRPr sz="1452" b="1"/>
            </a:lvl2pPr>
            <a:lvl3pPr marL="665932" indent="0">
              <a:buNone/>
              <a:defRPr sz="1309" b="1"/>
            </a:lvl3pPr>
            <a:lvl4pPr marL="998898" indent="0">
              <a:buNone/>
              <a:defRPr sz="1165" b="1"/>
            </a:lvl4pPr>
            <a:lvl5pPr marL="1331864" indent="0">
              <a:buNone/>
              <a:defRPr sz="1165" b="1"/>
            </a:lvl5pPr>
            <a:lvl6pPr marL="1664830" indent="0">
              <a:buNone/>
              <a:defRPr sz="1165" b="1"/>
            </a:lvl6pPr>
            <a:lvl7pPr marL="1997796" indent="0">
              <a:buNone/>
              <a:defRPr sz="1165" b="1"/>
            </a:lvl7pPr>
            <a:lvl8pPr marL="2330762" indent="0">
              <a:buNone/>
              <a:defRPr sz="1165" b="1"/>
            </a:lvl8pPr>
            <a:lvl9pPr marL="2663728" indent="0">
              <a:buNone/>
              <a:defRPr sz="1165" b="1"/>
            </a:lvl9pPr>
          </a:lstStyle>
          <a:p>
            <a:pPr lvl="0"/>
            <a:r>
              <a:rPr lang="de-DE"/>
              <a:t>Textmasterformat bearbeiten</a:t>
            </a:r>
          </a:p>
        </p:txBody>
      </p:sp>
      <p:sp>
        <p:nvSpPr>
          <p:cNvPr id="4" name="Inhaltsplatzhalter 3"/>
          <p:cNvSpPr>
            <a:spLocks noGrp="1"/>
          </p:cNvSpPr>
          <p:nvPr>
            <p:ph sz="half" idx="2"/>
          </p:nvPr>
        </p:nvSpPr>
        <p:spPr>
          <a:xfrm>
            <a:off x="609601" y="2174875"/>
            <a:ext cx="5386917" cy="3951288"/>
          </a:xfrm>
        </p:spPr>
        <p:txBody>
          <a:bodyPr/>
          <a:lstStyle>
            <a:lvl1pPr>
              <a:defRPr sz="1756"/>
            </a:lvl1pPr>
            <a:lvl2pPr>
              <a:defRPr sz="1452"/>
            </a:lvl2pPr>
            <a:lvl3pPr>
              <a:defRPr sz="1309"/>
            </a:lvl3pPr>
            <a:lvl4pPr>
              <a:defRPr sz="1165"/>
            </a:lvl4pPr>
            <a:lvl5pPr>
              <a:defRPr sz="1165"/>
            </a:lvl5pPr>
            <a:lvl6pPr>
              <a:defRPr sz="1165"/>
            </a:lvl6pPr>
            <a:lvl7pPr>
              <a:defRPr sz="1165"/>
            </a:lvl7pPr>
            <a:lvl8pPr>
              <a:defRPr sz="1165"/>
            </a:lvl8pPr>
            <a:lvl9pPr>
              <a:defRPr sz="1165"/>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1756" b="1"/>
            </a:lvl1pPr>
            <a:lvl2pPr marL="332966" indent="0">
              <a:buNone/>
              <a:defRPr sz="1452" b="1"/>
            </a:lvl2pPr>
            <a:lvl3pPr marL="665932" indent="0">
              <a:buNone/>
              <a:defRPr sz="1309" b="1"/>
            </a:lvl3pPr>
            <a:lvl4pPr marL="998898" indent="0">
              <a:buNone/>
              <a:defRPr sz="1165" b="1"/>
            </a:lvl4pPr>
            <a:lvl5pPr marL="1331864" indent="0">
              <a:buNone/>
              <a:defRPr sz="1165" b="1"/>
            </a:lvl5pPr>
            <a:lvl6pPr marL="1664830" indent="0">
              <a:buNone/>
              <a:defRPr sz="1165" b="1"/>
            </a:lvl6pPr>
            <a:lvl7pPr marL="1997796" indent="0">
              <a:buNone/>
              <a:defRPr sz="1165" b="1"/>
            </a:lvl7pPr>
            <a:lvl8pPr marL="2330762" indent="0">
              <a:buNone/>
              <a:defRPr sz="1165" b="1"/>
            </a:lvl8pPr>
            <a:lvl9pPr marL="2663728" indent="0">
              <a:buNone/>
              <a:defRPr sz="1165"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1756"/>
            </a:lvl1pPr>
            <a:lvl2pPr>
              <a:defRPr sz="1452"/>
            </a:lvl2pPr>
            <a:lvl3pPr>
              <a:defRPr sz="1309"/>
            </a:lvl3pPr>
            <a:lvl4pPr>
              <a:defRPr sz="1165"/>
            </a:lvl4pPr>
            <a:lvl5pPr>
              <a:defRPr sz="1165"/>
            </a:lvl5pPr>
            <a:lvl6pPr>
              <a:defRPr sz="1165"/>
            </a:lvl6pPr>
            <a:lvl7pPr>
              <a:defRPr sz="1165"/>
            </a:lvl7pPr>
            <a:lvl8pPr>
              <a:defRPr sz="1165"/>
            </a:lvl8pPr>
            <a:lvl9pPr>
              <a:defRPr sz="1165"/>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81C4BD83-DF8E-A4D2-DAA0-9D12FE62F57C}"/>
              </a:ext>
            </a:extLst>
          </p:cNvPr>
          <p:cNvSpPr>
            <a:spLocks noGrp="1"/>
          </p:cNvSpPr>
          <p:nvPr>
            <p:ph type="dt" sz="half" idx="10"/>
          </p:nvPr>
        </p:nvSpPr>
        <p:spPr/>
        <p:txBody>
          <a:bodyPr/>
          <a:lstStyle>
            <a:lvl1pPr>
              <a:defRPr/>
            </a:lvl1pPr>
          </a:lstStyle>
          <a:p>
            <a:pPr>
              <a:defRPr/>
            </a:pPr>
            <a:fld id="{F151648B-C530-194C-9C15-CD056C0F2C20}" type="datetimeFigureOut">
              <a:rPr lang="de-DE"/>
              <a:pPr>
                <a:defRPr/>
              </a:pPr>
              <a:t>28.07.2022</a:t>
            </a:fld>
            <a:endParaRPr lang="de-DE"/>
          </a:p>
        </p:txBody>
      </p:sp>
      <p:sp>
        <p:nvSpPr>
          <p:cNvPr id="8" name="Fußzeilenplatzhalter 4">
            <a:extLst>
              <a:ext uri="{FF2B5EF4-FFF2-40B4-BE49-F238E27FC236}">
                <a16:creationId xmlns:a16="http://schemas.microsoft.com/office/drawing/2014/main" id="{F56C2262-74F0-836E-5751-543226A43924}"/>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CBC3E7DD-9A39-CABE-E5A3-0902A2F8967D}"/>
              </a:ext>
            </a:extLst>
          </p:cNvPr>
          <p:cNvSpPr>
            <a:spLocks noGrp="1"/>
          </p:cNvSpPr>
          <p:nvPr>
            <p:ph type="sldNum" sz="quarter" idx="12"/>
          </p:nvPr>
        </p:nvSpPr>
        <p:spPr/>
        <p:txBody>
          <a:bodyPr/>
          <a:lstStyle>
            <a:lvl1pPr>
              <a:defRPr/>
            </a:lvl1pPr>
          </a:lstStyle>
          <a:p>
            <a:fld id="{52294458-A129-3248-9B8E-100743DF2F80}" type="slidenum">
              <a:rPr lang="de-DE" altLang="de-DE"/>
              <a:pPr/>
              <a:t>‹#›</a:t>
            </a:fld>
            <a:endParaRPr lang="de-DE" altLang="de-DE"/>
          </a:p>
        </p:txBody>
      </p:sp>
    </p:spTree>
    <p:extLst>
      <p:ext uri="{BB962C8B-B14F-4D97-AF65-F5344CB8AC3E}">
        <p14:creationId xmlns:p14="http://schemas.microsoft.com/office/powerpoint/2010/main" val="31800550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4A3F1B83-E6F6-D22A-6AFE-6947BB7F4673}"/>
              </a:ext>
            </a:extLst>
          </p:cNvPr>
          <p:cNvSpPr>
            <a:spLocks noGrp="1"/>
          </p:cNvSpPr>
          <p:nvPr>
            <p:ph type="dt" sz="half" idx="10"/>
          </p:nvPr>
        </p:nvSpPr>
        <p:spPr/>
        <p:txBody>
          <a:bodyPr/>
          <a:lstStyle>
            <a:lvl1pPr>
              <a:defRPr/>
            </a:lvl1pPr>
          </a:lstStyle>
          <a:p>
            <a:pPr>
              <a:defRPr/>
            </a:pPr>
            <a:fld id="{625FD368-5FC4-5D41-A4DA-FCC964C3E39C}" type="datetimeFigureOut">
              <a:rPr lang="de-DE"/>
              <a:pPr>
                <a:defRPr/>
              </a:pPr>
              <a:t>28.07.2022</a:t>
            </a:fld>
            <a:endParaRPr lang="de-DE"/>
          </a:p>
        </p:txBody>
      </p:sp>
      <p:sp>
        <p:nvSpPr>
          <p:cNvPr id="4" name="Fußzeilenplatzhalter 4">
            <a:extLst>
              <a:ext uri="{FF2B5EF4-FFF2-40B4-BE49-F238E27FC236}">
                <a16:creationId xmlns:a16="http://schemas.microsoft.com/office/drawing/2014/main" id="{DF17337E-A21B-7ADB-5DEB-8A1D2CA288D6}"/>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485F41EB-CDD6-CE45-FFA4-4CFF32FA2D9D}"/>
              </a:ext>
            </a:extLst>
          </p:cNvPr>
          <p:cNvSpPr>
            <a:spLocks noGrp="1"/>
          </p:cNvSpPr>
          <p:nvPr>
            <p:ph type="sldNum" sz="quarter" idx="12"/>
          </p:nvPr>
        </p:nvSpPr>
        <p:spPr/>
        <p:txBody>
          <a:bodyPr/>
          <a:lstStyle>
            <a:lvl1pPr>
              <a:defRPr/>
            </a:lvl1pPr>
          </a:lstStyle>
          <a:p>
            <a:fld id="{57E2DE30-787C-114D-88FF-A7B5F3D091C9}" type="slidenum">
              <a:rPr lang="de-DE" altLang="de-DE"/>
              <a:pPr/>
              <a:t>‹#›</a:t>
            </a:fld>
            <a:endParaRPr lang="de-DE" altLang="de-DE"/>
          </a:p>
        </p:txBody>
      </p:sp>
    </p:spTree>
    <p:extLst>
      <p:ext uri="{BB962C8B-B14F-4D97-AF65-F5344CB8AC3E}">
        <p14:creationId xmlns:p14="http://schemas.microsoft.com/office/powerpoint/2010/main" val="11509292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036E8A2F-E925-767B-069C-1897B234B3DF}"/>
              </a:ext>
            </a:extLst>
          </p:cNvPr>
          <p:cNvSpPr>
            <a:spLocks noGrp="1"/>
          </p:cNvSpPr>
          <p:nvPr>
            <p:ph type="dt" sz="half" idx="10"/>
          </p:nvPr>
        </p:nvSpPr>
        <p:spPr/>
        <p:txBody>
          <a:bodyPr/>
          <a:lstStyle>
            <a:lvl1pPr>
              <a:defRPr/>
            </a:lvl1pPr>
          </a:lstStyle>
          <a:p>
            <a:pPr>
              <a:defRPr/>
            </a:pPr>
            <a:fld id="{7FCDEA3D-387E-B244-BA4D-4BF0945DEFC2}" type="datetimeFigureOut">
              <a:rPr lang="de-DE"/>
              <a:pPr>
                <a:defRPr/>
              </a:pPr>
              <a:t>28.07.2022</a:t>
            </a:fld>
            <a:endParaRPr lang="de-DE"/>
          </a:p>
        </p:txBody>
      </p:sp>
      <p:sp>
        <p:nvSpPr>
          <p:cNvPr id="3" name="Fußzeilenplatzhalter 4">
            <a:extLst>
              <a:ext uri="{FF2B5EF4-FFF2-40B4-BE49-F238E27FC236}">
                <a16:creationId xmlns:a16="http://schemas.microsoft.com/office/drawing/2014/main" id="{BA9B5E56-4DED-AD9A-4058-AF16EE4FF983}"/>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B5A4A7B1-0AEB-60CD-56D8-75CBE4C7DC86}"/>
              </a:ext>
            </a:extLst>
          </p:cNvPr>
          <p:cNvSpPr>
            <a:spLocks noGrp="1"/>
          </p:cNvSpPr>
          <p:nvPr>
            <p:ph type="sldNum" sz="quarter" idx="12"/>
          </p:nvPr>
        </p:nvSpPr>
        <p:spPr/>
        <p:txBody>
          <a:bodyPr/>
          <a:lstStyle>
            <a:lvl1pPr>
              <a:defRPr/>
            </a:lvl1pPr>
          </a:lstStyle>
          <a:p>
            <a:fld id="{CC1DD880-9EC3-3745-8DB6-3FA86A8DDF64}" type="slidenum">
              <a:rPr lang="de-DE" altLang="de-DE"/>
              <a:pPr/>
              <a:t>‹#›</a:t>
            </a:fld>
            <a:endParaRPr lang="de-DE" altLang="de-DE"/>
          </a:p>
        </p:txBody>
      </p:sp>
    </p:spTree>
    <p:extLst>
      <p:ext uri="{BB962C8B-B14F-4D97-AF65-F5344CB8AC3E}">
        <p14:creationId xmlns:p14="http://schemas.microsoft.com/office/powerpoint/2010/main" val="27111354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5" cy="1162050"/>
          </a:xfrm>
        </p:spPr>
        <p:txBody>
          <a:bodyPr anchor="b"/>
          <a:lstStyle>
            <a:lvl1pPr algn="l">
              <a:defRPr sz="1452" b="1"/>
            </a:lvl1pPr>
          </a:lstStyle>
          <a:p>
            <a:r>
              <a:rPr lang="de-DE"/>
              <a:t>Titelmasterformat durch Klicken bearbeiten</a:t>
            </a:r>
          </a:p>
        </p:txBody>
      </p:sp>
      <p:sp>
        <p:nvSpPr>
          <p:cNvPr id="3" name="Inhaltsplatzhalter 2"/>
          <p:cNvSpPr>
            <a:spLocks noGrp="1"/>
          </p:cNvSpPr>
          <p:nvPr>
            <p:ph idx="1"/>
          </p:nvPr>
        </p:nvSpPr>
        <p:spPr>
          <a:xfrm>
            <a:off x="4766734" y="273051"/>
            <a:ext cx="6815667" cy="5853113"/>
          </a:xfrm>
        </p:spPr>
        <p:txBody>
          <a:bodyPr/>
          <a:lstStyle>
            <a:lvl1pPr>
              <a:defRPr sz="2330"/>
            </a:lvl1pPr>
            <a:lvl2pPr>
              <a:defRPr sz="2043"/>
            </a:lvl2pPr>
            <a:lvl3pPr>
              <a:defRPr sz="1756"/>
            </a:lvl3pPr>
            <a:lvl4pPr>
              <a:defRPr sz="1452"/>
            </a:lvl4pPr>
            <a:lvl5pPr>
              <a:defRPr sz="1452"/>
            </a:lvl5pPr>
            <a:lvl6pPr>
              <a:defRPr sz="1452"/>
            </a:lvl6pPr>
            <a:lvl7pPr>
              <a:defRPr sz="1452"/>
            </a:lvl7pPr>
            <a:lvl8pPr>
              <a:defRPr sz="1452"/>
            </a:lvl8pPr>
            <a:lvl9pPr>
              <a:defRPr sz="1452"/>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5" cy="4691063"/>
          </a:xfrm>
        </p:spPr>
        <p:txBody>
          <a:bodyPr/>
          <a:lstStyle>
            <a:lvl1pPr marL="0" indent="0">
              <a:buNone/>
              <a:defRPr sz="1021"/>
            </a:lvl1pPr>
            <a:lvl2pPr marL="332966" indent="0">
              <a:buNone/>
              <a:defRPr sz="878"/>
            </a:lvl2pPr>
            <a:lvl3pPr marL="665932" indent="0">
              <a:buNone/>
              <a:defRPr sz="734"/>
            </a:lvl3pPr>
            <a:lvl4pPr marL="998898" indent="0">
              <a:buNone/>
              <a:defRPr sz="654"/>
            </a:lvl4pPr>
            <a:lvl5pPr marL="1331864" indent="0">
              <a:buNone/>
              <a:defRPr sz="654"/>
            </a:lvl5pPr>
            <a:lvl6pPr marL="1664830" indent="0">
              <a:buNone/>
              <a:defRPr sz="654"/>
            </a:lvl6pPr>
            <a:lvl7pPr marL="1997796" indent="0">
              <a:buNone/>
              <a:defRPr sz="654"/>
            </a:lvl7pPr>
            <a:lvl8pPr marL="2330762" indent="0">
              <a:buNone/>
              <a:defRPr sz="654"/>
            </a:lvl8pPr>
            <a:lvl9pPr marL="2663728" indent="0">
              <a:buNone/>
              <a:defRPr sz="654"/>
            </a:lvl9pPr>
          </a:lstStyle>
          <a:p>
            <a:pPr lvl="0"/>
            <a:r>
              <a:rPr lang="de-DE"/>
              <a:t>Textmasterformat bearbeiten</a:t>
            </a:r>
          </a:p>
        </p:txBody>
      </p:sp>
      <p:sp>
        <p:nvSpPr>
          <p:cNvPr id="5" name="Datumsplatzhalter 3">
            <a:extLst>
              <a:ext uri="{FF2B5EF4-FFF2-40B4-BE49-F238E27FC236}">
                <a16:creationId xmlns:a16="http://schemas.microsoft.com/office/drawing/2014/main" id="{E25A1CE0-1525-6186-A907-17B3403CCAFE}"/>
              </a:ext>
            </a:extLst>
          </p:cNvPr>
          <p:cNvSpPr>
            <a:spLocks noGrp="1"/>
          </p:cNvSpPr>
          <p:nvPr>
            <p:ph type="dt" sz="half" idx="10"/>
          </p:nvPr>
        </p:nvSpPr>
        <p:spPr/>
        <p:txBody>
          <a:bodyPr/>
          <a:lstStyle>
            <a:lvl1pPr>
              <a:defRPr/>
            </a:lvl1pPr>
          </a:lstStyle>
          <a:p>
            <a:pPr>
              <a:defRPr/>
            </a:pPr>
            <a:fld id="{51A09ECD-4150-DC4A-80DB-966EBA9A187B}" type="datetimeFigureOut">
              <a:rPr lang="de-DE"/>
              <a:pPr>
                <a:defRPr/>
              </a:pPr>
              <a:t>28.07.2022</a:t>
            </a:fld>
            <a:endParaRPr lang="de-DE"/>
          </a:p>
        </p:txBody>
      </p:sp>
      <p:sp>
        <p:nvSpPr>
          <p:cNvPr id="6" name="Fußzeilenplatzhalter 4">
            <a:extLst>
              <a:ext uri="{FF2B5EF4-FFF2-40B4-BE49-F238E27FC236}">
                <a16:creationId xmlns:a16="http://schemas.microsoft.com/office/drawing/2014/main" id="{25565A46-6C7C-74BF-251B-5C8E2E061CDF}"/>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D4238B66-E8BE-C6E1-ED9C-6C79C78BAA24}"/>
              </a:ext>
            </a:extLst>
          </p:cNvPr>
          <p:cNvSpPr>
            <a:spLocks noGrp="1"/>
          </p:cNvSpPr>
          <p:nvPr>
            <p:ph type="sldNum" sz="quarter" idx="12"/>
          </p:nvPr>
        </p:nvSpPr>
        <p:spPr/>
        <p:txBody>
          <a:bodyPr/>
          <a:lstStyle>
            <a:lvl1pPr>
              <a:defRPr/>
            </a:lvl1pPr>
          </a:lstStyle>
          <a:p>
            <a:fld id="{FBAE1E73-1F6C-1E4B-869C-10C31A3C7008}" type="slidenum">
              <a:rPr lang="de-DE" altLang="de-DE"/>
              <a:pPr/>
              <a:t>‹#›</a:t>
            </a:fld>
            <a:endParaRPr lang="de-DE" altLang="de-DE"/>
          </a:p>
        </p:txBody>
      </p:sp>
    </p:spTree>
    <p:extLst>
      <p:ext uri="{BB962C8B-B14F-4D97-AF65-F5344CB8AC3E}">
        <p14:creationId xmlns:p14="http://schemas.microsoft.com/office/powerpoint/2010/main" val="8425494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8" y="4800601"/>
            <a:ext cx="7315200" cy="566738"/>
          </a:xfrm>
        </p:spPr>
        <p:txBody>
          <a:bodyPr anchor="b"/>
          <a:lstStyle>
            <a:lvl1pPr algn="l">
              <a:defRPr sz="1452" b="1"/>
            </a:lvl1pPr>
          </a:lstStyle>
          <a:p>
            <a:r>
              <a:rPr lang="de-DE"/>
              <a:t>Titelmasterformat durch Klicken bearbeiten</a:t>
            </a:r>
          </a:p>
        </p:txBody>
      </p:sp>
      <p:sp>
        <p:nvSpPr>
          <p:cNvPr id="3" name="Bildplatzhalter 2"/>
          <p:cNvSpPr>
            <a:spLocks noGrp="1"/>
          </p:cNvSpPr>
          <p:nvPr>
            <p:ph type="pic" idx="1"/>
          </p:nvPr>
        </p:nvSpPr>
        <p:spPr>
          <a:xfrm>
            <a:off x="2389718" y="612775"/>
            <a:ext cx="7315200" cy="4114800"/>
          </a:xfrm>
        </p:spPr>
        <p:txBody>
          <a:bodyPr rtlCol="0">
            <a:normAutofit/>
          </a:bodyPr>
          <a:lstStyle>
            <a:lvl1pPr marL="0" indent="0">
              <a:buNone/>
              <a:defRPr sz="2330"/>
            </a:lvl1pPr>
            <a:lvl2pPr marL="332966" indent="0">
              <a:buNone/>
              <a:defRPr sz="2043"/>
            </a:lvl2pPr>
            <a:lvl3pPr marL="665932" indent="0">
              <a:buNone/>
              <a:defRPr sz="1756"/>
            </a:lvl3pPr>
            <a:lvl4pPr marL="998898" indent="0">
              <a:buNone/>
              <a:defRPr sz="1452"/>
            </a:lvl4pPr>
            <a:lvl5pPr marL="1331864" indent="0">
              <a:buNone/>
              <a:defRPr sz="1452"/>
            </a:lvl5pPr>
            <a:lvl6pPr marL="1664830" indent="0">
              <a:buNone/>
              <a:defRPr sz="1452"/>
            </a:lvl6pPr>
            <a:lvl7pPr marL="1997796" indent="0">
              <a:buNone/>
              <a:defRPr sz="1452"/>
            </a:lvl7pPr>
            <a:lvl8pPr marL="2330762" indent="0">
              <a:buNone/>
              <a:defRPr sz="1452"/>
            </a:lvl8pPr>
            <a:lvl9pPr marL="2663728" indent="0">
              <a:buNone/>
              <a:defRPr sz="1452"/>
            </a:lvl9pPr>
          </a:lstStyle>
          <a:p>
            <a:pPr lvl="0"/>
            <a:endParaRPr lang="de-DE" noProof="0"/>
          </a:p>
        </p:txBody>
      </p:sp>
      <p:sp>
        <p:nvSpPr>
          <p:cNvPr id="4" name="Textplatzhalter 3"/>
          <p:cNvSpPr>
            <a:spLocks noGrp="1"/>
          </p:cNvSpPr>
          <p:nvPr>
            <p:ph type="body" sz="half" idx="2"/>
          </p:nvPr>
        </p:nvSpPr>
        <p:spPr>
          <a:xfrm>
            <a:off x="2389718" y="5367338"/>
            <a:ext cx="7315200" cy="804862"/>
          </a:xfrm>
        </p:spPr>
        <p:txBody>
          <a:bodyPr/>
          <a:lstStyle>
            <a:lvl1pPr marL="0" indent="0">
              <a:buNone/>
              <a:defRPr sz="1021"/>
            </a:lvl1pPr>
            <a:lvl2pPr marL="332966" indent="0">
              <a:buNone/>
              <a:defRPr sz="878"/>
            </a:lvl2pPr>
            <a:lvl3pPr marL="665932" indent="0">
              <a:buNone/>
              <a:defRPr sz="734"/>
            </a:lvl3pPr>
            <a:lvl4pPr marL="998898" indent="0">
              <a:buNone/>
              <a:defRPr sz="654"/>
            </a:lvl4pPr>
            <a:lvl5pPr marL="1331864" indent="0">
              <a:buNone/>
              <a:defRPr sz="654"/>
            </a:lvl5pPr>
            <a:lvl6pPr marL="1664830" indent="0">
              <a:buNone/>
              <a:defRPr sz="654"/>
            </a:lvl6pPr>
            <a:lvl7pPr marL="1997796" indent="0">
              <a:buNone/>
              <a:defRPr sz="654"/>
            </a:lvl7pPr>
            <a:lvl8pPr marL="2330762" indent="0">
              <a:buNone/>
              <a:defRPr sz="654"/>
            </a:lvl8pPr>
            <a:lvl9pPr marL="2663728" indent="0">
              <a:buNone/>
              <a:defRPr sz="654"/>
            </a:lvl9pPr>
          </a:lstStyle>
          <a:p>
            <a:pPr lvl="0"/>
            <a:r>
              <a:rPr lang="de-DE"/>
              <a:t>Textmasterformat bearbeiten</a:t>
            </a:r>
          </a:p>
        </p:txBody>
      </p:sp>
      <p:sp>
        <p:nvSpPr>
          <p:cNvPr id="5" name="Datumsplatzhalter 3">
            <a:extLst>
              <a:ext uri="{FF2B5EF4-FFF2-40B4-BE49-F238E27FC236}">
                <a16:creationId xmlns:a16="http://schemas.microsoft.com/office/drawing/2014/main" id="{338225CB-C1A8-0CCB-4F45-2EB6A22A8486}"/>
              </a:ext>
            </a:extLst>
          </p:cNvPr>
          <p:cNvSpPr>
            <a:spLocks noGrp="1"/>
          </p:cNvSpPr>
          <p:nvPr>
            <p:ph type="dt" sz="half" idx="10"/>
          </p:nvPr>
        </p:nvSpPr>
        <p:spPr/>
        <p:txBody>
          <a:bodyPr/>
          <a:lstStyle>
            <a:lvl1pPr>
              <a:defRPr/>
            </a:lvl1pPr>
          </a:lstStyle>
          <a:p>
            <a:pPr>
              <a:defRPr/>
            </a:pPr>
            <a:fld id="{9D43473A-C507-4747-A045-B5A93CCF574B}" type="datetimeFigureOut">
              <a:rPr lang="de-DE"/>
              <a:pPr>
                <a:defRPr/>
              </a:pPr>
              <a:t>28.07.2022</a:t>
            </a:fld>
            <a:endParaRPr lang="de-DE"/>
          </a:p>
        </p:txBody>
      </p:sp>
      <p:sp>
        <p:nvSpPr>
          <p:cNvPr id="6" name="Fußzeilenplatzhalter 4">
            <a:extLst>
              <a:ext uri="{FF2B5EF4-FFF2-40B4-BE49-F238E27FC236}">
                <a16:creationId xmlns:a16="http://schemas.microsoft.com/office/drawing/2014/main" id="{B9071CF4-FADB-7446-4293-79E56A859A8A}"/>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27D4A8F9-42DF-6E99-6BD8-57C7445FCC55}"/>
              </a:ext>
            </a:extLst>
          </p:cNvPr>
          <p:cNvSpPr>
            <a:spLocks noGrp="1"/>
          </p:cNvSpPr>
          <p:nvPr>
            <p:ph type="sldNum" sz="quarter" idx="12"/>
          </p:nvPr>
        </p:nvSpPr>
        <p:spPr/>
        <p:txBody>
          <a:bodyPr/>
          <a:lstStyle>
            <a:lvl1pPr>
              <a:defRPr/>
            </a:lvl1pPr>
          </a:lstStyle>
          <a:p>
            <a:fld id="{A9682D27-CD77-9B49-B999-7CB8DB5D1317}" type="slidenum">
              <a:rPr lang="de-DE" altLang="de-DE"/>
              <a:pPr/>
              <a:t>‹#›</a:t>
            </a:fld>
            <a:endParaRPr lang="de-DE" altLang="de-DE"/>
          </a:p>
        </p:txBody>
      </p:sp>
    </p:spTree>
    <p:extLst>
      <p:ext uri="{BB962C8B-B14F-4D97-AF65-F5344CB8AC3E}">
        <p14:creationId xmlns:p14="http://schemas.microsoft.com/office/powerpoint/2010/main" val="22066381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99A9E43-A42E-AF73-E709-39F12031C551}"/>
              </a:ext>
            </a:extLst>
          </p:cNvPr>
          <p:cNvSpPr>
            <a:spLocks noGrp="1"/>
          </p:cNvSpPr>
          <p:nvPr>
            <p:ph type="dt" sz="half" idx="10"/>
          </p:nvPr>
        </p:nvSpPr>
        <p:spPr/>
        <p:txBody>
          <a:bodyPr/>
          <a:lstStyle>
            <a:lvl1pPr>
              <a:defRPr/>
            </a:lvl1pPr>
          </a:lstStyle>
          <a:p>
            <a:pPr>
              <a:defRPr/>
            </a:pPr>
            <a:fld id="{A825CC0B-B160-184B-86D1-D2C57E9A5E9D}" type="datetimeFigureOut">
              <a:rPr lang="de-DE"/>
              <a:pPr>
                <a:defRPr/>
              </a:pPr>
              <a:t>28.07.2022</a:t>
            </a:fld>
            <a:endParaRPr lang="de-DE"/>
          </a:p>
        </p:txBody>
      </p:sp>
      <p:sp>
        <p:nvSpPr>
          <p:cNvPr id="5" name="Fußzeilenplatzhalter 4">
            <a:extLst>
              <a:ext uri="{FF2B5EF4-FFF2-40B4-BE49-F238E27FC236}">
                <a16:creationId xmlns:a16="http://schemas.microsoft.com/office/drawing/2014/main" id="{E3FD04D6-4266-ED7B-5F8A-B9E26E4C7E02}"/>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223F132C-ED99-1F3E-1E09-FC543E3EF6CC}"/>
              </a:ext>
            </a:extLst>
          </p:cNvPr>
          <p:cNvSpPr>
            <a:spLocks noGrp="1"/>
          </p:cNvSpPr>
          <p:nvPr>
            <p:ph type="sldNum" sz="quarter" idx="12"/>
          </p:nvPr>
        </p:nvSpPr>
        <p:spPr/>
        <p:txBody>
          <a:bodyPr/>
          <a:lstStyle>
            <a:lvl1pPr>
              <a:defRPr/>
            </a:lvl1pPr>
          </a:lstStyle>
          <a:p>
            <a:fld id="{7EDEEEFE-5E8A-1240-B50A-BBE38BA858B7}" type="slidenum">
              <a:rPr lang="de-DE" altLang="de-DE"/>
              <a:pPr/>
              <a:t>‹#›</a:t>
            </a:fld>
            <a:endParaRPr lang="de-DE" altLang="de-DE"/>
          </a:p>
        </p:txBody>
      </p:sp>
    </p:spTree>
    <p:extLst>
      <p:ext uri="{BB962C8B-B14F-4D97-AF65-F5344CB8AC3E}">
        <p14:creationId xmlns:p14="http://schemas.microsoft.com/office/powerpoint/2010/main" val="32777352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399" y="366713"/>
            <a:ext cx="2057401" cy="780097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1" y="366713"/>
            <a:ext cx="5969001" cy="780097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83508E-A645-2B19-1D6E-9B5B06447721}"/>
              </a:ext>
            </a:extLst>
          </p:cNvPr>
          <p:cNvSpPr>
            <a:spLocks noGrp="1"/>
          </p:cNvSpPr>
          <p:nvPr>
            <p:ph type="dt" sz="half" idx="10"/>
          </p:nvPr>
        </p:nvSpPr>
        <p:spPr/>
        <p:txBody>
          <a:bodyPr/>
          <a:lstStyle>
            <a:lvl1pPr>
              <a:defRPr/>
            </a:lvl1pPr>
          </a:lstStyle>
          <a:p>
            <a:pPr>
              <a:defRPr/>
            </a:pPr>
            <a:fld id="{0EF0407B-2030-0543-B660-AFB2318251D4}" type="datetimeFigureOut">
              <a:rPr lang="de-DE"/>
              <a:pPr>
                <a:defRPr/>
              </a:pPr>
              <a:t>28.07.2022</a:t>
            </a:fld>
            <a:endParaRPr lang="de-DE"/>
          </a:p>
        </p:txBody>
      </p:sp>
      <p:sp>
        <p:nvSpPr>
          <p:cNvPr id="5" name="Fußzeilenplatzhalter 4">
            <a:extLst>
              <a:ext uri="{FF2B5EF4-FFF2-40B4-BE49-F238E27FC236}">
                <a16:creationId xmlns:a16="http://schemas.microsoft.com/office/drawing/2014/main" id="{964392AE-FBD8-29F4-337E-612BE6A8CB44}"/>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0EF9ED24-AF71-9C56-B9DC-84BC9BE01F1E}"/>
              </a:ext>
            </a:extLst>
          </p:cNvPr>
          <p:cNvSpPr>
            <a:spLocks noGrp="1"/>
          </p:cNvSpPr>
          <p:nvPr>
            <p:ph type="sldNum" sz="quarter" idx="12"/>
          </p:nvPr>
        </p:nvSpPr>
        <p:spPr/>
        <p:txBody>
          <a:bodyPr/>
          <a:lstStyle>
            <a:lvl1pPr>
              <a:defRPr/>
            </a:lvl1pPr>
          </a:lstStyle>
          <a:p>
            <a:fld id="{8988D5B7-B7CA-4D48-994E-4486114157BF}" type="slidenum">
              <a:rPr lang="de-DE" altLang="de-DE"/>
              <a:pPr/>
              <a:t>‹#›</a:t>
            </a:fld>
            <a:endParaRPr lang="de-DE" altLang="de-DE"/>
          </a:p>
        </p:txBody>
      </p:sp>
    </p:spTree>
    <p:extLst>
      <p:ext uri="{BB962C8B-B14F-4D97-AF65-F5344CB8AC3E}">
        <p14:creationId xmlns:p14="http://schemas.microsoft.com/office/powerpoint/2010/main" val="26571610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D742DBF-0A25-4CD4-8A75-234E96946B08}" type="datetimeFigureOut">
              <a:rPr lang="it-IT" smtClean="0"/>
              <a:t>28/07/2022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262741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F417F-02DF-7ABA-1302-D9C3CB3AFF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3FC3EC-DC82-A0ED-8787-F5CB6B2B76E8}"/>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4" name="Footer Placeholder 3">
            <a:extLst>
              <a:ext uri="{FF2B5EF4-FFF2-40B4-BE49-F238E27FC236}">
                <a16:creationId xmlns:a16="http://schemas.microsoft.com/office/drawing/2014/main" id="{997FE220-D3FC-E88D-A8E2-BDA1B749F1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BB467E-C02A-EEF8-873C-76BC4A836FA2}"/>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41800390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742DBF-0A25-4CD4-8A75-234E96946B08}" type="datetimeFigureOut">
              <a:rPr lang="it-IT" smtClean="0"/>
              <a:t>28/07/2022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3136808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9" indent="0">
              <a:buNone/>
              <a:defRPr sz="2000">
                <a:solidFill>
                  <a:schemeClr val="tx1">
                    <a:tint val="75000"/>
                  </a:schemeClr>
                </a:solidFill>
              </a:defRPr>
            </a:lvl2pPr>
            <a:lvl3pPr marL="914418" indent="0">
              <a:buNone/>
              <a:defRPr sz="1800">
                <a:solidFill>
                  <a:schemeClr val="tx1">
                    <a:tint val="75000"/>
                  </a:schemeClr>
                </a:solidFill>
              </a:defRPr>
            </a:lvl3pPr>
            <a:lvl4pPr marL="1371627" indent="0">
              <a:buNone/>
              <a:defRPr sz="1600">
                <a:solidFill>
                  <a:schemeClr val="tx1">
                    <a:tint val="75000"/>
                  </a:schemeClr>
                </a:solidFill>
              </a:defRPr>
            </a:lvl4pPr>
            <a:lvl5pPr marL="1828837" indent="0">
              <a:buNone/>
              <a:defRPr sz="1600">
                <a:solidFill>
                  <a:schemeClr val="tx1">
                    <a:tint val="75000"/>
                  </a:schemeClr>
                </a:solidFill>
              </a:defRPr>
            </a:lvl5pPr>
            <a:lvl6pPr marL="2286046" indent="0">
              <a:buNone/>
              <a:defRPr sz="1600">
                <a:solidFill>
                  <a:schemeClr val="tx1">
                    <a:tint val="75000"/>
                  </a:schemeClr>
                </a:solidFill>
              </a:defRPr>
            </a:lvl6pPr>
            <a:lvl7pPr marL="2743255" indent="0">
              <a:buNone/>
              <a:defRPr sz="1600">
                <a:solidFill>
                  <a:schemeClr val="tx1">
                    <a:tint val="75000"/>
                  </a:schemeClr>
                </a:solidFill>
              </a:defRPr>
            </a:lvl7pPr>
            <a:lvl8pPr marL="3200464" indent="0">
              <a:buNone/>
              <a:defRPr sz="1600">
                <a:solidFill>
                  <a:schemeClr val="tx1">
                    <a:tint val="75000"/>
                  </a:schemeClr>
                </a:solidFill>
              </a:defRPr>
            </a:lvl8pPr>
            <a:lvl9pPr marL="3657673"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D742DBF-0A25-4CD4-8A75-234E96946B08}" type="datetimeFigureOut">
              <a:rPr lang="it-IT" smtClean="0"/>
              <a:t>28/07/2022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232095381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D742DBF-0A25-4CD4-8A75-234E96946B08}" type="datetimeFigureOut">
              <a:rPr lang="it-IT" smtClean="0"/>
              <a:t>28/07/2022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11121879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D742DBF-0A25-4CD4-8A75-234E96946B08}" type="datetimeFigureOut">
              <a:rPr lang="it-IT" smtClean="0"/>
              <a:t>28/07/2022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24483167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D742DBF-0A25-4CD4-8A75-234E96946B08}" type="datetimeFigureOut">
              <a:rPr lang="it-IT" smtClean="0"/>
              <a:t>28/07/2022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37875332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742DBF-0A25-4CD4-8A75-234E96946B08}" type="datetimeFigureOut">
              <a:rPr lang="it-IT" smtClean="0"/>
              <a:t>28/07/2022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4630563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09" indent="0">
              <a:buNone/>
              <a:defRPr sz="1400"/>
            </a:lvl2pPr>
            <a:lvl3pPr marL="914418" indent="0">
              <a:buNone/>
              <a:defRPr sz="1200"/>
            </a:lvl3pPr>
            <a:lvl4pPr marL="1371627" indent="0">
              <a:buNone/>
              <a:defRPr sz="1000"/>
            </a:lvl4pPr>
            <a:lvl5pPr marL="1828837" indent="0">
              <a:buNone/>
              <a:defRPr sz="1000"/>
            </a:lvl5pPr>
            <a:lvl6pPr marL="2286046" indent="0">
              <a:buNone/>
              <a:defRPr sz="1000"/>
            </a:lvl6pPr>
            <a:lvl7pPr marL="2743255" indent="0">
              <a:buNone/>
              <a:defRPr sz="1000"/>
            </a:lvl7pPr>
            <a:lvl8pPr marL="3200464" indent="0">
              <a:buNone/>
              <a:defRPr sz="1000"/>
            </a:lvl8pPr>
            <a:lvl9pPr marL="365767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D742DBF-0A25-4CD4-8A75-234E96946B08}" type="datetimeFigureOut">
              <a:rPr lang="it-IT" smtClean="0"/>
              <a:t>28/07/2022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40803510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9" indent="0">
              <a:buNone/>
              <a:defRPr sz="2800"/>
            </a:lvl2pPr>
            <a:lvl3pPr marL="914418" indent="0">
              <a:buNone/>
              <a:defRPr sz="2400"/>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09" indent="0">
              <a:buNone/>
              <a:defRPr sz="1400"/>
            </a:lvl2pPr>
            <a:lvl3pPr marL="914418" indent="0">
              <a:buNone/>
              <a:defRPr sz="1200"/>
            </a:lvl3pPr>
            <a:lvl4pPr marL="1371627" indent="0">
              <a:buNone/>
              <a:defRPr sz="1000"/>
            </a:lvl4pPr>
            <a:lvl5pPr marL="1828837" indent="0">
              <a:buNone/>
              <a:defRPr sz="1000"/>
            </a:lvl5pPr>
            <a:lvl6pPr marL="2286046" indent="0">
              <a:buNone/>
              <a:defRPr sz="1000"/>
            </a:lvl6pPr>
            <a:lvl7pPr marL="2743255" indent="0">
              <a:buNone/>
              <a:defRPr sz="1000"/>
            </a:lvl7pPr>
            <a:lvl8pPr marL="3200464" indent="0">
              <a:buNone/>
              <a:defRPr sz="1000"/>
            </a:lvl8pPr>
            <a:lvl9pPr marL="365767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D742DBF-0A25-4CD4-8A75-234E96946B08}" type="datetimeFigureOut">
              <a:rPr lang="it-IT" smtClean="0"/>
              <a:t>28/07/2022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37273716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742DBF-0A25-4CD4-8A75-234E96946B08}" type="datetimeFigureOut">
              <a:rPr lang="it-IT" smtClean="0"/>
              <a:t>28/07/2022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251119035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742DBF-0A25-4CD4-8A75-234E96946B08}" type="datetimeFigureOut">
              <a:rPr lang="it-IT" smtClean="0"/>
              <a:t>28/07/2022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D214E4F-9627-4EEA-9592-5A55F63B1907}" type="slidenum">
              <a:rPr lang="it-IT" smtClean="0"/>
              <a:t>‹#›</a:t>
            </a:fld>
            <a:endParaRPr lang="it-IT"/>
          </a:p>
        </p:txBody>
      </p:sp>
    </p:spTree>
    <p:extLst>
      <p:ext uri="{BB962C8B-B14F-4D97-AF65-F5344CB8AC3E}">
        <p14:creationId xmlns:p14="http://schemas.microsoft.com/office/powerpoint/2010/main" val="1996456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E479BC-DC0E-454C-8EA3-00F3A054F06A}"/>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3" name="Footer Placeholder 2">
            <a:extLst>
              <a:ext uri="{FF2B5EF4-FFF2-40B4-BE49-F238E27FC236}">
                <a16:creationId xmlns:a16="http://schemas.microsoft.com/office/drawing/2014/main" id="{D0CE8828-063C-F114-6B48-4B30900805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54972F-C7ED-BE2A-B29F-A67C4441820C}"/>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749833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B2F57-8211-9931-C049-54C4706716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AA0536-FA21-05FD-D95A-BB8F3AB77D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49116F-0EC8-E810-DF73-9E01B48637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FB8F9D-3C12-BD31-2F84-9F4D45A858A9}"/>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6" name="Footer Placeholder 5">
            <a:extLst>
              <a:ext uri="{FF2B5EF4-FFF2-40B4-BE49-F238E27FC236}">
                <a16:creationId xmlns:a16="http://schemas.microsoft.com/office/drawing/2014/main" id="{54AF1C73-F1A1-7608-C495-1707A5EE68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B26380-8A8E-69B2-48CB-9926FA85B266}"/>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2287850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B571-6672-397D-7CD0-7A5C23BAB6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84747-258F-5BA6-3EB5-D1F5032873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146FF8-38D0-D206-6F23-E36B1B5855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00CFB5-3EB0-81AD-3B81-DD7319E6025B}"/>
              </a:ext>
            </a:extLst>
          </p:cNvPr>
          <p:cNvSpPr>
            <a:spLocks noGrp="1"/>
          </p:cNvSpPr>
          <p:nvPr>
            <p:ph type="dt" sz="half" idx="10"/>
          </p:nvPr>
        </p:nvSpPr>
        <p:spPr/>
        <p:txBody>
          <a:bodyPr/>
          <a:lstStyle/>
          <a:p>
            <a:fld id="{3E59936C-B3A6-4C09-82A6-CD0ED80ED1B1}" type="datetimeFigureOut">
              <a:rPr lang="en-US" smtClean="0"/>
              <a:t>7/28/2022</a:t>
            </a:fld>
            <a:endParaRPr lang="en-US"/>
          </a:p>
        </p:txBody>
      </p:sp>
      <p:sp>
        <p:nvSpPr>
          <p:cNvPr id="6" name="Footer Placeholder 5">
            <a:extLst>
              <a:ext uri="{FF2B5EF4-FFF2-40B4-BE49-F238E27FC236}">
                <a16:creationId xmlns:a16="http://schemas.microsoft.com/office/drawing/2014/main" id="{31635AC7-E285-20E2-18FF-757E43D2A8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B5A9F7-C502-854A-C9CE-5BAC9C2A1A9C}"/>
              </a:ext>
            </a:extLst>
          </p:cNvPr>
          <p:cNvSpPr>
            <a:spLocks noGrp="1"/>
          </p:cNvSpPr>
          <p:nvPr>
            <p:ph type="sldNum" sz="quarter" idx="12"/>
          </p:nvPr>
        </p:nvSpPr>
        <p:spPr/>
        <p:txBody>
          <a:bodyPr/>
          <a:lstStyle/>
          <a:p>
            <a:fld id="{D6859E0F-0A7B-4D51-8344-407DF47F2025}" type="slidenum">
              <a:rPr lang="en-US" smtClean="0"/>
              <a:t>‹#›</a:t>
            </a:fld>
            <a:endParaRPr lang="en-US"/>
          </a:p>
        </p:txBody>
      </p:sp>
    </p:spTree>
    <p:extLst>
      <p:ext uri="{BB962C8B-B14F-4D97-AF65-F5344CB8AC3E}">
        <p14:creationId xmlns:p14="http://schemas.microsoft.com/office/powerpoint/2010/main" val="519942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0.xml"/><Relationship Id="rId7" Type="http://schemas.openxmlformats.org/officeDocument/2006/relationships/image" Target="../media/image2.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4.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35.xml"/><Relationship Id="rId7" Type="http://schemas.openxmlformats.org/officeDocument/2006/relationships/image" Target="../media/image4.jp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5.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6.jp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6.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5.xml"/><Relationship Id="rId7" Type="http://schemas.openxmlformats.org/officeDocument/2006/relationships/image" Target="../media/image7.jpg"/><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theme" Target="../theme/theme7.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8.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9.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7AAB00-84FD-5CF7-EC3D-511ABDC2D8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739D9-F9ED-FA43-2358-83035A9DE4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B7AE0-AA9E-58F0-1F9C-3101BB819E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59936C-B3A6-4C09-82A6-CD0ED80ED1B1}" type="datetimeFigureOut">
              <a:rPr lang="en-US" smtClean="0"/>
              <a:t>7/28/2022</a:t>
            </a:fld>
            <a:endParaRPr lang="en-US"/>
          </a:p>
        </p:txBody>
      </p:sp>
      <p:sp>
        <p:nvSpPr>
          <p:cNvPr id="5" name="Footer Placeholder 4">
            <a:extLst>
              <a:ext uri="{FF2B5EF4-FFF2-40B4-BE49-F238E27FC236}">
                <a16:creationId xmlns:a16="http://schemas.microsoft.com/office/drawing/2014/main" id="{A407D65A-D706-A963-86B7-2ACB244A8B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1829EE-EFA7-088A-6870-897BE0CC7E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59E0F-0A7B-4D51-8344-407DF47F2025}" type="slidenum">
              <a:rPr lang="en-US" smtClean="0"/>
              <a:t>‹#›</a:t>
            </a:fld>
            <a:endParaRPr lang="en-US"/>
          </a:p>
        </p:txBody>
      </p:sp>
    </p:spTree>
    <p:extLst>
      <p:ext uri="{BB962C8B-B14F-4D97-AF65-F5344CB8AC3E}">
        <p14:creationId xmlns:p14="http://schemas.microsoft.com/office/powerpoint/2010/main" val="2925711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74455" y="467944"/>
            <a:ext cx="7205133" cy="338554"/>
          </a:xfrm>
          <a:prstGeom prst="rect">
            <a:avLst/>
          </a:prstGeom>
        </p:spPr>
        <p:txBody>
          <a:bodyPr wrap="square" lIns="0" tIns="0" rIns="0" bIns="0">
            <a:spAutoFit/>
          </a:bodyPr>
          <a:lstStyle>
            <a:lvl1pPr>
              <a:defRPr sz="2200" b="1" i="0">
                <a:solidFill>
                  <a:srgbClr val="FF9900"/>
                </a:solidFill>
                <a:latin typeface="Arial"/>
                <a:cs typeface="Arial"/>
              </a:defRPr>
            </a:lvl1pPr>
          </a:lstStyle>
          <a:p>
            <a:endParaRPr/>
          </a:p>
        </p:txBody>
      </p:sp>
      <p:sp>
        <p:nvSpPr>
          <p:cNvPr id="3" name="Holder 3"/>
          <p:cNvSpPr>
            <a:spLocks noGrp="1"/>
          </p:cNvSpPr>
          <p:nvPr>
            <p:ph type="body" idx="1"/>
          </p:nvPr>
        </p:nvSpPr>
        <p:spPr>
          <a:xfrm>
            <a:off x="309237" y="1049529"/>
            <a:ext cx="11573527" cy="230832"/>
          </a:xfrm>
          <a:prstGeom prst="rect">
            <a:avLst/>
          </a:prstGeom>
        </p:spPr>
        <p:txBody>
          <a:bodyPr wrap="square" lIns="0" tIns="0" rIns="0" bIns="0">
            <a:spAutoFit/>
          </a:bodyPr>
          <a:lstStyle>
            <a:lvl1pPr>
              <a:defRPr sz="1500" b="0" i="0">
                <a:solidFill>
                  <a:schemeClr val="bg1"/>
                </a:solidFill>
                <a:latin typeface="Arial MT"/>
                <a:cs typeface="Arial MT"/>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05601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71C012"/>
            </a:gs>
            <a:gs pos="100000">
              <a:srgbClr val="DDDDDD"/>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69A064D-9B93-88DD-102F-9F4EA1373140}"/>
              </a:ext>
            </a:extLst>
          </p:cNvPr>
          <p:cNvSpPr>
            <a:spLocks noGrp="1" noChangeArrowheads="1"/>
          </p:cNvSpPr>
          <p:nvPr>
            <p:ph type="title"/>
          </p:nvPr>
        </p:nvSpPr>
        <p:spPr bwMode="auto">
          <a:xfrm>
            <a:off x="608920" y="274411"/>
            <a:ext cx="10974161" cy="1143000"/>
          </a:xfrm>
          <a:prstGeom prst="rect">
            <a:avLst/>
          </a:prstGeom>
          <a:noFill/>
          <a:ln>
            <a:noFill/>
          </a:ln>
        </p:spPr>
        <p:txBody>
          <a:bodyPr vert="horz" wrap="square" lIns="349748" tIns="174874" rIns="349748" bIns="174874" numCol="1" anchor="ctr" anchorCtr="0" compatLnSpc="1">
            <a:prstTxWarp prst="textNoShape">
              <a:avLst/>
            </a:prstTxWarp>
          </a:bodyPr>
          <a:lstStyle/>
          <a:p>
            <a:pPr lvl="0"/>
            <a:r>
              <a:rPr lang="pl-PL" altLang="pl-PL"/>
              <a:t>Kliknij, aby edytować styl wzorca tytułu</a:t>
            </a:r>
          </a:p>
        </p:txBody>
      </p:sp>
      <p:sp>
        <p:nvSpPr>
          <p:cNvPr id="1027" name="Rectangle 3">
            <a:extLst>
              <a:ext uri="{FF2B5EF4-FFF2-40B4-BE49-F238E27FC236}">
                <a16:creationId xmlns:a16="http://schemas.microsoft.com/office/drawing/2014/main" id="{F0539403-20F8-4C6B-83BA-248C4E3B9A5D}"/>
              </a:ext>
            </a:extLst>
          </p:cNvPr>
          <p:cNvSpPr>
            <a:spLocks noGrp="1" noChangeArrowheads="1"/>
          </p:cNvSpPr>
          <p:nvPr>
            <p:ph type="body" idx="1"/>
          </p:nvPr>
        </p:nvSpPr>
        <p:spPr bwMode="auto">
          <a:xfrm>
            <a:off x="608920" y="1600351"/>
            <a:ext cx="10974161" cy="4525887"/>
          </a:xfrm>
          <a:prstGeom prst="rect">
            <a:avLst/>
          </a:prstGeom>
          <a:noFill/>
          <a:ln>
            <a:noFill/>
          </a:ln>
        </p:spPr>
        <p:txBody>
          <a:bodyPr vert="horz" wrap="square" lIns="349748" tIns="174874" rIns="349748" bIns="174874"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1028" name="Rectangle 4">
            <a:extLst>
              <a:ext uri="{FF2B5EF4-FFF2-40B4-BE49-F238E27FC236}">
                <a16:creationId xmlns:a16="http://schemas.microsoft.com/office/drawing/2014/main" id="{20D069DF-8A70-E729-E827-E263988181EB}"/>
              </a:ext>
            </a:extLst>
          </p:cNvPr>
          <p:cNvSpPr>
            <a:spLocks noGrp="1" noChangeArrowheads="1"/>
          </p:cNvSpPr>
          <p:nvPr>
            <p:ph type="dt" sz="half" idx="2"/>
          </p:nvPr>
        </p:nvSpPr>
        <p:spPr bwMode="auto">
          <a:xfrm>
            <a:off x="608920" y="6244923"/>
            <a:ext cx="2846161" cy="476628"/>
          </a:xfrm>
          <a:prstGeom prst="rect">
            <a:avLst/>
          </a:prstGeom>
          <a:noFill/>
          <a:ln w="9525">
            <a:noFill/>
            <a:miter lim="800000"/>
            <a:headEnd/>
            <a:tailEnd/>
          </a:ln>
          <a:effectLst/>
        </p:spPr>
        <p:txBody>
          <a:bodyPr vert="horz" wrap="square" lIns="349748" tIns="174874" rIns="349748" bIns="174874" numCol="1" anchor="t" anchorCtr="0" compatLnSpc="1">
            <a:prstTxWarp prst="textNoShape">
              <a:avLst/>
            </a:prstTxWarp>
          </a:bodyPr>
          <a:lstStyle>
            <a:lvl1pPr eaLnBrk="1" hangingPunct="1">
              <a:defRPr sz="2564">
                <a:latin typeface="Arial" charset="0"/>
              </a:defRPr>
            </a:lvl1pPr>
          </a:lstStyle>
          <a:p>
            <a:pPr>
              <a:defRPr/>
            </a:pPr>
            <a:endParaRPr lang="pl-PL"/>
          </a:p>
        </p:txBody>
      </p:sp>
      <p:sp>
        <p:nvSpPr>
          <p:cNvPr id="1029" name="Rectangle 5">
            <a:extLst>
              <a:ext uri="{FF2B5EF4-FFF2-40B4-BE49-F238E27FC236}">
                <a16:creationId xmlns:a16="http://schemas.microsoft.com/office/drawing/2014/main" id="{DD027607-42F2-8F20-AAE4-2AEC20914122}"/>
              </a:ext>
            </a:extLst>
          </p:cNvPr>
          <p:cNvSpPr>
            <a:spLocks noGrp="1" noChangeArrowheads="1"/>
          </p:cNvSpPr>
          <p:nvPr>
            <p:ph type="ftr" sz="quarter" idx="3"/>
          </p:nvPr>
        </p:nvSpPr>
        <p:spPr bwMode="auto">
          <a:xfrm>
            <a:off x="4165298" y="6244923"/>
            <a:ext cx="3861405" cy="476628"/>
          </a:xfrm>
          <a:prstGeom prst="rect">
            <a:avLst/>
          </a:prstGeom>
          <a:noFill/>
          <a:ln w="9525">
            <a:noFill/>
            <a:miter lim="800000"/>
            <a:headEnd/>
            <a:tailEnd/>
          </a:ln>
          <a:effectLst/>
        </p:spPr>
        <p:txBody>
          <a:bodyPr vert="horz" wrap="square" lIns="349748" tIns="174874" rIns="349748" bIns="174874" numCol="1" anchor="t" anchorCtr="0" compatLnSpc="1">
            <a:prstTxWarp prst="textNoShape">
              <a:avLst/>
            </a:prstTxWarp>
          </a:bodyPr>
          <a:lstStyle>
            <a:lvl1pPr algn="ctr" eaLnBrk="1" hangingPunct="1">
              <a:defRPr sz="2564">
                <a:latin typeface="Arial" charset="0"/>
              </a:defRPr>
            </a:lvl1pPr>
          </a:lstStyle>
          <a:p>
            <a:pPr>
              <a:defRPr/>
            </a:pPr>
            <a:endParaRPr lang="pl-PL"/>
          </a:p>
        </p:txBody>
      </p:sp>
      <p:sp>
        <p:nvSpPr>
          <p:cNvPr id="1030" name="Rectangle 6">
            <a:extLst>
              <a:ext uri="{FF2B5EF4-FFF2-40B4-BE49-F238E27FC236}">
                <a16:creationId xmlns:a16="http://schemas.microsoft.com/office/drawing/2014/main" id="{2C737560-D934-BEB2-38E6-86F3E1B89BE9}"/>
              </a:ext>
            </a:extLst>
          </p:cNvPr>
          <p:cNvSpPr>
            <a:spLocks noGrp="1" noChangeArrowheads="1"/>
          </p:cNvSpPr>
          <p:nvPr>
            <p:ph type="sldNum" sz="quarter" idx="4"/>
          </p:nvPr>
        </p:nvSpPr>
        <p:spPr bwMode="auto">
          <a:xfrm>
            <a:off x="8736920" y="6244923"/>
            <a:ext cx="2846161" cy="476628"/>
          </a:xfrm>
          <a:prstGeom prst="rect">
            <a:avLst/>
          </a:prstGeom>
          <a:noFill/>
          <a:ln w="9525">
            <a:noFill/>
            <a:miter lim="800000"/>
            <a:headEnd/>
            <a:tailEnd/>
          </a:ln>
          <a:effectLst/>
        </p:spPr>
        <p:txBody>
          <a:bodyPr vert="horz" wrap="square" lIns="349748" tIns="174874" rIns="349748" bIns="174874" numCol="1" anchor="t" anchorCtr="0" compatLnSpc="1">
            <a:prstTxWarp prst="textNoShape">
              <a:avLst/>
            </a:prstTxWarp>
          </a:bodyPr>
          <a:lstStyle>
            <a:lvl1pPr algn="r" eaLnBrk="1" hangingPunct="1">
              <a:defRPr sz="2564" smtClean="0"/>
            </a:lvl1pPr>
          </a:lstStyle>
          <a:p>
            <a:pPr>
              <a:defRPr/>
            </a:pPr>
            <a:fld id="{0FFDE933-C438-4A0E-8C0F-2FE5D7DAEF0B}" type="slidenum">
              <a:rPr lang="pl-PL" altLang="pl-PL"/>
              <a:pPr>
                <a:defRPr/>
              </a:pPr>
              <a:t>‹#›</a:t>
            </a:fld>
            <a:endParaRPr lang="pl-PL" altLang="pl-PL"/>
          </a:p>
        </p:txBody>
      </p:sp>
    </p:spTree>
    <p:extLst>
      <p:ext uri="{BB962C8B-B14F-4D97-AF65-F5344CB8AC3E}">
        <p14:creationId xmlns:p14="http://schemas.microsoft.com/office/powerpoint/2010/main" val="3768777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defTabSz="1691477" rtl="0" eaLnBrk="0" fontAlgn="base" hangingPunct="0">
        <a:spcBef>
          <a:spcPct val="0"/>
        </a:spcBef>
        <a:spcAft>
          <a:spcPct val="0"/>
        </a:spcAft>
        <a:defRPr sz="8167">
          <a:solidFill>
            <a:schemeClr val="tx2"/>
          </a:solidFill>
          <a:latin typeface="+mj-lt"/>
          <a:ea typeface="+mj-ea"/>
          <a:cs typeface="+mj-cs"/>
        </a:defRPr>
      </a:lvl1pPr>
      <a:lvl2pPr algn="ctr" defTabSz="1691477" rtl="0" eaLnBrk="0" fontAlgn="base" hangingPunct="0">
        <a:spcBef>
          <a:spcPct val="0"/>
        </a:spcBef>
        <a:spcAft>
          <a:spcPct val="0"/>
        </a:spcAft>
        <a:defRPr sz="8167">
          <a:solidFill>
            <a:schemeClr val="tx2"/>
          </a:solidFill>
          <a:latin typeface="Arial" charset="0"/>
        </a:defRPr>
      </a:lvl2pPr>
      <a:lvl3pPr algn="ctr" defTabSz="1691477" rtl="0" eaLnBrk="0" fontAlgn="base" hangingPunct="0">
        <a:spcBef>
          <a:spcPct val="0"/>
        </a:spcBef>
        <a:spcAft>
          <a:spcPct val="0"/>
        </a:spcAft>
        <a:defRPr sz="8167">
          <a:solidFill>
            <a:schemeClr val="tx2"/>
          </a:solidFill>
          <a:latin typeface="Arial" charset="0"/>
        </a:defRPr>
      </a:lvl3pPr>
      <a:lvl4pPr algn="ctr" defTabSz="1691477" rtl="0" eaLnBrk="0" fontAlgn="base" hangingPunct="0">
        <a:spcBef>
          <a:spcPct val="0"/>
        </a:spcBef>
        <a:spcAft>
          <a:spcPct val="0"/>
        </a:spcAft>
        <a:defRPr sz="8167">
          <a:solidFill>
            <a:schemeClr val="tx2"/>
          </a:solidFill>
          <a:latin typeface="Arial" charset="0"/>
        </a:defRPr>
      </a:lvl4pPr>
      <a:lvl5pPr algn="ctr" defTabSz="1691477" rtl="0" eaLnBrk="0" fontAlgn="base" hangingPunct="0">
        <a:spcBef>
          <a:spcPct val="0"/>
        </a:spcBef>
        <a:spcAft>
          <a:spcPct val="0"/>
        </a:spcAft>
        <a:defRPr sz="8167">
          <a:solidFill>
            <a:schemeClr val="tx2"/>
          </a:solidFill>
          <a:latin typeface="Arial" charset="0"/>
        </a:defRPr>
      </a:lvl5pPr>
      <a:lvl6pPr marL="221169" algn="ctr" defTabSz="1691793" rtl="0" fontAlgn="base">
        <a:spcBef>
          <a:spcPct val="0"/>
        </a:spcBef>
        <a:spcAft>
          <a:spcPct val="0"/>
        </a:spcAft>
        <a:defRPr sz="8175">
          <a:solidFill>
            <a:schemeClr val="tx2"/>
          </a:solidFill>
          <a:latin typeface="Arial" charset="0"/>
        </a:defRPr>
      </a:lvl6pPr>
      <a:lvl7pPr marL="442339" algn="ctr" defTabSz="1691793" rtl="0" fontAlgn="base">
        <a:spcBef>
          <a:spcPct val="0"/>
        </a:spcBef>
        <a:spcAft>
          <a:spcPct val="0"/>
        </a:spcAft>
        <a:defRPr sz="8175">
          <a:solidFill>
            <a:schemeClr val="tx2"/>
          </a:solidFill>
          <a:latin typeface="Arial" charset="0"/>
        </a:defRPr>
      </a:lvl7pPr>
      <a:lvl8pPr marL="663509" algn="ctr" defTabSz="1691793" rtl="0" fontAlgn="base">
        <a:spcBef>
          <a:spcPct val="0"/>
        </a:spcBef>
        <a:spcAft>
          <a:spcPct val="0"/>
        </a:spcAft>
        <a:defRPr sz="8175">
          <a:solidFill>
            <a:schemeClr val="tx2"/>
          </a:solidFill>
          <a:latin typeface="Arial" charset="0"/>
        </a:defRPr>
      </a:lvl8pPr>
      <a:lvl9pPr marL="884678" algn="ctr" defTabSz="1691793" rtl="0" fontAlgn="base">
        <a:spcBef>
          <a:spcPct val="0"/>
        </a:spcBef>
        <a:spcAft>
          <a:spcPct val="0"/>
        </a:spcAft>
        <a:defRPr sz="8175">
          <a:solidFill>
            <a:schemeClr val="tx2"/>
          </a:solidFill>
          <a:latin typeface="Arial" charset="0"/>
        </a:defRPr>
      </a:lvl9pPr>
    </p:titleStyle>
    <p:bodyStyle>
      <a:lvl1pPr marL="634257" indent="-634257" algn="l" defTabSz="1691477" rtl="0" eaLnBrk="0" fontAlgn="base" hangingPunct="0">
        <a:spcBef>
          <a:spcPct val="20000"/>
        </a:spcBef>
        <a:spcAft>
          <a:spcPct val="0"/>
        </a:spcAft>
        <a:buChar char="•"/>
        <a:defRPr sz="5881">
          <a:solidFill>
            <a:schemeClr val="tx1"/>
          </a:solidFill>
          <a:latin typeface="+mn-lt"/>
          <a:ea typeface="+mn-ea"/>
          <a:cs typeface="+mn-cs"/>
        </a:defRPr>
      </a:lvl1pPr>
      <a:lvl2pPr marL="1375105" indent="-528799" algn="l" defTabSz="1691477" rtl="0" eaLnBrk="0" fontAlgn="base" hangingPunct="0">
        <a:spcBef>
          <a:spcPct val="20000"/>
        </a:spcBef>
        <a:spcAft>
          <a:spcPct val="0"/>
        </a:spcAft>
        <a:buChar char="–"/>
        <a:defRPr sz="5214">
          <a:solidFill>
            <a:schemeClr val="tx1"/>
          </a:solidFill>
          <a:latin typeface="+mn-lt"/>
        </a:defRPr>
      </a:lvl2pPr>
      <a:lvl3pPr marL="2114819" indent="-422964" algn="l" defTabSz="1691477" rtl="0" eaLnBrk="0" fontAlgn="base" hangingPunct="0">
        <a:spcBef>
          <a:spcPct val="20000"/>
        </a:spcBef>
        <a:spcAft>
          <a:spcPct val="0"/>
        </a:spcAft>
        <a:buChar char="•"/>
        <a:defRPr sz="4429">
          <a:solidFill>
            <a:schemeClr val="tx1"/>
          </a:solidFill>
          <a:latin typeface="+mn-lt"/>
        </a:defRPr>
      </a:lvl3pPr>
      <a:lvl4pPr marL="2960369" indent="-422208" algn="l" defTabSz="1691477" rtl="0" eaLnBrk="0" fontAlgn="base" hangingPunct="0">
        <a:spcBef>
          <a:spcPct val="20000"/>
        </a:spcBef>
        <a:spcAft>
          <a:spcPct val="0"/>
        </a:spcAft>
        <a:buChar char="–"/>
        <a:defRPr sz="3714">
          <a:solidFill>
            <a:schemeClr val="tx1"/>
          </a:solidFill>
          <a:latin typeface="+mn-lt"/>
        </a:defRPr>
      </a:lvl4pPr>
      <a:lvl5pPr marL="3806674" indent="-422964" algn="l" defTabSz="1691477" rtl="0" eaLnBrk="0" fontAlgn="base" hangingPunct="0">
        <a:spcBef>
          <a:spcPct val="20000"/>
        </a:spcBef>
        <a:spcAft>
          <a:spcPct val="0"/>
        </a:spcAft>
        <a:buChar char="»"/>
        <a:defRPr sz="3714">
          <a:solidFill>
            <a:schemeClr val="tx1"/>
          </a:solidFill>
          <a:latin typeface="+mn-lt"/>
        </a:defRPr>
      </a:lvl5pPr>
      <a:lvl6pPr marL="4027896" indent="-423140" algn="l" defTabSz="1691793" rtl="0" fontAlgn="base">
        <a:spcBef>
          <a:spcPct val="20000"/>
        </a:spcBef>
        <a:spcAft>
          <a:spcPct val="0"/>
        </a:spcAft>
        <a:buChar char="»"/>
        <a:defRPr sz="3725">
          <a:solidFill>
            <a:schemeClr val="tx1"/>
          </a:solidFill>
          <a:latin typeface="+mn-lt"/>
        </a:defRPr>
      </a:lvl6pPr>
      <a:lvl7pPr marL="4249065" indent="-423140" algn="l" defTabSz="1691793" rtl="0" fontAlgn="base">
        <a:spcBef>
          <a:spcPct val="20000"/>
        </a:spcBef>
        <a:spcAft>
          <a:spcPct val="0"/>
        </a:spcAft>
        <a:buChar char="»"/>
        <a:defRPr sz="3725">
          <a:solidFill>
            <a:schemeClr val="tx1"/>
          </a:solidFill>
          <a:latin typeface="+mn-lt"/>
        </a:defRPr>
      </a:lvl7pPr>
      <a:lvl8pPr marL="4470235" indent="-423140" algn="l" defTabSz="1691793" rtl="0" fontAlgn="base">
        <a:spcBef>
          <a:spcPct val="20000"/>
        </a:spcBef>
        <a:spcAft>
          <a:spcPct val="0"/>
        </a:spcAft>
        <a:buChar char="»"/>
        <a:defRPr sz="3725">
          <a:solidFill>
            <a:schemeClr val="tx1"/>
          </a:solidFill>
          <a:latin typeface="+mn-lt"/>
        </a:defRPr>
      </a:lvl8pPr>
      <a:lvl9pPr marL="4691404" indent="-423140" algn="l" defTabSz="1691793" rtl="0" fontAlgn="base">
        <a:spcBef>
          <a:spcPct val="20000"/>
        </a:spcBef>
        <a:spcAft>
          <a:spcPct val="0"/>
        </a:spcAft>
        <a:buChar char="»"/>
        <a:defRPr sz="3725">
          <a:solidFill>
            <a:schemeClr val="tx1"/>
          </a:solidFill>
          <a:latin typeface="+mn-lt"/>
        </a:defRPr>
      </a:lvl9pPr>
    </p:bodyStyle>
    <p:otherStyle>
      <a:defPPr>
        <a:defRPr lang="pl-PL"/>
      </a:defPPr>
      <a:lvl1pPr marL="0" algn="l" defTabSz="442339" rtl="0" eaLnBrk="1" latinLnBrk="0" hangingPunct="1">
        <a:defRPr sz="871" kern="1200">
          <a:solidFill>
            <a:schemeClr val="tx1"/>
          </a:solidFill>
          <a:latin typeface="+mn-lt"/>
          <a:ea typeface="+mn-ea"/>
          <a:cs typeface="+mn-cs"/>
        </a:defRPr>
      </a:lvl1pPr>
      <a:lvl2pPr marL="221169" algn="l" defTabSz="442339" rtl="0" eaLnBrk="1" latinLnBrk="0" hangingPunct="1">
        <a:defRPr sz="871" kern="1200">
          <a:solidFill>
            <a:schemeClr val="tx1"/>
          </a:solidFill>
          <a:latin typeface="+mn-lt"/>
          <a:ea typeface="+mn-ea"/>
          <a:cs typeface="+mn-cs"/>
        </a:defRPr>
      </a:lvl2pPr>
      <a:lvl3pPr marL="442339" algn="l" defTabSz="442339" rtl="0" eaLnBrk="1" latinLnBrk="0" hangingPunct="1">
        <a:defRPr sz="871" kern="1200">
          <a:solidFill>
            <a:schemeClr val="tx1"/>
          </a:solidFill>
          <a:latin typeface="+mn-lt"/>
          <a:ea typeface="+mn-ea"/>
          <a:cs typeface="+mn-cs"/>
        </a:defRPr>
      </a:lvl3pPr>
      <a:lvl4pPr marL="663509" algn="l" defTabSz="442339" rtl="0" eaLnBrk="1" latinLnBrk="0" hangingPunct="1">
        <a:defRPr sz="871" kern="1200">
          <a:solidFill>
            <a:schemeClr val="tx1"/>
          </a:solidFill>
          <a:latin typeface="+mn-lt"/>
          <a:ea typeface="+mn-ea"/>
          <a:cs typeface="+mn-cs"/>
        </a:defRPr>
      </a:lvl4pPr>
      <a:lvl5pPr marL="884678" algn="l" defTabSz="442339" rtl="0" eaLnBrk="1" latinLnBrk="0" hangingPunct="1">
        <a:defRPr sz="871" kern="1200">
          <a:solidFill>
            <a:schemeClr val="tx1"/>
          </a:solidFill>
          <a:latin typeface="+mn-lt"/>
          <a:ea typeface="+mn-ea"/>
          <a:cs typeface="+mn-cs"/>
        </a:defRPr>
      </a:lvl5pPr>
      <a:lvl6pPr marL="1105847" algn="l" defTabSz="442339" rtl="0" eaLnBrk="1" latinLnBrk="0" hangingPunct="1">
        <a:defRPr sz="871" kern="1200">
          <a:solidFill>
            <a:schemeClr val="tx1"/>
          </a:solidFill>
          <a:latin typeface="+mn-lt"/>
          <a:ea typeface="+mn-ea"/>
          <a:cs typeface="+mn-cs"/>
        </a:defRPr>
      </a:lvl6pPr>
      <a:lvl7pPr marL="1327017" algn="l" defTabSz="442339" rtl="0" eaLnBrk="1" latinLnBrk="0" hangingPunct="1">
        <a:defRPr sz="871" kern="1200">
          <a:solidFill>
            <a:schemeClr val="tx1"/>
          </a:solidFill>
          <a:latin typeface="+mn-lt"/>
          <a:ea typeface="+mn-ea"/>
          <a:cs typeface="+mn-cs"/>
        </a:defRPr>
      </a:lvl7pPr>
      <a:lvl8pPr marL="1548186" algn="l" defTabSz="442339" rtl="0" eaLnBrk="1" latinLnBrk="0" hangingPunct="1">
        <a:defRPr sz="871" kern="1200">
          <a:solidFill>
            <a:schemeClr val="tx1"/>
          </a:solidFill>
          <a:latin typeface="+mn-lt"/>
          <a:ea typeface="+mn-ea"/>
          <a:cs typeface="+mn-cs"/>
        </a:defRPr>
      </a:lvl8pPr>
      <a:lvl9pPr marL="1769356" algn="l" defTabSz="442339" rtl="0" eaLnBrk="1" latinLnBrk="0" hangingPunct="1">
        <a:defRPr sz="87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 y="0"/>
            <a:ext cx="12191999" cy="6856159"/>
          </a:xfrm>
          <a:prstGeom prst="rect">
            <a:avLst/>
          </a:prstGeom>
        </p:spPr>
      </p:pic>
      <p:pic>
        <p:nvPicPr>
          <p:cNvPr id="17" name="bg object 17"/>
          <p:cNvPicPr/>
          <p:nvPr/>
        </p:nvPicPr>
        <p:blipFill>
          <a:blip r:embed="rId8" cstate="print"/>
          <a:stretch>
            <a:fillRect/>
          </a:stretch>
        </p:blipFill>
        <p:spPr>
          <a:xfrm>
            <a:off x="0" y="24158"/>
            <a:ext cx="12128983" cy="1180282"/>
          </a:xfrm>
          <a:prstGeom prst="rect">
            <a:avLst/>
          </a:prstGeom>
        </p:spPr>
      </p:pic>
      <p:sp>
        <p:nvSpPr>
          <p:cNvPr id="18" name="bg object 18"/>
          <p:cNvSpPr/>
          <p:nvPr/>
        </p:nvSpPr>
        <p:spPr>
          <a:xfrm>
            <a:off x="3414593" y="1324572"/>
            <a:ext cx="4451659" cy="5496809"/>
          </a:xfrm>
          <a:custGeom>
            <a:avLst/>
            <a:gdLst/>
            <a:ahLst/>
            <a:cxnLst/>
            <a:rect l="l" t="t" r="r" b="b"/>
            <a:pathLst>
              <a:path w="7340600" h="11400790">
                <a:moveTo>
                  <a:pt x="7340580" y="0"/>
                </a:moveTo>
                <a:lnTo>
                  <a:pt x="0" y="0"/>
                </a:lnTo>
                <a:lnTo>
                  <a:pt x="0" y="11400626"/>
                </a:lnTo>
                <a:lnTo>
                  <a:pt x="7340580" y="11400626"/>
                </a:lnTo>
                <a:lnTo>
                  <a:pt x="7340580" y="0"/>
                </a:lnTo>
                <a:close/>
              </a:path>
            </a:pathLst>
          </a:custGeom>
          <a:solidFill>
            <a:srgbClr val="FFFFFF">
              <a:alpha val="81175"/>
            </a:srgbClr>
          </a:solidFill>
        </p:spPr>
        <p:txBody>
          <a:bodyPr wrap="square" lIns="0" tIns="0" rIns="0" bIns="0" rtlCol="0"/>
          <a:lstStyle/>
          <a:p>
            <a:endParaRPr sz="868"/>
          </a:p>
        </p:txBody>
      </p:sp>
      <p:sp>
        <p:nvSpPr>
          <p:cNvPr id="19" name="bg object 19"/>
          <p:cNvSpPr/>
          <p:nvPr/>
        </p:nvSpPr>
        <p:spPr>
          <a:xfrm>
            <a:off x="3414593" y="1324572"/>
            <a:ext cx="4451659" cy="5496809"/>
          </a:xfrm>
          <a:custGeom>
            <a:avLst/>
            <a:gdLst/>
            <a:ahLst/>
            <a:cxnLst/>
            <a:rect l="l" t="t" r="r" b="b"/>
            <a:pathLst>
              <a:path w="7340600" h="11400790">
                <a:moveTo>
                  <a:pt x="0" y="11400626"/>
                </a:moveTo>
                <a:lnTo>
                  <a:pt x="7340580" y="11400626"/>
                </a:lnTo>
                <a:lnTo>
                  <a:pt x="7340580" y="0"/>
                </a:lnTo>
                <a:lnTo>
                  <a:pt x="0" y="0"/>
                </a:lnTo>
                <a:lnTo>
                  <a:pt x="0" y="11400626"/>
                </a:lnTo>
                <a:close/>
              </a:path>
            </a:pathLst>
          </a:custGeom>
          <a:ln w="4294">
            <a:solidFill>
              <a:srgbClr val="000000"/>
            </a:solidFill>
          </a:ln>
        </p:spPr>
        <p:txBody>
          <a:bodyPr wrap="square" lIns="0" tIns="0" rIns="0" bIns="0" rtlCol="0"/>
          <a:lstStyle/>
          <a:p>
            <a:endParaRPr sz="868"/>
          </a:p>
        </p:txBody>
      </p:sp>
      <p:sp>
        <p:nvSpPr>
          <p:cNvPr id="2" name="Holder 2"/>
          <p:cNvSpPr>
            <a:spLocks noGrp="1"/>
          </p:cNvSpPr>
          <p:nvPr>
            <p:ph type="title"/>
          </p:nvPr>
        </p:nvSpPr>
        <p:spPr>
          <a:xfrm>
            <a:off x="609600" y="274320"/>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6796266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p:txStyles>
    <p:titleStyle>
      <a:lvl1pPr>
        <a:defRPr>
          <a:latin typeface="+mj-lt"/>
          <a:ea typeface="+mj-ea"/>
          <a:cs typeface="+mj-cs"/>
        </a:defRPr>
      </a:lvl1pPr>
    </p:titleStyle>
    <p:bodyStyle>
      <a:lvl1pPr marL="0">
        <a:defRPr>
          <a:latin typeface="+mn-lt"/>
          <a:ea typeface="+mn-ea"/>
          <a:cs typeface="+mn-cs"/>
        </a:defRPr>
      </a:lvl1pPr>
      <a:lvl2pPr marL="220416">
        <a:defRPr>
          <a:latin typeface="+mn-lt"/>
          <a:ea typeface="+mn-ea"/>
          <a:cs typeface="+mn-cs"/>
        </a:defRPr>
      </a:lvl2pPr>
      <a:lvl3pPr marL="440832">
        <a:defRPr>
          <a:latin typeface="+mn-lt"/>
          <a:ea typeface="+mn-ea"/>
          <a:cs typeface="+mn-cs"/>
        </a:defRPr>
      </a:lvl3pPr>
      <a:lvl4pPr marL="661248">
        <a:defRPr>
          <a:latin typeface="+mn-lt"/>
          <a:ea typeface="+mn-ea"/>
          <a:cs typeface="+mn-cs"/>
        </a:defRPr>
      </a:lvl4pPr>
      <a:lvl5pPr marL="881664">
        <a:defRPr>
          <a:latin typeface="+mn-lt"/>
          <a:ea typeface="+mn-ea"/>
          <a:cs typeface="+mn-cs"/>
        </a:defRPr>
      </a:lvl5pPr>
      <a:lvl6pPr marL="1102081">
        <a:defRPr>
          <a:latin typeface="+mn-lt"/>
          <a:ea typeface="+mn-ea"/>
          <a:cs typeface="+mn-cs"/>
        </a:defRPr>
      </a:lvl6pPr>
      <a:lvl7pPr marL="1322497">
        <a:defRPr>
          <a:latin typeface="+mn-lt"/>
          <a:ea typeface="+mn-ea"/>
          <a:cs typeface="+mn-cs"/>
        </a:defRPr>
      </a:lvl7pPr>
      <a:lvl8pPr marL="1542913">
        <a:defRPr>
          <a:latin typeface="+mn-lt"/>
          <a:ea typeface="+mn-ea"/>
          <a:cs typeface="+mn-cs"/>
        </a:defRPr>
      </a:lvl8pPr>
      <a:lvl9pPr marL="1763329">
        <a:defRPr>
          <a:latin typeface="+mn-lt"/>
          <a:ea typeface="+mn-ea"/>
          <a:cs typeface="+mn-cs"/>
        </a:defRPr>
      </a:lvl9pPr>
    </p:bodyStyle>
    <p:otherStyle>
      <a:lvl1pPr marL="0">
        <a:defRPr>
          <a:latin typeface="+mn-lt"/>
          <a:ea typeface="+mn-ea"/>
          <a:cs typeface="+mn-cs"/>
        </a:defRPr>
      </a:lvl1pPr>
      <a:lvl2pPr marL="220416">
        <a:defRPr>
          <a:latin typeface="+mn-lt"/>
          <a:ea typeface="+mn-ea"/>
          <a:cs typeface="+mn-cs"/>
        </a:defRPr>
      </a:lvl2pPr>
      <a:lvl3pPr marL="440832">
        <a:defRPr>
          <a:latin typeface="+mn-lt"/>
          <a:ea typeface="+mn-ea"/>
          <a:cs typeface="+mn-cs"/>
        </a:defRPr>
      </a:lvl3pPr>
      <a:lvl4pPr marL="661248">
        <a:defRPr>
          <a:latin typeface="+mn-lt"/>
          <a:ea typeface="+mn-ea"/>
          <a:cs typeface="+mn-cs"/>
        </a:defRPr>
      </a:lvl4pPr>
      <a:lvl5pPr marL="881664">
        <a:defRPr>
          <a:latin typeface="+mn-lt"/>
          <a:ea typeface="+mn-ea"/>
          <a:cs typeface="+mn-cs"/>
        </a:defRPr>
      </a:lvl5pPr>
      <a:lvl6pPr marL="1102081">
        <a:defRPr>
          <a:latin typeface="+mn-lt"/>
          <a:ea typeface="+mn-ea"/>
          <a:cs typeface="+mn-cs"/>
        </a:defRPr>
      </a:lvl6pPr>
      <a:lvl7pPr marL="1322497">
        <a:defRPr>
          <a:latin typeface="+mn-lt"/>
          <a:ea typeface="+mn-ea"/>
          <a:cs typeface="+mn-cs"/>
        </a:defRPr>
      </a:lvl7pPr>
      <a:lvl8pPr marL="1542913">
        <a:defRPr>
          <a:latin typeface="+mn-lt"/>
          <a:ea typeface="+mn-ea"/>
          <a:cs typeface="+mn-cs"/>
        </a:defRPr>
      </a:lvl8pPr>
      <a:lvl9pPr marL="1763329">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5420339" y="1531407"/>
            <a:ext cx="3497163" cy="2345207"/>
          </a:xfrm>
          <a:prstGeom prst="rect">
            <a:avLst/>
          </a:prstGeom>
        </p:spPr>
      </p:pic>
      <p:pic>
        <p:nvPicPr>
          <p:cNvPr id="17" name="bg object 17"/>
          <p:cNvPicPr/>
          <p:nvPr/>
        </p:nvPicPr>
        <p:blipFill>
          <a:blip r:embed="rId8" cstate="print"/>
          <a:stretch>
            <a:fillRect/>
          </a:stretch>
        </p:blipFill>
        <p:spPr>
          <a:xfrm>
            <a:off x="8815873" y="4284278"/>
            <a:ext cx="2861811" cy="2163476"/>
          </a:xfrm>
          <a:prstGeom prst="rect">
            <a:avLst/>
          </a:prstGeom>
        </p:spPr>
      </p:pic>
      <p:pic>
        <p:nvPicPr>
          <p:cNvPr id="18" name="bg object 18"/>
          <p:cNvPicPr/>
          <p:nvPr/>
        </p:nvPicPr>
        <p:blipFill>
          <a:blip r:embed="rId9" cstate="print"/>
          <a:stretch>
            <a:fillRect/>
          </a:stretch>
        </p:blipFill>
        <p:spPr>
          <a:xfrm>
            <a:off x="5356214" y="4314840"/>
            <a:ext cx="2857112" cy="2126808"/>
          </a:xfrm>
          <a:prstGeom prst="rect">
            <a:avLst/>
          </a:prstGeom>
        </p:spPr>
      </p:pic>
      <p:sp>
        <p:nvSpPr>
          <p:cNvPr id="2" name="Holder 2"/>
          <p:cNvSpPr>
            <a:spLocks noGrp="1"/>
          </p:cNvSpPr>
          <p:nvPr>
            <p:ph type="title"/>
          </p:nvPr>
        </p:nvSpPr>
        <p:spPr>
          <a:xfrm>
            <a:off x="609926" y="274320"/>
            <a:ext cx="10978668"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926" y="1577340"/>
            <a:ext cx="109786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7497" y="6377941"/>
            <a:ext cx="3903526"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926" y="6377941"/>
            <a:ext cx="2805659"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a:xfrm>
            <a:off x="8782935" y="6377941"/>
            <a:ext cx="2805659"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8016039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txStyles>
    <p:titleStyle>
      <a:lvl1pPr>
        <a:defRPr>
          <a:latin typeface="+mj-lt"/>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807" y="0"/>
            <a:ext cx="12180416" cy="6858000"/>
          </a:xfrm>
          <a:custGeom>
            <a:avLst/>
            <a:gdLst/>
            <a:ahLst/>
            <a:cxnLst/>
            <a:rect l="l" t="t" r="r" b="b"/>
            <a:pathLst>
              <a:path w="10683240" h="7556500">
                <a:moveTo>
                  <a:pt x="10683036" y="7556296"/>
                </a:moveTo>
                <a:lnTo>
                  <a:pt x="0" y="7556296"/>
                </a:lnTo>
                <a:lnTo>
                  <a:pt x="0" y="0"/>
                </a:lnTo>
                <a:lnTo>
                  <a:pt x="10683036" y="0"/>
                </a:lnTo>
                <a:lnTo>
                  <a:pt x="10683036" y="7556296"/>
                </a:lnTo>
                <a:close/>
              </a:path>
            </a:pathLst>
          </a:custGeom>
          <a:solidFill>
            <a:srgbClr val="D0D0C2"/>
          </a:solidFill>
        </p:spPr>
        <p:txBody>
          <a:bodyPr wrap="square" lIns="0" tIns="0" rIns="0" bIns="0" rtlCol="0"/>
          <a:lstStyle/>
          <a:p>
            <a:endParaRPr sz="1634"/>
          </a:p>
        </p:txBody>
      </p:sp>
      <p:sp>
        <p:nvSpPr>
          <p:cNvPr id="17" name="bg object 17"/>
          <p:cNvSpPr/>
          <p:nvPr/>
        </p:nvSpPr>
        <p:spPr>
          <a:xfrm>
            <a:off x="136703" y="104991"/>
            <a:ext cx="8579287" cy="617220"/>
          </a:xfrm>
          <a:custGeom>
            <a:avLst/>
            <a:gdLst/>
            <a:ahLst/>
            <a:cxnLst/>
            <a:rect l="l" t="t" r="r" b="b"/>
            <a:pathLst>
              <a:path w="7524750" h="680085">
                <a:moveTo>
                  <a:pt x="7524407" y="679500"/>
                </a:moveTo>
                <a:lnTo>
                  <a:pt x="0" y="679500"/>
                </a:lnTo>
                <a:lnTo>
                  <a:pt x="0" y="0"/>
                </a:lnTo>
                <a:lnTo>
                  <a:pt x="7524407" y="0"/>
                </a:lnTo>
                <a:lnTo>
                  <a:pt x="7524407" y="679500"/>
                </a:lnTo>
                <a:close/>
              </a:path>
            </a:pathLst>
          </a:custGeom>
          <a:solidFill>
            <a:srgbClr val="4D7D53"/>
          </a:solidFill>
        </p:spPr>
        <p:txBody>
          <a:bodyPr wrap="square" lIns="0" tIns="0" rIns="0" bIns="0" rtlCol="0"/>
          <a:lstStyle/>
          <a:p>
            <a:endParaRPr sz="1634"/>
          </a:p>
        </p:txBody>
      </p:sp>
      <p:sp>
        <p:nvSpPr>
          <p:cNvPr id="2" name="Holder 2"/>
          <p:cNvSpPr>
            <a:spLocks noGrp="1"/>
          </p:cNvSpPr>
          <p:nvPr>
            <p:ph type="title"/>
          </p:nvPr>
        </p:nvSpPr>
        <p:spPr>
          <a:xfrm>
            <a:off x="195209" y="119331"/>
            <a:ext cx="11801582" cy="330860"/>
          </a:xfrm>
          <a:prstGeom prst="rect">
            <a:avLst/>
          </a:prstGeom>
        </p:spPr>
        <p:txBody>
          <a:bodyPr wrap="square" lIns="0" tIns="0" rIns="0" bIns="0">
            <a:spAutoFit/>
          </a:bodyPr>
          <a:lstStyle>
            <a:lvl1pPr>
              <a:defRPr sz="2150" b="0" i="0">
                <a:solidFill>
                  <a:schemeClr val="bg1"/>
                </a:solidFill>
                <a:latin typeface="Arial Narrow"/>
                <a:cs typeface="Arial Narrow"/>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7916020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Lst>
  <p:txStyles>
    <p:titleStyle>
      <a:lvl1pPr>
        <a:defRPr>
          <a:latin typeface="+mj-lt"/>
          <a:ea typeface="+mj-ea"/>
          <a:cs typeface="+mj-cs"/>
        </a:defRPr>
      </a:lvl1pPr>
    </p:titleStyle>
    <p:body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bodyStyle>
    <p:other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460160"/>
          </a:xfrm>
          <a:custGeom>
            <a:avLst/>
            <a:gdLst/>
            <a:ahLst/>
            <a:cxnLst/>
            <a:rect l="l" t="t" r="r" b="b"/>
            <a:pathLst>
              <a:path w="20104100" h="954405">
                <a:moveTo>
                  <a:pt x="0" y="954167"/>
                </a:moveTo>
                <a:lnTo>
                  <a:pt x="20104099" y="954167"/>
                </a:lnTo>
                <a:lnTo>
                  <a:pt x="20104099" y="0"/>
                </a:lnTo>
                <a:lnTo>
                  <a:pt x="0" y="0"/>
                </a:lnTo>
                <a:lnTo>
                  <a:pt x="0" y="954167"/>
                </a:lnTo>
                <a:close/>
              </a:path>
            </a:pathLst>
          </a:custGeom>
          <a:solidFill>
            <a:srgbClr val="ED8008"/>
          </a:solidFill>
        </p:spPr>
        <p:txBody>
          <a:bodyPr wrap="square" lIns="0" tIns="0" rIns="0" bIns="0" rtlCol="0"/>
          <a:lstStyle/>
          <a:p>
            <a:endParaRPr sz="868"/>
          </a:p>
        </p:txBody>
      </p:sp>
      <p:pic>
        <p:nvPicPr>
          <p:cNvPr id="17" name="bg object 17"/>
          <p:cNvPicPr/>
          <p:nvPr/>
        </p:nvPicPr>
        <p:blipFill>
          <a:blip r:embed="rId7" cstate="print"/>
          <a:stretch>
            <a:fillRect/>
          </a:stretch>
        </p:blipFill>
        <p:spPr>
          <a:xfrm>
            <a:off x="292244" y="528125"/>
            <a:ext cx="1531823" cy="507844"/>
          </a:xfrm>
          <a:prstGeom prst="rect">
            <a:avLst/>
          </a:prstGeom>
        </p:spPr>
      </p:pic>
      <p:pic>
        <p:nvPicPr>
          <p:cNvPr id="18" name="bg object 18"/>
          <p:cNvPicPr/>
          <p:nvPr/>
        </p:nvPicPr>
        <p:blipFill>
          <a:blip r:embed="rId8" cstate="print"/>
          <a:stretch>
            <a:fillRect/>
          </a:stretch>
        </p:blipFill>
        <p:spPr>
          <a:xfrm>
            <a:off x="10713471" y="379632"/>
            <a:ext cx="1399089" cy="741663"/>
          </a:xfrm>
          <a:prstGeom prst="rect">
            <a:avLst/>
          </a:prstGeom>
        </p:spPr>
      </p:pic>
      <p:sp>
        <p:nvSpPr>
          <p:cNvPr id="2" name="Holder 2"/>
          <p:cNvSpPr>
            <a:spLocks noGrp="1"/>
          </p:cNvSpPr>
          <p:nvPr>
            <p:ph type="title"/>
          </p:nvPr>
        </p:nvSpPr>
        <p:spPr>
          <a:xfrm>
            <a:off x="609600" y="274320"/>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7/28/2022</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8273186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Lst>
  <p:txStyles>
    <p:titleStyle>
      <a:lvl1pPr>
        <a:defRPr>
          <a:latin typeface="+mj-lt"/>
          <a:ea typeface="+mj-ea"/>
          <a:cs typeface="+mj-cs"/>
        </a:defRPr>
      </a:lvl1pPr>
    </p:titleStyle>
    <p:bodyStyle>
      <a:lvl1pPr marL="0">
        <a:defRPr>
          <a:latin typeface="+mn-lt"/>
          <a:ea typeface="+mn-ea"/>
          <a:cs typeface="+mn-cs"/>
        </a:defRPr>
      </a:lvl1pPr>
      <a:lvl2pPr marL="220416">
        <a:defRPr>
          <a:latin typeface="+mn-lt"/>
          <a:ea typeface="+mn-ea"/>
          <a:cs typeface="+mn-cs"/>
        </a:defRPr>
      </a:lvl2pPr>
      <a:lvl3pPr marL="440832">
        <a:defRPr>
          <a:latin typeface="+mn-lt"/>
          <a:ea typeface="+mn-ea"/>
          <a:cs typeface="+mn-cs"/>
        </a:defRPr>
      </a:lvl3pPr>
      <a:lvl4pPr marL="661248">
        <a:defRPr>
          <a:latin typeface="+mn-lt"/>
          <a:ea typeface="+mn-ea"/>
          <a:cs typeface="+mn-cs"/>
        </a:defRPr>
      </a:lvl4pPr>
      <a:lvl5pPr marL="881664">
        <a:defRPr>
          <a:latin typeface="+mn-lt"/>
          <a:ea typeface="+mn-ea"/>
          <a:cs typeface="+mn-cs"/>
        </a:defRPr>
      </a:lvl5pPr>
      <a:lvl6pPr marL="1102081">
        <a:defRPr>
          <a:latin typeface="+mn-lt"/>
          <a:ea typeface="+mn-ea"/>
          <a:cs typeface="+mn-cs"/>
        </a:defRPr>
      </a:lvl6pPr>
      <a:lvl7pPr marL="1322497">
        <a:defRPr>
          <a:latin typeface="+mn-lt"/>
          <a:ea typeface="+mn-ea"/>
          <a:cs typeface="+mn-cs"/>
        </a:defRPr>
      </a:lvl7pPr>
      <a:lvl8pPr marL="1542913">
        <a:defRPr>
          <a:latin typeface="+mn-lt"/>
          <a:ea typeface="+mn-ea"/>
          <a:cs typeface="+mn-cs"/>
        </a:defRPr>
      </a:lvl8pPr>
      <a:lvl9pPr marL="1763329">
        <a:defRPr>
          <a:latin typeface="+mn-lt"/>
          <a:ea typeface="+mn-ea"/>
          <a:cs typeface="+mn-cs"/>
        </a:defRPr>
      </a:lvl9pPr>
    </p:bodyStyle>
    <p:otherStyle>
      <a:lvl1pPr marL="0">
        <a:defRPr>
          <a:latin typeface="+mn-lt"/>
          <a:ea typeface="+mn-ea"/>
          <a:cs typeface="+mn-cs"/>
        </a:defRPr>
      </a:lvl1pPr>
      <a:lvl2pPr marL="220416">
        <a:defRPr>
          <a:latin typeface="+mn-lt"/>
          <a:ea typeface="+mn-ea"/>
          <a:cs typeface="+mn-cs"/>
        </a:defRPr>
      </a:lvl2pPr>
      <a:lvl3pPr marL="440832">
        <a:defRPr>
          <a:latin typeface="+mn-lt"/>
          <a:ea typeface="+mn-ea"/>
          <a:cs typeface="+mn-cs"/>
        </a:defRPr>
      </a:lvl3pPr>
      <a:lvl4pPr marL="661248">
        <a:defRPr>
          <a:latin typeface="+mn-lt"/>
          <a:ea typeface="+mn-ea"/>
          <a:cs typeface="+mn-cs"/>
        </a:defRPr>
      </a:lvl4pPr>
      <a:lvl5pPr marL="881664">
        <a:defRPr>
          <a:latin typeface="+mn-lt"/>
          <a:ea typeface="+mn-ea"/>
          <a:cs typeface="+mn-cs"/>
        </a:defRPr>
      </a:lvl5pPr>
      <a:lvl6pPr marL="1102081">
        <a:defRPr>
          <a:latin typeface="+mn-lt"/>
          <a:ea typeface="+mn-ea"/>
          <a:cs typeface="+mn-cs"/>
        </a:defRPr>
      </a:lvl6pPr>
      <a:lvl7pPr marL="1322497">
        <a:defRPr>
          <a:latin typeface="+mn-lt"/>
          <a:ea typeface="+mn-ea"/>
          <a:cs typeface="+mn-cs"/>
        </a:defRPr>
      </a:lvl7pPr>
      <a:lvl8pPr marL="1542913">
        <a:defRPr>
          <a:latin typeface="+mn-lt"/>
          <a:ea typeface="+mn-ea"/>
          <a:cs typeface="+mn-cs"/>
        </a:defRPr>
      </a:lvl8pPr>
      <a:lvl9pPr marL="1763329">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9DED33">
            <a:alpha val="59999"/>
          </a:srgbClr>
        </a:solid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E6ED7B36-0BDD-ECD6-E800-D4924998DB95}"/>
              </a:ext>
            </a:extLst>
          </p:cNvPr>
          <p:cNvSpPr>
            <a:spLocks noGrp="1"/>
          </p:cNvSpPr>
          <p:nvPr>
            <p:ph type="title"/>
          </p:nvPr>
        </p:nvSpPr>
        <p:spPr bwMode="auto">
          <a:xfrm>
            <a:off x="609537" y="274545"/>
            <a:ext cx="10972927" cy="114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232" tIns="208616" rIns="417232" bIns="208616" numCol="1" anchor="ctr" anchorCtr="0" compatLnSpc="1">
            <a:prstTxWarp prst="textNoShape">
              <a:avLst/>
            </a:prstTxWarp>
          </a:bodyPr>
          <a:lstStyle/>
          <a:p>
            <a:pPr lvl="0"/>
            <a:r>
              <a:rPr lang="de-DE" altLang="de-DE"/>
              <a:t>Titelmasterformat durch Klicken bearbeiten</a:t>
            </a:r>
          </a:p>
        </p:txBody>
      </p:sp>
      <p:sp>
        <p:nvSpPr>
          <p:cNvPr id="1027" name="Textplatzhalter 2">
            <a:extLst>
              <a:ext uri="{FF2B5EF4-FFF2-40B4-BE49-F238E27FC236}">
                <a16:creationId xmlns:a16="http://schemas.microsoft.com/office/drawing/2014/main" id="{8370ACE8-5E32-70AF-F0DB-90651B5DBC62}"/>
              </a:ext>
            </a:extLst>
          </p:cNvPr>
          <p:cNvSpPr>
            <a:spLocks noGrp="1"/>
          </p:cNvSpPr>
          <p:nvPr>
            <p:ph type="body" idx="1"/>
          </p:nvPr>
        </p:nvSpPr>
        <p:spPr bwMode="auto">
          <a:xfrm>
            <a:off x="609537" y="1600277"/>
            <a:ext cx="10972927" cy="452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232" tIns="208616" rIns="417232" bIns="208616"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a:extLst>
              <a:ext uri="{FF2B5EF4-FFF2-40B4-BE49-F238E27FC236}">
                <a16:creationId xmlns:a16="http://schemas.microsoft.com/office/drawing/2014/main" id="{62CDBA1E-1C36-2D46-9C79-6F90C48FDB7E}"/>
              </a:ext>
            </a:extLst>
          </p:cNvPr>
          <p:cNvSpPr>
            <a:spLocks noGrp="1"/>
          </p:cNvSpPr>
          <p:nvPr>
            <p:ph type="dt" sz="half" idx="2"/>
          </p:nvPr>
        </p:nvSpPr>
        <p:spPr>
          <a:xfrm>
            <a:off x="609537" y="6356413"/>
            <a:ext cx="2845139" cy="364953"/>
          </a:xfrm>
          <a:prstGeom prst="rect">
            <a:avLst/>
          </a:prstGeom>
        </p:spPr>
        <p:txBody>
          <a:bodyPr vert="horz" lIns="417232" tIns="208616" rIns="417232" bIns="208616" rtlCol="0" anchor="ctr"/>
          <a:lstStyle>
            <a:lvl1pPr algn="l" defTabSz="665932" eaLnBrk="1" fontAlgn="auto" hangingPunct="1">
              <a:spcBef>
                <a:spcPts val="0"/>
              </a:spcBef>
              <a:spcAft>
                <a:spcPts val="0"/>
              </a:spcAft>
              <a:defRPr sz="878">
                <a:solidFill>
                  <a:schemeClr val="tx1">
                    <a:tint val="75000"/>
                  </a:schemeClr>
                </a:solidFill>
                <a:latin typeface="+mn-lt"/>
                <a:cs typeface="+mn-cs"/>
              </a:defRPr>
            </a:lvl1pPr>
          </a:lstStyle>
          <a:p>
            <a:pPr>
              <a:defRPr/>
            </a:pPr>
            <a:fld id="{5FE51DB7-AB83-6040-B69A-0065FD8EE4E9}" type="datetimeFigureOut">
              <a:rPr lang="de-DE"/>
              <a:pPr>
                <a:defRPr/>
              </a:pPr>
              <a:t>28.07.2022</a:t>
            </a:fld>
            <a:endParaRPr lang="de-DE"/>
          </a:p>
        </p:txBody>
      </p:sp>
      <p:sp>
        <p:nvSpPr>
          <p:cNvPr id="5" name="Fußzeilenplatzhalter 4">
            <a:extLst>
              <a:ext uri="{FF2B5EF4-FFF2-40B4-BE49-F238E27FC236}">
                <a16:creationId xmlns:a16="http://schemas.microsoft.com/office/drawing/2014/main" id="{0970A124-56BD-58D3-A956-B9509E7F6918}"/>
              </a:ext>
            </a:extLst>
          </p:cNvPr>
          <p:cNvSpPr>
            <a:spLocks noGrp="1"/>
          </p:cNvSpPr>
          <p:nvPr>
            <p:ph type="ftr" sz="quarter" idx="3"/>
          </p:nvPr>
        </p:nvSpPr>
        <p:spPr>
          <a:xfrm>
            <a:off x="4165483" y="6356413"/>
            <a:ext cx="3861034" cy="364953"/>
          </a:xfrm>
          <a:prstGeom prst="rect">
            <a:avLst/>
          </a:prstGeom>
        </p:spPr>
        <p:txBody>
          <a:bodyPr vert="horz" lIns="417232" tIns="208616" rIns="417232" bIns="208616" rtlCol="0" anchor="ctr"/>
          <a:lstStyle>
            <a:lvl1pPr algn="ctr" defTabSz="665932" eaLnBrk="1" fontAlgn="auto" hangingPunct="1">
              <a:spcBef>
                <a:spcPts val="0"/>
              </a:spcBef>
              <a:spcAft>
                <a:spcPts val="0"/>
              </a:spcAft>
              <a:defRPr sz="878">
                <a:solidFill>
                  <a:schemeClr val="tx1">
                    <a:tint val="75000"/>
                  </a:schemeClr>
                </a:solidFill>
                <a:latin typeface="+mn-lt"/>
                <a:cs typeface="+mn-cs"/>
              </a:defRPr>
            </a:lvl1pPr>
          </a:lstStyle>
          <a:p>
            <a:pPr>
              <a:defRPr/>
            </a:pPr>
            <a:endParaRPr lang="de-DE"/>
          </a:p>
        </p:txBody>
      </p:sp>
      <p:sp>
        <p:nvSpPr>
          <p:cNvPr id="6" name="Foliennummernplatzhalter 5">
            <a:extLst>
              <a:ext uri="{FF2B5EF4-FFF2-40B4-BE49-F238E27FC236}">
                <a16:creationId xmlns:a16="http://schemas.microsoft.com/office/drawing/2014/main" id="{32E9E01F-E692-6327-9522-A311B5E6818E}"/>
              </a:ext>
            </a:extLst>
          </p:cNvPr>
          <p:cNvSpPr>
            <a:spLocks noGrp="1"/>
          </p:cNvSpPr>
          <p:nvPr>
            <p:ph type="sldNum" sz="quarter" idx="4"/>
          </p:nvPr>
        </p:nvSpPr>
        <p:spPr>
          <a:xfrm>
            <a:off x="8737324" y="6356413"/>
            <a:ext cx="2845140" cy="364953"/>
          </a:xfrm>
          <a:prstGeom prst="rect">
            <a:avLst/>
          </a:prstGeom>
        </p:spPr>
        <p:txBody>
          <a:bodyPr vert="horz" wrap="square" lIns="417232" tIns="208616" rIns="417232" bIns="208616" numCol="1" anchor="ctr" anchorCtr="0" compatLnSpc="1">
            <a:prstTxWarp prst="textNoShape">
              <a:avLst/>
            </a:prstTxWarp>
          </a:bodyPr>
          <a:lstStyle>
            <a:lvl1pPr algn="r" eaLnBrk="1" hangingPunct="1">
              <a:defRPr sz="878">
                <a:solidFill>
                  <a:srgbClr val="898989"/>
                </a:solidFill>
                <a:latin typeface="Calibri" panose="020F0502020204030204" pitchFamily="34" charset="0"/>
              </a:defRPr>
            </a:lvl1pPr>
          </a:lstStyle>
          <a:p>
            <a:fld id="{BA623060-6EF4-B844-B4CB-480AB68BB67C}" type="slidenum">
              <a:rPr lang="de-DE" altLang="de-DE"/>
              <a:pPr/>
              <a:t>‹#›</a:t>
            </a:fld>
            <a:endParaRPr lang="de-DE" altLang="de-DE"/>
          </a:p>
        </p:txBody>
      </p:sp>
    </p:spTree>
    <p:extLst>
      <p:ext uri="{BB962C8B-B14F-4D97-AF65-F5344CB8AC3E}">
        <p14:creationId xmlns:p14="http://schemas.microsoft.com/office/powerpoint/2010/main" val="245648994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ctr" defTabSz="665874" rtl="0" eaLnBrk="0" fontAlgn="base" hangingPunct="0">
        <a:spcBef>
          <a:spcPct val="0"/>
        </a:spcBef>
        <a:spcAft>
          <a:spcPct val="0"/>
        </a:spcAft>
        <a:defRPr sz="3208" kern="1200">
          <a:solidFill>
            <a:schemeClr val="tx1"/>
          </a:solidFill>
          <a:latin typeface="+mj-lt"/>
          <a:ea typeface="+mj-ea"/>
          <a:cs typeface="+mj-cs"/>
        </a:defRPr>
      </a:lvl1pPr>
      <a:lvl2pPr algn="ctr" defTabSz="665874" rtl="0" eaLnBrk="0" fontAlgn="base" hangingPunct="0">
        <a:spcBef>
          <a:spcPct val="0"/>
        </a:spcBef>
        <a:spcAft>
          <a:spcPct val="0"/>
        </a:spcAft>
        <a:defRPr sz="3208">
          <a:solidFill>
            <a:schemeClr val="tx1"/>
          </a:solidFill>
          <a:latin typeface="Calibri" panose="020F0502020204030204" pitchFamily="34" charset="0"/>
        </a:defRPr>
      </a:lvl2pPr>
      <a:lvl3pPr algn="ctr" defTabSz="665874" rtl="0" eaLnBrk="0" fontAlgn="base" hangingPunct="0">
        <a:spcBef>
          <a:spcPct val="0"/>
        </a:spcBef>
        <a:spcAft>
          <a:spcPct val="0"/>
        </a:spcAft>
        <a:defRPr sz="3208">
          <a:solidFill>
            <a:schemeClr val="tx1"/>
          </a:solidFill>
          <a:latin typeface="Calibri" panose="020F0502020204030204" pitchFamily="34" charset="0"/>
        </a:defRPr>
      </a:lvl3pPr>
      <a:lvl4pPr algn="ctr" defTabSz="665874" rtl="0" eaLnBrk="0" fontAlgn="base" hangingPunct="0">
        <a:spcBef>
          <a:spcPct val="0"/>
        </a:spcBef>
        <a:spcAft>
          <a:spcPct val="0"/>
        </a:spcAft>
        <a:defRPr sz="3208">
          <a:solidFill>
            <a:schemeClr val="tx1"/>
          </a:solidFill>
          <a:latin typeface="Calibri" panose="020F0502020204030204" pitchFamily="34" charset="0"/>
        </a:defRPr>
      </a:lvl4pPr>
      <a:lvl5pPr algn="ctr" defTabSz="665874" rtl="0" eaLnBrk="0" fontAlgn="base" hangingPunct="0">
        <a:spcBef>
          <a:spcPct val="0"/>
        </a:spcBef>
        <a:spcAft>
          <a:spcPct val="0"/>
        </a:spcAft>
        <a:defRPr sz="3208">
          <a:solidFill>
            <a:schemeClr val="tx1"/>
          </a:solidFill>
          <a:latin typeface="Calibri" panose="020F0502020204030204" pitchFamily="34" charset="0"/>
        </a:defRPr>
      </a:lvl5pPr>
      <a:lvl6pPr marL="72972" algn="ctr" defTabSz="665874" rtl="0" fontAlgn="base">
        <a:spcBef>
          <a:spcPct val="0"/>
        </a:spcBef>
        <a:spcAft>
          <a:spcPct val="0"/>
        </a:spcAft>
        <a:defRPr sz="3208">
          <a:solidFill>
            <a:schemeClr val="tx1"/>
          </a:solidFill>
          <a:latin typeface="Calibri" panose="020F0502020204030204" pitchFamily="34" charset="0"/>
        </a:defRPr>
      </a:lvl6pPr>
      <a:lvl7pPr marL="145945" algn="ctr" defTabSz="665874" rtl="0" fontAlgn="base">
        <a:spcBef>
          <a:spcPct val="0"/>
        </a:spcBef>
        <a:spcAft>
          <a:spcPct val="0"/>
        </a:spcAft>
        <a:defRPr sz="3208">
          <a:solidFill>
            <a:schemeClr val="tx1"/>
          </a:solidFill>
          <a:latin typeface="Calibri" panose="020F0502020204030204" pitchFamily="34" charset="0"/>
        </a:defRPr>
      </a:lvl7pPr>
      <a:lvl8pPr marL="218917" algn="ctr" defTabSz="665874" rtl="0" fontAlgn="base">
        <a:spcBef>
          <a:spcPct val="0"/>
        </a:spcBef>
        <a:spcAft>
          <a:spcPct val="0"/>
        </a:spcAft>
        <a:defRPr sz="3208">
          <a:solidFill>
            <a:schemeClr val="tx1"/>
          </a:solidFill>
          <a:latin typeface="Calibri" panose="020F0502020204030204" pitchFamily="34" charset="0"/>
        </a:defRPr>
      </a:lvl8pPr>
      <a:lvl9pPr marL="291890" algn="ctr" defTabSz="665874" rtl="0" fontAlgn="base">
        <a:spcBef>
          <a:spcPct val="0"/>
        </a:spcBef>
        <a:spcAft>
          <a:spcPct val="0"/>
        </a:spcAft>
        <a:defRPr sz="3208">
          <a:solidFill>
            <a:schemeClr val="tx1"/>
          </a:solidFill>
          <a:latin typeface="Calibri" panose="020F0502020204030204" pitchFamily="34" charset="0"/>
        </a:defRPr>
      </a:lvl9pPr>
    </p:titleStyle>
    <p:bodyStyle>
      <a:lvl1pPr marL="249576" indent="-249576" algn="l" defTabSz="665874" rtl="0" eaLnBrk="0" fontAlgn="base" hangingPunct="0">
        <a:spcBef>
          <a:spcPct val="20000"/>
        </a:spcBef>
        <a:spcAft>
          <a:spcPct val="0"/>
        </a:spcAft>
        <a:buFont typeface="Arial" panose="020B0604020202020204" pitchFamily="34" charset="0"/>
        <a:buChar char="•"/>
        <a:defRPr sz="2330" kern="1200">
          <a:solidFill>
            <a:schemeClr val="tx1"/>
          </a:solidFill>
          <a:latin typeface="+mn-lt"/>
          <a:ea typeface="+mn-ea"/>
          <a:cs typeface="+mn-cs"/>
        </a:defRPr>
      </a:lvl1pPr>
      <a:lvl2pPr marL="540959" indent="-208022" algn="l" defTabSz="665874" rtl="0" eaLnBrk="0" fontAlgn="base" hangingPunct="0">
        <a:spcBef>
          <a:spcPct val="20000"/>
        </a:spcBef>
        <a:spcAft>
          <a:spcPct val="0"/>
        </a:spcAft>
        <a:buFont typeface="Arial" panose="020B0604020202020204" pitchFamily="34" charset="0"/>
        <a:buChar char="–"/>
        <a:defRPr sz="2043" kern="1200">
          <a:solidFill>
            <a:schemeClr val="tx1"/>
          </a:solidFill>
          <a:latin typeface="+mn-lt"/>
          <a:ea typeface="+mn-ea"/>
          <a:cs typeface="+mn-cs"/>
        </a:defRPr>
      </a:lvl2pPr>
      <a:lvl3pPr marL="832342" indent="-166468" algn="l" defTabSz="665874" rtl="0" eaLnBrk="0" fontAlgn="base" hangingPunct="0">
        <a:spcBef>
          <a:spcPct val="20000"/>
        </a:spcBef>
        <a:spcAft>
          <a:spcPct val="0"/>
        </a:spcAft>
        <a:buFont typeface="Arial" panose="020B0604020202020204" pitchFamily="34" charset="0"/>
        <a:buChar char="•"/>
        <a:defRPr sz="1756" kern="1200">
          <a:solidFill>
            <a:schemeClr val="tx1"/>
          </a:solidFill>
          <a:latin typeface="+mn-lt"/>
          <a:ea typeface="+mn-ea"/>
          <a:cs typeface="+mn-cs"/>
        </a:defRPr>
      </a:lvl3pPr>
      <a:lvl4pPr marL="1165279" indent="-166468" algn="l" defTabSz="665874" rtl="0" eaLnBrk="0" fontAlgn="base" hangingPunct="0">
        <a:spcBef>
          <a:spcPct val="20000"/>
        </a:spcBef>
        <a:spcAft>
          <a:spcPct val="0"/>
        </a:spcAft>
        <a:buFont typeface="Arial" panose="020B0604020202020204" pitchFamily="34" charset="0"/>
        <a:buChar char="–"/>
        <a:defRPr sz="1452" kern="1200">
          <a:solidFill>
            <a:schemeClr val="tx1"/>
          </a:solidFill>
          <a:latin typeface="+mn-lt"/>
          <a:ea typeface="+mn-ea"/>
          <a:cs typeface="+mn-cs"/>
        </a:defRPr>
      </a:lvl4pPr>
      <a:lvl5pPr marL="1498216" indent="-166468" algn="l" defTabSz="665874" rtl="0" eaLnBrk="0" fontAlgn="base" hangingPunct="0">
        <a:spcBef>
          <a:spcPct val="20000"/>
        </a:spcBef>
        <a:spcAft>
          <a:spcPct val="0"/>
        </a:spcAft>
        <a:buFont typeface="Arial" panose="020B0604020202020204" pitchFamily="34" charset="0"/>
        <a:buChar char="»"/>
        <a:defRPr sz="1452" kern="1200">
          <a:solidFill>
            <a:schemeClr val="tx1"/>
          </a:solidFill>
          <a:latin typeface="+mn-lt"/>
          <a:ea typeface="+mn-ea"/>
          <a:cs typeface="+mn-cs"/>
        </a:defRPr>
      </a:lvl5pPr>
      <a:lvl6pPr marL="1831313" indent="-166483" algn="l" defTabSz="665932" rtl="0" eaLnBrk="1" latinLnBrk="0" hangingPunct="1">
        <a:spcBef>
          <a:spcPct val="20000"/>
        </a:spcBef>
        <a:buFont typeface="Arial" panose="020B0604020202020204" pitchFamily="34" charset="0"/>
        <a:buChar char="•"/>
        <a:defRPr sz="1452" kern="1200">
          <a:solidFill>
            <a:schemeClr val="tx1"/>
          </a:solidFill>
          <a:latin typeface="+mn-lt"/>
          <a:ea typeface="+mn-ea"/>
          <a:cs typeface="+mn-cs"/>
        </a:defRPr>
      </a:lvl6pPr>
      <a:lvl7pPr marL="2164279" indent="-166483" algn="l" defTabSz="665932" rtl="0" eaLnBrk="1" latinLnBrk="0" hangingPunct="1">
        <a:spcBef>
          <a:spcPct val="20000"/>
        </a:spcBef>
        <a:buFont typeface="Arial" panose="020B0604020202020204" pitchFamily="34" charset="0"/>
        <a:buChar char="•"/>
        <a:defRPr sz="1452" kern="1200">
          <a:solidFill>
            <a:schemeClr val="tx1"/>
          </a:solidFill>
          <a:latin typeface="+mn-lt"/>
          <a:ea typeface="+mn-ea"/>
          <a:cs typeface="+mn-cs"/>
        </a:defRPr>
      </a:lvl7pPr>
      <a:lvl8pPr marL="2497245" indent="-166483" algn="l" defTabSz="665932" rtl="0" eaLnBrk="1" latinLnBrk="0" hangingPunct="1">
        <a:spcBef>
          <a:spcPct val="20000"/>
        </a:spcBef>
        <a:buFont typeface="Arial" panose="020B0604020202020204" pitchFamily="34" charset="0"/>
        <a:buChar char="•"/>
        <a:defRPr sz="1452" kern="1200">
          <a:solidFill>
            <a:schemeClr val="tx1"/>
          </a:solidFill>
          <a:latin typeface="+mn-lt"/>
          <a:ea typeface="+mn-ea"/>
          <a:cs typeface="+mn-cs"/>
        </a:defRPr>
      </a:lvl8pPr>
      <a:lvl9pPr marL="2830210" indent="-166483" algn="l" defTabSz="665932" rtl="0" eaLnBrk="1" latinLnBrk="0" hangingPunct="1">
        <a:spcBef>
          <a:spcPct val="20000"/>
        </a:spcBef>
        <a:buFont typeface="Arial" panose="020B0604020202020204" pitchFamily="34" charset="0"/>
        <a:buChar char="•"/>
        <a:defRPr sz="1452" kern="1200">
          <a:solidFill>
            <a:schemeClr val="tx1"/>
          </a:solidFill>
          <a:latin typeface="+mn-lt"/>
          <a:ea typeface="+mn-ea"/>
          <a:cs typeface="+mn-cs"/>
        </a:defRPr>
      </a:lvl9pPr>
    </p:bodyStyle>
    <p:otherStyle>
      <a:defPPr>
        <a:defRPr lang="de-DE"/>
      </a:defPPr>
      <a:lvl1pPr marL="0" algn="l" defTabSz="665932" rtl="0" eaLnBrk="1" latinLnBrk="0" hangingPunct="1">
        <a:defRPr sz="1309" kern="1200">
          <a:solidFill>
            <a:schemeClr val="tx1"/>
          </a:solidFill>
          <a:latin typeface="+mn-lt"/>
          <a:ea typeface="+mn-ea"/>
          <a:cs typeface="+mn-cs"/>
        </a:defRPr>
      </a:lvl1pPr>
      <a:lvl2pPr marL="332966" algn="l" defTabSz="665932" rtl="0" eaLnBrk="1" latinLnBrk="0" hangingPunct="1">
        <a:defRPr sz="1309" kern="1200">
          <a:solidFill>
            <a:schemeClr val="tx1"/>
          </a:solidFill>
          <a:latin typeface="+mn-lt"/>
          <a:ea typeface="+mn-ea"/>
          <a:cs typeface="+mn-cs"/>
        </a:defRPr>
      </a:lvl2pPr>
      <a:lvl3pPr marL="665932" algn="l" defTabSz="665932" rtl="0" eaLnBrk="1" latinLnBrk="0" hangingPunct="1">
        <a:defRPr sz="1309" kern="1200">
          <a:solidFill>
            <a:schemeClr val="tx1"/>
          </a:solidFill>
          <a:latin typeface="+mn-lt"/>
          <a:ea typeface="+mn-ea"/>
          <a:cs typeface="+mn-cs"/>
        </a:defRPr>
      </a:lvl3pPr>
      <a:lvl4pPr marL="998898" algn="l" defTabSz="665932" rtl="0" eaLnBrk="1" latinLnBrk="0" hangingPunct="1">
        <a:defRPr sz="1309" kern="1200">
          <a:solidFill>
            <a:schemeClr val="tx1"/>
          </a:solidFill>
          <a:latin typeface="+mn-lt"/>
          <a:ea typeface="+mn-ea"/>
          <a:cs typeface="+mn-cs"/>
        </a:defRPr>
      </a:lvl4pPr>
      <a:lvl5pPr marL="1331864" algn="l" defTabSz="665932" rtl="0" eaLnBrk="1" latinLnBrk="0" hangingPunct="1">
        <a:defRPr sz="1309" kern="1200">
          <a:solidFill>
            <a:schemeClr val="tx1"/>
          </a:solidFill>
          <a:latin typeface="+mn-lt"/>
          <a:ea typeface="+mn-ea"/>
          <a:cs typeface="+mn-cs"/>
        </a:defRPr>
      </a:lvl5pPr>
      <a:lvl6pPr marL="1664830" algn="l" defTabSz="665932" rtl="0" eaLnBrk="1" latinLnBrk="0" hangingPunct="1">
        <a:defRPr sz="1309" kern="1200">
          <a:solidFill>
            <a:schemeClr val="tx1"/>
          </a:solidFill>
          <a:latin typeface="+mn-lt"/>
          <a:ea typeface="+mn-ea"/>
          <a:cs typeface="+mn-cs"/>
        </a:defRPr>
      </a:lvl6pPr>
      <a:lvl7pPr marL="1997796" algn="l" defTabSz="665932" rtl="0" eaLnBrk="1" latinLnBrk="0" hangingPunct="1">
        <a:defRPr sz="1309" kern="1200">
          <a:solidFill>
            <a:schemeClr val="tx1"/>
          </a:solidFill>
          <a:latin typeface="+mn-lt"/>
          <a:ea typeface="+mn-ea"/>
          <a:cs typeface="+mn-cs"/>
        </a:defRPr>
      </a:lvl7pPr>
      <a:lvl8pPr marL="2330762" algn="l" defTabSz="665932" rtl="0" eaLnBrk="1" latinLnBrk="0" hangingPunct="1">
        <a:defRPr sz="1309" kern="1200">
          <a:solidFill>
            <a:schemeClr val="tx1"/>
          </a:solidFill>
          <a:latin typeface="+mn-lt"/>
          <a:ea typeface="+mn-ea"/>
          <a:cs typeface="+mn-cs"/>
        </a:defRPr>
      </a:lvl8pPr>
      <a:lvl9pPr marL="2663728" algn="l" defTabSz="665932" rtl="0" eaLnBrk="1" latinLnBrk="0" hangingPunct="1">
        <a:defRPr sz="1309"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742DBF-0A25-4CD4-8A75-234E96946B08}" type="datetimeFigureOut">
              <a:rPr lang="it-IT" smtClean="0"/>
              <a:t>28/07/2022</a:t>
            </a:fld>
            <a:endParaRPr lang="it-IT"/>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214E4F-9627-4EEA-9592-5A55F63B1907}" type="slidenum">
              <a:rPr lang="it-IT" smtClean="0"/>
              <a:t>‹#›</a:t>
            </a:fld>
            <a:endParaRPr lang="it-IT"/>
          </a:p>
        </p:txBody>
      </p:sp>
    </p:spTree>
    <p:extLst>
      <p:ext uri="{BB962C8B-B14F-4D97-AF65-F5344CB8AC3E}">
        <p14:creationId xmlns:p14="http://schemas.microsoft.com/office/powerpoint/2010/main" val="48428407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4" indent="-228605" algn="l" defTabSz="9144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3" indent="-228605" algn="l" defTabSz="9144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32"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41"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50"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5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6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78"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emf"/><Relationship Id="rId7"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5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emf"/></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image" Target="../media/image33.jpg"/><Relationship Id="rId16" Type="http://schemas.openxmlformats.org/officeDocument/2006/relationships/image" Target="../media/image47.png"/><Relationship Id="rId1" Type="http://schemas.openxmlformats.org/officeDocument/2006/relationships/slideLayout" Target="../slideLayouts/slideLayout39.xml"/><Relationship Id="rId6" Type="http://schemas.openxmlformats.org/officeDocument/2006/relationships/image" Target="../media/image37.jpg"/><Relationship Id="rId11" Type="http://schemas.openxmlformats.org/officeDocument/2006/relationships/image" Target="../media/image42.png"/><Relationship Id="rId5" Type="http://schemas.openxmlformats.org/officeDocument/2006/relationships/image" Target="../media/image36.jp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jpg"/><Relationship Id="rId9" Type="http://schemas.openxmlformats.org/officeDocument/2006/relationships/image" Target="../media/image40.png"/><Relationship Id="rId14" Type="http://schemas.openxmlformats.org/officeDocument/2006/relationships/image" Target="../media/image45.jpg"/></Relationships>
</file>

<file path=ppt/slides/_rels/slide1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chart" Target="../charts/chart1.xml"/><Relationship Id="rId7" Type="http://schemas.openxmlformats.org/officeDocument/2006/relationships/image" Target="../media/image52.tiff"/><Relationship Id="rId2" Type="http://schemas.openxmlformats.org/officeDocument/2006/relationships/image" Target="../media/image48.tif"/><Relationship Id="rId1" Type="http://schemas.openxmlformats.org/officeDocument/2006/relationships/slideLayout" Target="../slideLayouts/slideLayout49.xml"/><Relationship Id="rId6" Type="http://schemas.openxmlformats.org/officeDocument/2006/relationships/image" Target="../media/image51.tif"/><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18" Type="http://schemas.openxmlformats.org/officeDocument/2006/relationships/image" Target="../media/image73.png"/><Relationship Id="rId26" Type="http://schemas.openxmlformats.org/officeDocument/2006/relationships/image" Target="../media/image81.png"/><Relationship Id="rId3" Type="http://schemas.openxmlformats.org/officeDocument/2006/relationships/image" Target="../media/image58.png"/><Relationship Id="rId21" Type="http://schemas.openxmlformats.org/officeDocument/2006/relationships/image" Target="../media/image76.png"/><Relationship Id="rId7" Type="http://schemas.openxmlformats.org/officeDocument/2006/relationships/image" Target="../media/image62.png"/><Relationship Id="rId12" Type="http://schemas.openxmlformats.org/officeDocument/2006/relationships/image" Target="../media/image67.png"/><Relationship Id="rId17" Type="http://schemas.openxmlformats.org/officeDocument/2006/relationships/image" Target="../media/image72.png"/><Relationship Id="rId25" Type="http://schemas.openxmlformats.org/officeDocument/2006/relationships/image" Target="../media/image80.png"/><Relationship Id="rId2" Type="http://schemas.openxmlformats.org/officeDocument/2006/relationships/image" Target="../media/image57.png"/><Relationship Id="rId16" Type="http://schemas.openxmlformats.org/officeDocument/2006/relationships/image" Target="../media/image71.png"/><Relationship Id="rId20" Type="http://schemas.openxmlformats.org/officeDocument/2006/relationships/image" Target="../media/image75.png"/><Relationship Id="rId29" Type="http://schemas.openxmlformats.org/officeDocument/2006/relationships/image" Target="../media/image84.png"/><Relationship Id="rId1" Type="http://schemas.openxmlformats.org/officeDocument/2006/relationships/slideLayout" Target="../slideLayouts/slideLayout32.xml"/><Relationship Id="rId6" Type="http://schemas.openxmlformats.org/officeDocument/2006/relationships/image" Target="../media/image61.png"/><Relationship Id="rId11" Type="http://schemas.openxmlformats.org/officeDocument/2006/relationships/image" Target="../media/image66.png"/><Relationship Id="rId24" Type="http://schemas.openxmlformats.org/officeDocument/2006/relationships/image" Target="../media/image79.png"/><Relationship Id="rId32" Type="http://schemas.openxmlformats.org/officeDocument/2006/relationships/image" Target="../media/image87.png"/><Relationship Id="rId5" Type="http://schemas.openxmlformats.org/officeDocument/2006/relationships/image" Target="../media/image60.png"/><Relationship Id="rId15" Type="http://schemas.openxmlformats.org/officeDocument/2006/relationships/image" Target="../media/image70.png"/><Relationship Id="rId23" Type="http://schemas.openxmlformats.org/officeDocument/2006/relationships/image" Target="../media/image78.png"/><Relationship Id="rId28" Type="http://schemas.openxmlformats.org/officeDocument/2006/relationships/image" Target="../media/image83.png"/><Relationship Id="rId10" Type="http://schemas.openxmlformats.org/officeDocument/2006/relationships/image" Target="../media/image65.png"/><Relationship Id="rId19" Type="http://schemas.openxmlformats.org/officeDocument/2006/relationships/image" Target="../media/image74.png"/><Relationship Id="rId31" Type="http://schemas.openxmlformats.org/officeDocument/2006/relationships/image" Target="../media/image86.png"/><Relationship Id="rId4" Type="http://schemas.openxmlformats.org/officeDocument/2006/relationships/image" Target="../media/image59.png"/><Relationship Id="rId9" Type="http://schemas.openxmlformats.org/officeDocument/2006/relationships/image" Target="../media/image64.png"/><Relationship Id="rId14" Type="http://schemas.openxmlformats.org/officeDocument/2006/relationships/image" Target="../media/image69.png"/><Relationship Id="rId22" Type="http://schemas.openxmlformats.org/officeDocument/2006/relationships/image" Target="../media/image77.png"/><Relationship Id="rId27" Type="http://schemas.openxmlformats.org/officeDocument/2006/relationships/image" Target="../media/image82.jpg"/><Relationship Id="rId30" Type="http://schemas.openxmlformats.org/officeDocument/2006/relationships/image" Target="../media/image85.jpg"/></Relationships>
</file>

<file path=ppt/slides/_rels/slide19.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jpg"/><Relationship Id="rId7" Type="http://schemas.openxmlformats.org/officeDocument/2006/relationships/image" Target="../media/image93.png"/><Relationship Id="rId2" Type="http://schemas.openxmlformats.org/officeDocument/2006/relationships/hyperlink" Target="mailto:Syngeon@biologicenv.com.au" TargetMode="External"/><Relationship Id="rId1" Type="http://schemas.openxmlformats.org/officeDocument/2006/relationships/slideLayout" Target="../slideLayouts/slideLayout47.xml"/><Relationship Id="rId6" Type="http://schemas.openxmlformats.org/officeDocument/2006/relationships/image" Target="../media/image92.jpg"/><Relationship Id="rId5" Type="http://schemas.openxmlformats.org/officeDocument/2006/relationships/image" Target="../media/image91.jpg"/><Relationship Id="rId10" Type="http://schemas.openxmlformats.org/officeDocument/2006/relationships/image" Target="../media/image96.png"/><Relationship Id="rId4" Type="http://schemas.openxmlformats.org/officeDocument/2006/relationships/image" Target="../media/image90.jpg"/><Relationship Id="rId9" Type="http://schemas.openxmlformats.org/officeDocument/2006/relationships/image" Target="../media/image95.jpg"/></Relationships>
</file>

<file path=ppt/slides/_rels/slide2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png"/><Relationship Id="rId1" Type="http://schemas.openxmlformats.org/officeDocument/2006/relationships/slideLayout" Target="../slideLayouts/slideLayout37.xml"/><Relationship Id="rId4" Type="http://schemas.openxmlformats.org/officeDocument/2006/relationships/image" Target="../media/image102.jpg"/></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3.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10;&#10;Description automatically generated with low confidence">
            <a:extLst>
              <a:ext uri="{FF2B5EF4-FFF2-40B4-BE49-F238E27FC236}">
                <a16:creationId xmlns:a16="http://schemas.microsoft.com/office/drawing/2014/main" id="{6160C910-0419-A756-90B6-A603B099E1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8317" y="0"/>
            <a:ext cx="9695365" cy="6858000"/>
          </a:xfrm>
          <a:prstGeom prst="rect">
            <a:avLst/>
          </a:prstGeom>
        </p:spPr>
      </p:pic>
      <p:sp>
        <p:nvSpPr>
          <p:cNvPr id="6" name="TextBox 5">
            <a:extLst>
              <a:ext uri="{FF2B5EF4-FFF2-40B4-BE49-F238E27FC236}">
                <a16:creationId xmlns:a16="http://schemas.microsoft.com/office/drawing/2014/main" id="{428EB20D-EE3B-F58D-8B53-1F2850DAFAFA}"/>
              </a:ext>
            </a:extLst>
          </p:cNvPr>
          <p:cNvSpPr txBox="1"/>
          <p:nvPr/>
        </p:nvSpPr>
        <p:spPr>
          <a:xfrm>
            <a:off x="11083103" y="5702139"/>
            <a:ext cx="982961" cy="1015663"/>
          </a:xfrm>
          <a:prstGeom prst="rect">
            <a:avLst/>
          </a:prstGeom>
          <a:solidFill>
            <a:srgbClr val="FFC000">
              <a:lumMod val="20000"/>
              <a:lumOff val="80000"/>
            </a:srgbClr>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6000" b="1" i="0" u="none" strike="noStrike" kern="0" cap="none" spc="0" normalizeH="0" baseline="0" noProof="0" dirty="0">
                <a:ln>
                  <a:noFill/>
                </a:ln>
                <a:solidFill>
                  <a:prstClr val="black"/>
                </a:solidFill>
                <a:effectLst/>
                <a:uLnTx/>
                <a:uFillTx/>
              </a:rPr>
              <a:t>P1</a:t>
            </a:r>
            <a:endParaRPr kumimoji="0" lang="en-US" sz="600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4009818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website&#10;&#10;Description automatically generated">
            <a:extLst>
              <a:ext uri="{FF2B5EF4-FFF2-40B4-BE49-F238E27FC236}">
                <a16:creationId xmlns:a16="http://schemas.microsoft.com/office/drawing/2014/main" id="{52EACB6D-3481-E3BB-3C6E-8D9D1F52B0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312" cy="6858000"/>
          </a:xfrm>
          <a:prstGeom prst="rect">
            <a:avLst/>
          </a:prstGeom>
        </p:spPr>
      </p:pic>
      <p:sp>
        <p:nvSpPr>
          <p:cNvPr id="7" name="TextBox 6">
            <a:extLst>
              <a:ext uri="{FF2B5EF4-FFF2-40B4-BE49-F238E27FC236}">
                <a16:creationId xmlns:a16="http://schemas.microsoft.com/office/drawing/2014/main" id="{23B2E745-611B-DEAE-0FC8-1C5D47B6B2D7}"/>
              </a:ext>
            </a:extLst>
          </p:cNvPr>
          <p:cNvSpPr txBox="1"/>
          <p:nvPr/>
        </p:nvSpPr>
        <p:spPr>
          <a:xfrm>
            <a:off x="10510889" y="311529"/>
            <a:ext cx="1136850" cy="830997"/>
          </a:xfrm>
          <a:prstGeom prst="rect">
            <a:avLst/>
          </a:prstGeom>
          <a:solidFill>
            <a:schemeClr val="accent4">
              <a:lumMod val="20000"/>
              <a:lumOff val="80000"/>
            </a:schemeClr>
          </a:solidFill>
        </p:spPr>
        <p:txBody>
          <a:bodyPr wrap="none" rtlCol="0">
            <a:spAutoFit/>
          </a:bodyPr>
          <a:lstStyle/>
          <a:p>
            <a:r>
              <a:rPr lang="ro-RO" sz="4800" b="1" dirty="0"/>
              <a:t>P10</a:t>
            </a:r>
            <a:endParaRPr lang="en-US" sz="4800" b="1" dirty="0"/>
          </a:p>
        </p:txBody>
      </p:sp>
    </p:spTree>
    <p:extLst>
      <p:ext uri="{BB962C8B-B14F-4D97-AF65-F5344CB8AC3E}">
        <p14:creationId xmlns:p14="http://schemas.microsoft.com/office/powerpoint/2010/main" val="2930161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imeline&#10;&#10;Description automatically generated">
            <a:extLst>
              <a:ext uri="{FF2B5EF4-FFF2-40B4-BE49-F238E27FC236}">
                <a16:creationId xmlns:a16="http://schemas.microsoft.com/office/drawing/2014/main" id="{3D19C1C2-ED3F-7716-3CEC-E7B3F3637A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4" y="0"/>
            <a:ext cx="12189732" cy="6858000"/>
          </a:xfrm>
          <a:prstGeom prst="rect">
            <a:avLst/>
          </a:prstGeom>
        </p:spPr>
      </p:pic>
      <p:sp>
        <p:nvSpPr>
          <p:cNvPr id="5" name="TextBox 4">
            <a:extLst>
              <a:ext uri="{FF2B5EF4-FFF2-40B4-BE49-F238E27FC236}">
                <a16:creationId xmlns:a16="http://schemas.microsoft.com/office/drawing/2014/main" id="{0D3E438D-35D1-5C0C-B19B-B5A4FB91C52C}"/>
              </a:ext>
            </a:extLst>
          </p:cNvPr>
          <p:cNvSpPr txBox="1"/>
          <p:nvPr/>
        </p:nvSpPr>
        <p:spPr>
          <a:xfrm>
            <a:off x="5523817" y="6074979"/>
            <a:ext cx="898003" cy="646331"/>
          </a:xfrm>
          <a:prstGeom prst="rect">
            <a:avLst/>
          </a:prstGeom>
          <a:solidFill>
            <a:srgbClr val="FFC000">
              <a:lumMod val="20000"/>
              <a:lumOff val="80000"/>
            </a:srgbClr>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3600" b="1" i="0" u="none" strike="noStrike" kern="0" cap="none" spc="0" normalizeH="0" baseline="0" noProof="0" dirty="0">
                <a:ln>
                  <a:noFill/>
                </a:ln>
                <a:solidFill>
                  <a:prstClr val="black"/>
                </a:solidFill>
                <a:effectLst/>
                <a:uLnTx/>
                <a:uFillTx/>
              </a:rPr>
              <a:t>P11</a:t>
            </a:r>
            <a:endParaRPr kumimoji="0" lang="en-US" sz="360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932014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30000"/>
          </a:schemeClr>
        </a:solidFill>
        <a:effectLst/>
      </p:bgPr>
    </p:bg>
    <p:spTree>
      <p:nvGrpSpPr>
        <p:cNvPr id="1" name=""/>
        <p:cNvGrpSpPr/>
        <p:nvPr/>
      </p:nvGrpSpPr>
      <p:grpSpPr>
        <a:xfrm>
          <a:off x="0" y="0"/>
          <a:ext cx="0" cy="0"/>
          <a:chOff x="0" y="0"/>
          <a:chExt cx="0" cy="0"/>
        </a:xfrm>
      </p:grpSpPr>
      <p:sp>
        <p:nvSpPr>
          <p:cNvPr id="21" name="Rectangle 20"/>
          <p:cNvSpPr/>
          <p:nvPr/>
        </p:nvSpPr>
        <p:spPr>
          <a:xfrm>
            <a:off x="8502525" y="4670832"/>
            <a:ext cx="3471760" cy="2109616"/>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35212"/>
            <a:endParaRPr lang="it-IT" sz="1566" dirty="0">
              <a:solidFill>
                <a:srgbClr val="FF0000"/>
              </a:solidFill>
              <a:latin typeface="Calibri" panose="020F0502020204030204"/>
            </a:endParaRPr>
          </a:p>
          <a:p>
            <a:pPr algn="ctr" defTabSz="835212"/>
            <a:endParaRPr lang="it-IT" sz="1566" dirty="0">
              <a:solidFill>
                <a:srgbClr val="FF0000"/>
              </a:solidFill>
              <a:latin typeface="Calibri" panose="020F0502020204030204"/>
            </a:endParaRPr>
          </a:p>
          <a:p>
            <a:pPr algn="ctr" defTabSz="835212"/>
            <a:endParaRPr lang="it-IT" sz="1566" dirty="0">
              <a:solidFill>
                <a:srgbClr val="FF0000"/>
              </a:solidFill>
              <a:latin typeface="Calibri" panose="020F0502020204030204"/>
            </a:endParaRPr>
          </a:p>
          <a:p>
            <a:pPr algn="ctr" defTabSz="835212"/>
            <a:endParaRPr lang="it-IT" sz="1566" dirty="0">
              <a:solidFill>
                <a:srgbClr val="FF0000"/>
              </a:solidFill>
              <a:latin typeface="Calibri" panose="020F0502020204030204"/>
            </a:endParaRPr>
          </a:p>
        </p:txBody>
      </p:sp>
      <p:sp>
        <p:nvSpPr>
          <p:cNvPr id="3" name="Subtitle 2"/>
          <p:cNvSpPr>
            <a:spLocks noGrp="1"/>
          </p:cNvSpPr>
          <p:nvPr>
            <p:ph type="subTitle" idx="1"/>
          </p:nvPr>
        </p:nvSpPr>
        <p:spPr>
          <a:xfrm>
            <a:off x="194797" y="2555278"/>
            <a:ext cx="3895940" cy="3277173"/>
          </a:xfrm>
          <a:ln>
            <a:solidFill>
              <a:schemeClr val="tx1"/>
            </a:solidFill>
          </a:ln>
        </p:spPr>
        <p:txBody>
          <a:bodyPr>
            <a:noAutofit/>
          </a:bodyPr>
          <a:lstStyle/>
          <a:p>
            <a:pPr>
              <a:lnSpc>
                <a:spcPct val="110000"/>
              </a:lnSpc>
            </a:pPr>
            <a:r>
              <a:rPr lang="it-IT" sz="1497" b="1" dirty="0"/>
              <a:t>Methods</a:t>
            </a:r>
            <a:endParaRPr lang="it-IT" sz="1361" b="1" dirty="0"/>
          </a:p>
          <a:p>
            <a:pPr algn="just">
              <a:lnSpc>
                <a:spcPct val="100000"/>
              </a:lnSpc>
              <a:spcBef>
                <a:spcPts val="544"/>
              </a:spcBef>
            </a:pPr>
            <a:r>
              <a:rPr lang="it-IT" sz="1048" dirty="0"/>
              <a:t>Tissue samples were collected from 50 individuals of both </a:t>
            </a:r>
            <a:r>
              <a:rPr lang="it-IT" sz="1048" i="1" dirty="0"/>
              <a:t>A. mexicanus </a:t>
            </a:r>
            <a:r>
              <a:rPr lang="it-IT" sz="1048" dirty="0"/>
              <a:t>ecomorphs (cave vs surface) (</a:t>
            </a:r>
            <a:r>
              <a:rPr lang="en-US" sz="1048" dirty="0"/>
              <a:t>Jeffery, 2020</a:t>
            </a:r>
            <a:r>
              <a:rPr lang="it-IT" sz="1048" dirty="0"/>
              <a:t>). We cut the tip (about 5 mm) from the inferior lobe of the caudal fin from 28 cave individuals and 22 surface individuals. Fin can be quickly and easily regenerated by fish and it therefore represents a harmless method to perform this type of studies. For each ecomorph, individuals from 2 different populations were included. Three age classes were sampled: 1.5, 6 and 9 years old fish. DNA was isolated from the fin tissue using Zymo Quick-DNA Miniprep Kit. Relative telomere length was assessed through real-time PCR, following the protocol described in Vasilishina et al. (2019). All the DNA samples were diluted to obtain the same concentration (15 ng/µl). We used the single-copy gene OCA2 as reference gene. Primers were diluted in order to obtain the highest rt-PCR efficiency. We then used Generalized Linear Mixed Models to assess potential divergences among the sampled fish. The log-transformed ratio between telomere and reference gene was used as dependent variable, while age and ecomorph (cave vs. surface) as independent variables; population was used as random variable.</a:t>
            </a:r>
          </a:p>
        </p:txBody>
      </p:sp>
      <p:sp>
        <p:nvSpPr>
          <p:cNvPr id="4" name="Subtitle 2"/>
          <p:cNvSpPr txBox="1">
            <a:spLocks/>
          </p:cNvSpPr>
          <p:nvPr/>
        </p:nvSpPr>
        <p:spPr>
          <a:xfrm>
            <a:off x="194797" y="1492170"/>
            <a:ext cx="11779489" cy="952818"/>
          </a:xfrm>
          <a:prstGeom prst="rect">
            <a:avLst/>
          </a:prstGeom>
          <a:ln>
            <a:solidFill>
              <a:schemeClr val="tx1"/>
            </a:solidFill>
          </a:ln>
        </p:spPr>
        <p:txBody>
          <a:bodyPr vert="horz" lIns="29378" tIns="14689" rIns="29378" bIns="14689" rtlCol="0">
            <a:normAutofit lnSpcReduction="10000"/>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defTabSz="720017">
              <a:lnSpc>
                <a:spcPct val="100000"/>
              </a:lnSpc>
              <a:spcBef>
                <a:spcPts val="787"/>
              </a:spcBef>
            </a:pPr>
            <a:r>
              <a:rPr lang="it-IT" sz="1497" b="1" dirty="0">
                <a:solidFill>
                  <a:prstClr val="black"/>
                </a:solidFill>
                <a:latin typeface="Calibri" panose="020F0502020204030204"/>
              </a:rPr>
              <a:t>Background</a:t>
            </a:r>
          </a:p>
          <a:p>
            <a:pPr algn="just" defTabSz="720017">
              <a:lnSpc>
                <a:spcPct val="100000"/>
              </a:lnSpc>
              <a:spcBef>
                <a:spcPts val="544"/>
              </a:spcBef>
            </a:pPr>
            <a:r>
              <a:rPr lang="en-US" sz="1048" dirty="0">
                <a:solidFill>
                  <a:prstClr val="black"/>
                </a:solidFill>
                <a:latin typeface="Calibri" panose="020F0502020204030204"/>
              </a:rPr>
              <a:t>Telomeres are specialized and highly repetitive non-coding DNA structures at the end of linear eukaryotic chromosomes that are essential in maintaining the genomic integrity (Monaghan et al., 2006). During every cellular division the telomeres are not fully replicated and thus, they are shortened; this is considered one of the main mechanisms behind aging (Monaghan et al., 2006). Furthermore, telomeres are not only shorten by cellular divisions, but multiple environmental stressors can also reduce their length (</a:t>
            </a:r>
            <a:r>
              <a:rPr lang="en-US" sz="1048" dirty="0" err="1">
                <a:solidFill>
                  <a:prstClr val="black"/>
                </a:solidFill>
                <a:latin typeface="Calibri" panose="020F0502020204030204"/>
              </a:rPr>
              <a:t>Epel</a:t>
            </a:r>
            <a:r>
              <a:rPr lang="en-US" sz="1048" dirty="0">
                <a:solidFill>
                  <a:prstClr val="black"/>
                </a:solidFill>
                <a:latin typeface="Calibri" panose="020F0502020204030204"/>
              </a:rPr>
              <a:t> et al., 2004). We here performed a preliminary test aiming to assess the average telomere length in cave and surface form of </a:t>
            </a:r>
            <a:r>
              <a:rPr lang="en-US" sz="1048" i="1" dirty="0">
                <a:solidFill>
                  <a:prstClr val="black"/>
                </a:solidFill>
                <a:latin typeface="Calibri" panose="020F0502020204030204"/>
              </a:rPr>
              <a:t>Astyanax </a:t>
            </a:r>
            <a:r>
              <a:rPr lang="en-US" sz="1048" i="1" dirty="0" err="1">
                <a:solidFill>
                  <a:prstClr val="black"/>
                </a:solidFill>
                <a:latin typeface="Calibri" panose="020F0502020204030204"/>
              </a:rPr>
              <a:t>mexicanus</a:t>
            </a:r>
            <a:r>
              <a:rPr lang="en-US" sz="1048" dirty="0">
                <a:solidFill>
                  <a:prstClr val="black"/>
                </a:solidFill>
                <a:latin typeface="Calibri" panose="020F0502020204030204"/>
              </a:rPr>
              <a:t>.</a:t>
            </a:r>
            <a:endParaRPr lang="it-IT" sz="1429" dirty="0">
              <a:solidFill>
                <a:prstClr val="black"/>
              </a:solidFill>
              <a:latin typeface="Calibri" panose="020F0502020204030204"/>
            </a:endParaRPr>
          </a:p>
        </p:txBody>
      </p:sp>
      <p:sp>
        <p:nvSpPr>
          <p:cNvPr id="7" name="Subtitle 2"/>
          <p:cNvSpPr txBox="1">
            <a:spLocks/>
          </p:cNvSpPr>
          <p:nvPr/>
        </p:nvSpPr>
        <p:spPr>
          <a:xfrm>
            <a:off x="194797" y="5942741"/>
            <a:ext cx="1873901" cy="875235"/>
          </a:xfrm>
          <a:prstGeom prst="rect">
            <a:avLst/>
          </a:prstGeom>
          <a:ln>
            <a:solidFill>
              <a:schemeClr val="tx1"/>
            </a:solidFill>
          </a:ln>
        </p:spPr>
        <p:txBody>
          <a:bodyPr vert="horz" lIns="29378" tIns="14689" rIns="29378" bIns="14689" rtlCol="0">
            <a:normAutofit fontScale="92500" lnSpcReduction="20000"/>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defTabSz="720017">
              <a:lnSpc>
                <a:spcPct val="100000"/>
              </a:lnSpc>
              <a:spcBef>
                <a:spcPts val="193"/>
              </a:spcBef>
              <a:spcAft>
                <a:spcPts val="193"/>
              </a:spcAft>
            </a:pPr>
            <a:r>
              <a:rPr lang="it-IT" sz="907" b="1" dirty="0">
                <a:solidFill>
                  <a:prstClr val="black"/>
                </a:solidFill>
                <a:latin typeface="Calibri" panose="020F0502020204030204"/>
              </a:rPr>
              <a:t>Bibliography</a:t>
            </a:r>
            <a:r>
              <a:rPr lang="it-IT" sz="998" dirty="0">
                <a:solidFill>
                  <a:prstClr val="black"/>
                </a:solidFill>
                <a:latin typeface="Calibri" panose="020F0502020204030204"/>
              </a:rPr>
              <a:t>:</a:t>
            </a:r>
          </a:p>
          <a:p>
            <a:pPr algn="l" defTabSz="720017">
              <a:lnSpc>
                <a:spcPct val="100000"/>
              </a:lnSpc>
              <a:spcBef>
                <a:spcPts val="193"/>
              </a:spcBef>
            </a:pPr>
            <a:r>
              <a:rPr lang="en-US" sz="635" dirty="0" err="1">
                <a:solidFill>
                  <a:prstClr val="black"/>
                </a:solidFill>
                <a:latin typeface="Calibri" panose="020F0502020204030204"/>
              </a:rPr>
              <a:t>Epel</a:t>
            </a:r>
            <a:r>
              <a:rPr lang="en-US" sz="635" dirty="0">
                <a:solidFill>
                  <a:prstClr val="black"/>
                </a:solidFill>
                <a:latin typeface="Calibri" panose="020F0502020204030204"/>
              </a:rPr>
              <a:t> et al. (2004). PNAS 101: 17312-17315.</a:t>
            </a:r>
            <a:endParaRPr lang="it-IT" sz="635" dirty="0">
              <a:solidFill>
                <a:prstClr val="black"/>
              </a:solidFill>
              <a:latin typeface="Calibri" panose="020F0502020204030204"/>
            </a:endParaRPr>
          </a:p>
          <a:p>
            <a:pPr algn="l" defTabSz="720017">
              <a:lnSpc>
                <a:spcPct val="100000"/>
              </a:lnSpc>
              <a:spcBef>
                <a:spcPts val="193"/>
              </a:spcBef>
            </a:pPr>
            <a:r>
              <a:rPr lang="en-US" sz="635" dirty="0">
                <a:solidFill>
                  <a:prstClr val="black"/>
                </a:solidFill>
                <a:latin typeface="Calibri" panose="020F0502020204030204"/>
              </a:rPr>
              <a:t>Jeffery (2020). </a:t>
            </a:r>
            <a:r>
              <a:rPr lang="en-US" sz="635" dirty="0" err="1">
                <a:solidFill>
                  <a:prstClr val="black"/>
                </a:solidFill>
                <a:latin typeface="Calibri" panose="020F0502020204030204"/>
              </a:rPr>
              <a:t>EvoDevo</a:t>
            </a:r>
            <a:r>
              <a:rPr lang="en-US" sz="635" dirty="0">
                <a:solidFill>
                  <a:prstClr val="black"/>
                </a:solidFill>
                <a:latin typeface="Calibri" panose="020F0502020204030204"/>
              </a:rPr>
              <a:t> 11: 14.</a:t>
            </a:r>
            <a:endParaRPr lang="it-IT" sz="635" dirty="0">
              <a:solidFill>
                <a:prstClr val="black"/>
              </a:solidFill>
              <a:latin typeface="Calibri" panose="020F0502020204030204"/>
            </a:endParaRPr>
          </a:p>
          <a:p>
            <a:pPr algn="l" defTabSz="720017">
              <a:lnSpc>
                <a:spcPct val="100000"/>
              </a:lnSpc>
              <a:spcBef>
                <a:spcPts val="193"/>
              </a:spcBef>
            </a:pPr>
            <a:r>
              <a:rPr lang="en-US" sz="635" dirty="0">
                <a:solidFill>
                  <a:prstClr val="black"/>
                </a:solidFill>
                <a:latin typeface="Calibri" panose="020F0502020204030204"/>
              </a:rPr>
              <a:t>Monaghan et al. (2006). Trends in Ecology &amp; Evolution 21: 47-53.</a:t>
            </a:r>
          </a:p>
          <a:p>
            <a:pPr algn="l" defTabSz="720017">
              <a:lnSpc>
                <a:spcPct val="100000"/>
              </a:lnSpc>
              <a:spcBef>
                <a:spcPts val="193"/>
              </a:spcBef>
            </a:pPr>
            <a:r>
              <a:rPr lang="en-US" sz="635" dirty="0">
                <a:solidFill>
                  <a:prstClr val="black"/>
                </a:solidFill>
                <a:latin typeface="Calibri" panose="020F0502020204030204"/>
              </a:rPr>
              <a:t>Riddell et al. (2018). Nature 555: 647-651.</a:t>
            </a:r>
          </a:p>
          <a:p>
            <a:pPr algn="l" defTabSz="720017">
              <a:lnSpc>
                <a:spcPct val="100000"/>
              </a:lnSpc>
              <a:spcBef>
                <a:spcPts val="193"/>
              </a:spcBef>
            </a:pPr>
            <a:r>
              <a:rPr lang="it-IT" sz="635" dirty="0">
                <a:solidFill>
                  <a:prstClr val="black"/>
                </a:solidFill>
                <a:latin typeface="Calibri" panose="020F0502020204030204"/>
              </a:rPr>
              <a:t>Vasilishina et al. (2019). Methods in Molecular Biology 1896: 39-44.</a:t>
            </a:r>
          </a:p>
        </p:txBody>
      </p:sp>
      <p:sp>
        <p:nvSpPr>
          <p:cNvPr id="9" name="Subtitle 2"/>
          <p:cNvSpPr txBox="1">
            <a:spLocks/>
          </p:cNvSpPr>
          <p:nvPr/>
        </p:nvSpPr>
        <p:spPr>
          <a:xfrm>
            <a:off x="2210049" y="5959528"/>
            <a:ext cx="1880688" cy="858448"/>
          </a:xfrm>
          <a:prstGeom prst="rect">
            <a:avLst/>
          </a:prstGeom>
          <a:ln>
            <a:solidFill>
              <a:schemeClr val="tx1"/>
            </a:solidFill>
          </a:ln>
        </p:spPr>
        <p:txBody>
          <a:bodyPr vert="horz" lIns="29378" tIns="14689" rIns="29378" bIns="14689" rtlCol="0">
            <a:no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defTabSz="720017">
              <a:lnSpc>
                <a:spcPct val="100000"/>
              </a:lnSpc>
              <a:spcBef>
                <a:spcPts val="0"/>
              </a:spcBef>
              <a:spcAft>
                <a:spcPts val="193"/>
              </a:spcAft>
            </a:pPr>
            <a:r>
              <a:rPr lang="en-US" sz="907" b="1" dirty="0">
                <a:solidFill>
                  <a:prstClr val="black"/>
                </a:solidFill>
                <a:latin typeface="Calibri" panose="020F0502020204030204"/>
              </a:rPr>
              <a:t>Acknowledgments</a:t>
            </a:r>
            <a:endParaRPr lang="en-US" sz="998" b="1" dirty="0">
              <a:solidFill>
                <a:prstClr val="black"/>
              </a:solidFill>
              <a:latin typeface="Calibri" panose="020F0502020204030204"/>
            </a:endParaRPr>
          </a:p>
          <a:p>
            <a:pPr defTabSz="720017">
              <a:lnSpc>
                <a:spcPct val="100000"/>
              </a:lnSpc>
              <a:spcBef>
                <a:spcPts val="0"/>
              </a:spcBef>
            </a:pPr>
            <a:r>
              <a:rPr lang="en-US" sz="635" dirty="0">
                <a:solidFill>
                  <a:prstClr val="black"/>
                </a:solidFill>
                <a:latin typeface="Calibri" panose="020F0502020204030204"/>
              </a:rPr>
              <a:t>We thank W. R. Jeffery for fish disposal from his fish facility.</a:t>
            </a:r>
          </a:p>
          <a:p>
            <a:pPr defTabSz="720017">
              <a:lnSpc>
                <a:spcPct val="100000"/>
              </a:lnSpc>
              <a:spcBef>
                <a:spcPts val="0"/>
              </a:spcBef>
            </a:pPr>
            <a:r>
              <a:rPr lang="en-US" sz="635" dirty="0">
                <a:solidFill>
                  <a:prstClr val="black"/>
                </a:solidFill>
                <a:latin typeface="Calibri" panose="020F0502020204030204"/>
              </a:rPr>
              <a:t>This work is financed within the Tenure Track Pilot </a:t>
            </a:r>
            <a:r>
              <a:rPr lang="en-US" sz="635" dirty="0" err="1">
                <a:solidFill>
                  <a:prstClr val="black"/>
                </a:solidFill>
                <a:latin typeface="Calibri" panose="020F0502020204030204"/>
              </a:rPr>
              <a:t>Programme</a:t>
            </a:r>
            <a:r>
              <a:rPr lang="en-US" sz="635" dirty="0">
                <a:solidFill>
                  <a:prstClr val="black"/>
                </a:solidFill>
                <a:latin typeface="Calibri" panose="020F0502020204030204"/>
              </a:rPr>
              <a:t> of the Croatian Science Foundation and the </a:t>
            </a:r>
            <a:r>
              <a:rPr lang="en-US" sz="635" dirty="0" err="1">
                <a:solidFill>
                  <a:prstClr val="black"/>
                </a:solidFill>
                <a:latin typeface="Calibri" panose="020F0502020204030204"/>
              </a:rPr>
              <a:t>Ecole</a:t>
            </a:r>
            <a:r>
              <a:rPr lang="en-US" sz="635" dirty="0">
                <a:solidFill>
                  <a:prstClr val="black"/>
                </a:solidFill>
                <a:latin typeface="Calibri" panose="020F0502020204030204"/>
              </a:rPr>
              <a:t> </a:t>
            </a:r>
            <a:r>
              <a:rPr lang="en-US" sz="635" dirty="0" err="1">
                <a:solidFill>
                  <a:prstClr val="black"/>
                </a:solidFill>
                <a:latin typeface="Calibri" panose="020F0502020204030204"/>
              </a:rPr>
              <a:t>Polytechnique</a:t>
            </a:r>
            <a:r>
              <a:rPr lang="en-US" sz="635" dirty="0">
                <a:solidFill>
                  <a:prstClr val="black"/>
                </a:solidFill>
                <a:latin typeface="Calibri" panose="020F0502020204030204"/>
              </a:rPr>
              <a:t> </a:t>
            </a:r>
            <a:r>
              <a:rPr lang="en-US" sz="635" dirty="0" err="1">
                <a:solidFill>
                  <a:prstClr val="black"/>
                </a:solidFill>
                <a:latin typeface="Calibri" panose="020F0502020204030204"/>
              </a:rPr>
              <a:t>Fédérale</a:t>
            </a:r>
            <a:r>
              <a:rPr lang="en-US" sz="635" dirty="0">
                <a:solidFill>
                  <a:prstClr val="black"/>
                </a:solidFill>
                <a:latin typeface="Calibri" panose="020F0502020204030204"/>
              </a:rPr>
              <a:t> de Lausanne and the Project TTP-2018-07-9675 </a:t>
            </a:r>
            <a:r>
              <a:rPr lang="en-US" sz="635" dirty="0" err="1">
                <a:solidFill>
                  <a:prstClr val="black"/>
                </a:solidFill>
                <a:latin typeface="Calibri" panose="020F0502020204030204"/>
              </a:rPr>
              <a:t>EvoDark</a:t>
            </a:r>
            <a:r>
              <a:rPr lang="en-US" sz="635" dirty="0">
                <a:solidFill>
                  <a:prstClr val="black"/>
                </a:solidFill>
                <a:latin typeface="Calibri" panose="020F0502020204030204"/>
              </a:rPr>
              <a:t>, with funds of the Croatian-Swiss Research </a:t>
            </a:r>
            <a:r>
              <a:rPr lang="en-US" sz="635" dirty="0" err="1">
                <a:solidFill>
                  <a:prstClr val="black"/>
                </a:solidFill>
                <a:latin typeface="Calibri" panose="020F0502020204030204"/>
              </a:rPr>
              <a:t>Programme</a:t>
            </a:r>
            <a:r>
              <a:rPr lang="en-US" sz="635" dirty="0">
                <a:solidFill>
                  <a:prstClr val="black"/>
                </a:solidFill>
                <a:latin typeface="Calibri" panose="020F0502020204030204"/>
              </a:rPr>
              <a:t>.</a:t>
            </a:r>
            <a:endParaRPr lang="it-IT" sz="635" dirty="0">
              <a:solidFill>
                <a:prstClr val="black"/>
              </a:solidFill>
              <a:latin typeface="Calibri" panose="020F0502020204030204"/>
            </a:endParaRPr>
          </a:p>
        </p:txBody>
      </p:sp>
      <p:sp>
        <p:nvSpPr>
          <p:cNvPr id="10" name="Subtitle 2"/>
          <p:cNvSpPr txBox="1">
            <a:spLocks/>
          </p:cNvSpPr>
          <p:nvPr/>
        </p:nvSpPr>
        <p:spPr>
          <a:xfrm>
            <a:off x="4171989" y="2555278"/>
            <a:ext cx="4249284" cy="1088571"/>
          </a:xfrm>
          <a:prstGeom prst="rect">
            <a:avLst/>
          </a:prstGeom>
          <a:ln>
            <a:solidFill>
              <a:schemeClr val="tx1"/>
            </a:solidFill>
          </a:ln>
        </p:spPr>
        <p:txBody>
          <a:bodyPr vert="horz" lIns="29378" tIns="14689" rIns="29378" bIns="14689" rtlCol="0">
            <a:no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defTabSz="720017">
              <a:lnSpc>
                <a:spcPct val="110000"/>
              </a:lnSpc>
              <a:spcBef>
                <a:spcPts val="787"/>
              </a:spcBef>
            </a:pPr>
            <a:r>
              <a:rPr lang="it-IT" sz="1497" b="1" dirty="0">
                <a:solidFill>
                  <a:prstClr val="black"/>
                </a:solidFill>
                <a:latin typeface="Calibri" panose="020F0502020204030204"/>
              </a:rPr>
              <a:t>Results </a:t>
            </a:r>
          </a:p>
          <a:p>
            <a:pPr algn="just" defTabSz="720017">
              <a:lnSpc>
                <a:spcPct val="100000"/>
              </a:lnSpc>
              <a:spcBef>
                <a:spcPts val="544"/>
              </a:spcBef>
              <a:spcAft>
                <a:spcPts val="136"/>
              </a:spcAft>
            </a:pPr>
            <a:r>
              <a:rPr lang="it-IT" sz="1048" dirty="0">
                <a:solidFill>
                  <a:prstClr val="black"/>
                </a:solidFill>
                <a:latin typeface="Calibri" panose="020F0502020204030204"/>
              </a:rPr>
              <a:t>The TEL/OCA2 ratio was significantly affected by the fish ecomorph (</a:t>
            </a:r>
            <a:r>
              <a:rPr lang="it-IT" sz="1048" i="1" dirty="0">
                <a:solidFill>
                  <a:prstClr val="black"/>
                </a:solidFill>
                <a:latin typeface="Calibri" panose="020F0502020204030204"/>
              </a:rPr>
              <a:t>B</a:t>
            </a:r>
            <a:r>
              <a:rPr lang="it-IT" sz="1048" dirty="0">
                <a:solidFill>
                  <a:prstClr val="black"/>
                </a:solidFill>
                <a:latin typeface="Calibri" panose="020F0502020204030204"/>
              </a:rPr>
              <a:t> = 0.35, </a:t>
            </a:r>
            <a:r>
              <a:rPr lang="it-IT" sz="1048" i="1" dirty="0">
                <a:solidFill>
                  <a:prstClr val="black"/>
                </a:solidFill>
                <a:latin typeface="Calibri" panose="020F0502020204030204"/>
              </a:rPr>
              <a:t>F</a:t>
            </a:r>
            <a:r>
              <a:rPr lang="it-IT" sz="1048" i="1" baseline="-25000" dirty="0">
                <a:solidFill>
                  <a:prstClr val="black"/>
                </a:solidFill>
                <a:latin typeface="Calibri" panose="020F0502020204030204"/>
              </a:rPr>
              <a:t>1,50</a:t>
            </a:r>
            <a:r>
              <a:rPr lang="it-IT" sz="1048" dirty="0">
                <a:solidFill>
                  <a:prstClr val="black"/>
                </a:solidFill>
                <a:latin typeface="Calibri" panose="020F0502020204030204"/>
              </a:rPr>
              <a:t> = 12.91, </a:t>
            </a:r>
            <a:r>
              <a:rPr lang="it-IT" sz="1048" i="1" dirty="0">
                <a:solidFill>
                  <a:prstClr val="black"/>
                </a:solidFill>
                <a:latin typeface="Calibri" panose="020F0502020204030204"/>
              </a:rPr>
              <a:t>P</a:t>
            </a:r>
            <a:r>
              <a:rPr lang="it-IT" sz="1048" dirty="0">
                <a:solidFill>
                  <a:prstClr val="black"/>
                </a:solidFill>
                <a:latin typeface="Calibri" panose="020F0502020204030204"/>
              </a:rPr>
              <a:t> &lt; 0.001) while no effect of the age was observed (</a:t>
            </a:r>
            <a:r>
              <a:rPr lang="it-IT" sz="1048" i="1" dirty="0">
                <a:solidFill>
                  <a:prstClr val="black"/>
                </a:solidFill>
                <a:latin typeface="Calibri" panose="020F0502020204030204"/>
              </a:rPr>
              <a:t>B</a:t>
            </a:r>
            <a:r>
              <a:rPr lang="it-IT" sz="1048" dirty="0">
                <a:solidFill>
                  <a:prstClr val="black"/>
                </a:solidFill>
                <a:latin typeface="Calibri" panose="020F0502020204030204"/>
              </a:rPr>
              <a:t> = 0.00, </a:t>
            </a:r>
            <a:r>
              <a:rPr lang="it-IT" sz="1048" i="1" dirty="0">
                <a:solidFill>
                  <a:prstClr val="black"/>
                </a:solidFill>
                <a:latin typeface="Calibri" panose="020F0502020204030204"/>
              </a:rPr>
              <a:t>F</a:t>
            </a:r>
            <a:r>
              <a:rPr lang="it-IT" sz="1048" i="1" baseline="-25000" dirty="0">
                <a:solidFill>
                  <a:prstClr val="black"/>
                </a:solidFill>
                <a:latin typeface="Calibri" panose="020F0502020204030204"/>
              </a:rPr>
              <a:t>1,50</a:t>
            </a:r>
            <a:r>
              <a:rPr lang="it-IT" sz="1048" dirty="0">
                <a:solidFill>
                  <a:prstClr val="black"/>
                </a:solidFill>
                <a:latin typeface="Calibri" panose="020F0502020204030204"/>
              </a:rPr>
              <a:t> = 0.02, </a:t>
            </a:r>
            <a:r>
              <a:rPr lang="it-IT" sz="1048" i="1" dirty="0">
                <a:solidFill>
                  <a:prstClr val="black"/>
                </a:solidFill>
                <a:latin typeface="Calibri" panose="020F0502020204030204"/>
              </a:rPr>
              <a:t>P</a:t>
            </a:r>
            <a:r>
              <a:rPr lang="it-IT" sz="1048" dirty="0">
                <a:solidFill>
                  <a:prstClr val="black"/>
                </a:solidFill>
                <a:latin typeface="Calibri" panose="020F0502020204030204"/>
              </a:rPr>
              <a:t> = 0.89). Surface fish of </a:t>
            </a:r>
            <a:r>
              <a:rPr lang="it-IT" sz="1048" i="1" dirty="0">
                <a:solidFill>
                  <a:prstClr val="black"/>
                </a:solidFill>
                <a:latin typeface="Calibri" panose="020F0502020204030204"/>
              </a:rPr>
              <a:t>A. mexicanus </a:t>
            </a:r>
            <a:r>
              <a:rPr lang="it-IT" sz="1048" dirty="0">
                <a:solidFill>
                  <a:prstClr val="black"/>
                </a:solidFill>
                <a:latin typeface="Calibri" panose="020F0502020204030204"/>
              </a:rPr>
              <a:t>have longer average telomere lenght than cave fish. </a:t>
            </a:r>
          </a:p>
        </p:txBody>
      </p:sp>
      <p:pic>
        <p:nvPicPr>
          <p:cNvPr id="18" name="Picture 17"/>
          <p:cNvPicPr>
            <a:picLocks noChangeAspect="1"/>
          </p:cNvPicPr>
          <p:nvPr/>
        </p:nvPicPr>
        <p:blipFill>
          <a:blip r:embed="rId3"/>
          <a:stretch>
            <a:fillRect/>
          </a:stretch>
        </p:blipFill>
        <p:spPr>
          <a:xfrm>
            <a:off x="8939971" y="5765695"/>
            <a:ext cx="2704240" cy="929199"/>
          </a:xfrm>
          <a:prstGeom prst="rect">
            <a:avLst/>
          </a:prstGeom>
        </p:spPr>
      </p:pic>
      <p:sp>
        <p:nvSpPr>
          <p:cNvPr id="20" name="TextBox 19"/>
          <p:cNvSpPr txBox="1"/>
          <p:nvPr/>
        </p:nvSpPr>
        <p:spPr>
          <a:xfrm>
            <a:off x="4171989" y="6488215"/>
            <a:ext cx="4249284" cy="400302"/>
          </a:xfrm>
          <a:prstGeom prst="rect">
            <a:avLst/>
          </a:prstGeom>
          <a:noFill/>
        </p:spPr>
        <p:txBody>
          <a:bodyPr wrap="square" rtlCol="0">
            <a:spAutoFit/>
          </a:bodyPr>
          <a:lstStyle/>
          <a:p>
            <a:pPr algn="ctr" defTabSz="835212"/>
            <a:r>
              <a:rPr lang="it-IT" sz="667" dirty="0">
                <a:solidFill>
                  <a:prstClr val="black"/>
                </a:solidFill>
                <a:latin typeface="Calibri" panose="020F0502020204030204"/>
              </a:rPr>
              <a:t>This plot shows the results of real-time PCR. The log-transformed ratio of Cq between telomere and reference gene (y-axe) is plotted against fish age (x-axe). Data from cave and surface fish (with the two populations pooled together) are shown seprately.</a:t>
            </a:r>
          </a:p>
        </p:txBody>
      </p:sp>
      <p:pic>
        <p:nvPicPr>
          <p:cNvPr id="23" name="Picture 22"/>
          <p:cNvPicPr>
            <a:picLocks noChangeAspect="1"/>
          </p:cNvPicPr>
          <p:nvPr/>
        </p:nvPicPr>
        <p:blipFill rotWithShape="1">
          <a:blip r:embed="rId4"/>
          <a:srcRect l="3338" r="1990"/>
          <a:stretch/>
        </p:blipFill>
        <p:spPr>
          <a:xfrm>
            <a:off x="4317481" y="3563639"/>
            <a:ext cx="4071672" cy="3083712"/>
          </a:xfrm>
          <a:prstGeom prst="rect">
            <a:avLst/>
          </a:prstGeom>
        </p:spPr>
      </p:pic>
      <p:pic>
        <p:nvPicPr>
          <p:cNvPr id="6" name="Picture 5"/>
          <p:cNvPicPr>
            <a:picLocks noChangeAspect="1"/>
          </p:cNvPicPr>
          <p:nvPr/>
        </p:nvPicPr>
        <p:blipFill>
          <a:blip r:embed="rId5"/>
          <a:stretch>
            <a:fillRect/>
          </a:stretch>
        </p:blipFill>
        <p:spPr>
          <a:xfrm>
            <a:off x="194797" y="595281"/>
            <a:ext cx="1495036" cy="882071"/>
          </a:xfrm>
          <a:prstGeom prst="rect">
            <a:avLst/>
          </a:prstGeom>
        </p:spPr>
      </p:pic>
      <p:pic>
        <p:nvPicPr>
          <p:cNvPr id="12" name="Picture 11"/>
          <p:cNvPicPr>
            <a:picLocks noChangeAspect="1"/>
          </p:cNvPicPr>
          <p:nvPr/>
        </p:nvPicPr>
        <p:blipFill rotWithShape="1">
          <a:blip r:embed="rId6"/>
          <a:srcRect t="35946" b="35878"/>
          <a:stretch/>
        </p:blipFill>
        <p:spPr>
          <a:xfrm>
            <a:off x="194797" y="99524"/>
            <a:ext cx="1495036" cy="421240"/>
          </a:xfrm>
          <a:prstGeom prst="rect">
            <a:avLst/>
          </a:prstGeom>
        </p:spPr>
      </p:pic>
      <p:sp>
        <p:nvSpPr>
          <p:cNvPr id="15" name="Title 1"/>
          <p:cNvSpPr txBox="1">
            <a:spLocks/>
          </p:cNvSpPr>
          <p:nvPr/>
        </p:nvSpPr>
        <p:spPr>
          <a:xfrm>
            <a:off x="1867759" y="99524"/>
            <a:ext cx="8424332" cy="698527"/>
          </a:xfrm>
          <a:prstGeom prst="rect">
            <a:avLst/>
          </a:prstGeom>
        </p:spPr>
        <p:txBody>
          <a:bodyPr vert="horz" lIns="20737" tIns="10369" rIns="20737" bIns="10369" rtlCol="0" anchor="b">
            <a:noAutofit/>
          </a:bodyPr>
          <a:lstStyle>
            <a:lvl1pPr algn="ctr" defTabSz="4032047" rtl="0" eaLnBrk="1" latinLnBrk="0" hangingPunct="1">
              <a:lnSpc>
                <a:spcPct val="90000"/>
              </a:lnSpc>
              <a:spcBef>
                <a:spcPct val="0"/>
              </a:spcBef>
              <a:buNone/>
              <a:defRPr sz="26457" kern="1200">
                <a:solidFill>
                  <a:schemeClr val="tx1"/>
                </a:solidFill>
                <a:latin typeface="+mj-lt"/>
                <a:ea typeface="+mj-ea"/>
                <a:cs typeface="+mj-cs"/>
              </a:defRPr>
            </a:lvl1pPr>
          </a:lstStyle>
          <a:p>
            <a:pPr defTabSz="960030"/>
            <a:r>
              <a:rPr lang="it-IT" sz="2738" b="1" dirty="0">
                <a:solidFill>
                  <a:prstClr val="black"/>
                </a:solidFill>
                <a:latin typeface="Calibri" panose="020F0502020204030204"/>
              </a:rPr>
              <a:t>Average telomere length in cave vs surface </a:t>
            </a:r>
            <a:r>
              <a:rPr lang="it-IT" sz="2738" b="1" i="1" dirty="0">
                <a:solidFill>
                  <a:prstClr val="black"/>
                </a:solidFill>
                <a:latin typeface="Calibri" panose="020F0502020204030204"/>
              </a:rPr>
              <a:t>Astyanax mexicanus</a:t>
            </a:r>
          </a:p>
        </p:txBody>
      </p:sp>
      <p:sp>
        <p:nvSpPr>
          <p:cNvPr id="16" name="Subtitle 2"/>
          <p:cNvSpPr txBox="1">
            <a:spLocks/>
          </p:cNvSpPr>
          <p:nvPr/>
        </p:nvSpPr>
        <p:spPr>
          <a:xfrm>
            <a:off x="3245229" y="798051"/>
            <a:ext cx="5857066" cy="499065"/>
          </a:xfrm>
          <a:prstGeom prst="rect">
            <a:avLst/>
          </a:prstGeom>
        </p:spPr>
        <p:txBody>
          <a:bodyPr vert="horz" lIns="29378" tIns="14689" rIns="29378" bIns="14689" rtlCol="0">
            <a:no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defTabSz="720017">
              <a:spcBef>
                <a:spcPts val="787"/>
              </a:spcBef>
            </a:pPr>
            <a:r>
              <a:rPr lang="en-US" sz="1714" dirty="0">
                <a:solidFill>
                  <a:prstClr val="black"/>
                </a:solidFill>
                <a:latin typeface="Calibri" panose="020F0502020204030204"/>
              </a:rPr>
              <a:t>Enrico Lunghi</a:t>
            </a:r>
            <a:r>
              <a:rPr lang="en-US" sz="1714" baseline="30000" dirty="0">
                <a:solidFill>
                  <a:prstClr val="black"/>
                </a:solidFill>
                <a:latin typeface="Calibri" panose="020F0502020204030204"/>
              </a:rPr>
              <a:t>1</a:t>
            </a:r>
            <a:r>
              <a:rPr lang="en-US" sz="1714" dirty="0">
                <a:solidFill>
                  <a:prstClr val="black"/>
                </a:solidFill>
                <a:latin typeface="Calibri" panose="020F0502020204030204"/>
              </a:rPr>
              <a:t> and Helena Bilandžija</a:t>
            </a:r>
            <a:r>
              <a:rPr lang="en-US" sz="1714" baseline="30000" dirty="0">
                <a:solidFill>
                  <a:prstClr val="black"/>
                </a:solidFill>
                <a:latin typeface="Calibri" panose="020F0502020204030204"/>
              </a:rPr>
              <a:t>1</a:t>
            </a:r>
            <a:endParaRPr lang="it-IT" sz="1714" dirty="0">
              <a:solidFill>
                <a:prstClr val="black"/>
              </a:solidFill>
              <a:latin typeface="Calibri" panose="020F0502020204030204"/>
            </a:endParaRPr>
          </a:p>
          <a:p>
            <a:pPr defTabSz="720017">
              <a:spcBef>
                <a:spcPts val="787"/>
              </a:spcBef>
            </a:pPr>
            <a:r>
              <a:rPr lang="en-US" sz="1286" baseline="30000" dirty="0">
                <a:solidFill>
                  <a:prstClr val="black"/>
                </a:solidFill>
                <a:latin typeface="Calibri" panose="020F0502020204030204"/>
              </a:rPr>
              <a:t>1</a:t>
            </a:r>
            <a:r>
              <a:rPr lang="en-US" sz="1286" dirty="0">
                <a:solidFill>
                  <a:prstClr val="black"/>
                </a:solidFill>
                <a:latin typeface="Calibri" panose="020F0502020204030204"/>
              </a:rPr>
              <a:t> Division of Molecular Biology, </a:t>
            </a:r>
            <a:r>
              <a:rPr lang="en-US" sz="1286" dirty="0" err="1">
                <a:solidFill>
                  <a:prstClr val="black"/>
                </a:solidFill>
                <a:latin typeface="Calibri" panose="020F0502020204030204"/>
              </a:rPr>
              <a:t>Institut</a:t>
            </a:r>
            <a:r>
              <a:rPr lang="en-US" sz="1286" dirty="0">
                <a:solidFill>
                  <a:prstClr val="black"/>
                </a:solidFill>
                <a:latin typeface="Calibri" panose="020F0502020204030204"/>
              </a:rPr>
              <a:t> </a:t>
            </a:r>
            <a:r>
              <a:rPr lang="en-US" sz="1286" dirty="0" err="1">
                <a:solidFill>
                  <a:prstClr val="black"/>
                </a:solidFill>
                <a:latin typeface="Calibri" panose="020F0502020204030204"/>
              </a:rPr>
              <a:t>Ruđer</a:t>
            </a:r>
            <a:r>
              <a:rPr lang="en-US" sz="1286" dirty="0">
                <a:solidFill>
                  <a:prstClr val="black"/>
                </a:solidFill>
                <a:latin typeface="Calibri" panose="020F0502020204030204"/>
              </a:rPr>
              <a:t> </a:t>
            </a:r>
            <a:r>
              <a:rPr lang="en-US" sz="1286" dirty="0" err="1">
                <a:solidFill>
                  <a:prstClr val="black"/>
                </a:solidFill>
                <a:latin typeface="Calibri" panose="020F0502020204030204"/>
              </a:rPr>
              <a:t>Bošković</a:t>
            </a:r>
            <a:r>
              <a:rPr lang="en-US" sz="1286" dirty="0">
                <a:solidFill>
                  <a:prstClr val="black"/>
                </a:solidFill>
                <a:latin typeface="Calibri" panose="020F0502020204030204"/>
              </a:rPr>
              <a:t>, Zagreb, Croatia</a:t>
            </a:r>
            <a:endParaRPr lang="it-IT" sz="1286" dirty="0">
              <a:solidFill>
                <a:prstClr val="black"/>
              </a:solidFill>
              <a:latin typeface="Calibri" panose="020F0502020204030204"/>
            </a:endParaRPr>
          </a:p>
        </p:txBody>
      </p:sp>
      <p:pic>
        <p:nvPicPr>
          <p:cNvPr id="17" name="Picture 16"/>
          <p:cNvPicPr>
            <a:picLocks noChangeAspect="1"/>
          </p:cNvPicPr>
          <p:nvPr/>
        </p:nvPicPr>
        <p:blipFill>
          <a:blip r:embed="rId7"/>
          <a:stretch>
            <a:fillRect/>
          </a:stretch>
        </p:blipFill>
        <p:spPr>
          <a:xfrm>
            <a:off x="10418580" y="197604"/>
            <a:ext cx="1550595" cy="1099512"/>
          </a:xfrm>
          <a:prstGeom prst="rect">
            <a:avLst/>
          </a:prstGeom>
        </p:spPr>
      </p:pic>
      <p:sp>
        <p:nvSpPr>
          <p:cNvPr id="19" name="Subtitle 2"/>
          <p:cNvSpPr txBox="1">
            <a:spLocks/>
          </p:cNvSpPr>
          <p:nvPr/>
        </p:nvSpPr>
        <p:spPr>
          <a:xfrm>
            <a:off x="8502525" y="2555279"/>
            <a:ext cx="3471761" cy="2005263"/>
          </a:xfrm>
          <a:prstGeom prst="rect">
            <a:avLst/>
          </a:prstGeom>
          <a:ln>
            <a:solidFill>
              <a:schemeClr val="tx1"/>
            </a:solidFill>
          </a:ln>
        </p:spPr>
        <p:txBody>
          <a:bodyPr vert="horz" lIns="29378" tIns="14689" rIns="29378" bIns="14689" rtlCol="0">
            <a:no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defTabSz="720017">
              <a:lnSpc>
                <a:spcPct val="110000"/>
              </a:lnSpc>
              <a:spcBef>
                <a:spcPts val="787"/>
              </a:spcBef>
            </a:pPr>
            <a:r>
              <a:rPr lang="it-IT" sz="1497" b="1" dirty="0">
                <a:solidFill>
                  <a:prstClr val="black"/>
                </a:solidFill>
                <a:latin typeface="Calibri" panose="020F0502020204030204"/>
              </a:rPr>
              <a:t>Discussion</a:t>
            </a:r>
          </a:p>
          <a:p>
            <a:pPr algn="just" defTabSz="720017">
              <a:lnSpc>
                <a:spcPct val="100000"/>
              </a:lnSpc>
              <a:spcBef>
                <a:spcPts val="544"/>
              </a:spcBef>
            </a:pPr>
            <a:r>
              <a:rPr lang="it-IT" sz="1048" dirty="0">
                <a:solidFill>
                  <a:prstClr val="black"/>
                </a:solidFill>
                <a:latin typeface="Calibri" panose="020F0502020204030204"/>
              </a:rPr>
              <a:t>Considering the lack of evidence for a significant divergence in the maximum lifespan between surface and cave morph of </a:t>
            </a:r>
            <a:r>
              <a:rPr lang="it-IT" sz="1048" i="1" dirty="0">
                <a:solidFill>
                  <a:prstClr val="black"/>
                </a:solidFill>
                <a:latin typeface="Calibri" panose="020F0502020204030204"/>
              </a:rPr>
              <a:t>A. mexicanus</a:t>
            </a:r>
            <a:r>
              <a:rPr lang="it-IT" sz="1048" dirty="0">
                <a:solidFill>
                  <a:prstClr val="black"/>
                </a:solidFill>
                <a:latin typeface="Calibri" panose="020F0502020204030204"/>
              </a:rPr>
              <a:t> (Riddell et al., 2018), we can reasonably conclude that in our case the longer average telomere lenght observed in surface fish does not correlate with a higher life expectancy. On the other hand, surface environments are more stressful than subterranean ones (e.g., more predators, UV radiation, environmental fluctuations). Therefore, we hypothesize that the longer average telomere lenght may allow surface fish to better cope with the stressful environment.</a:t>
            </a:r>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09282" y="4716486"/>
            <a:ext cx="1658246" cy="949346"/>
          </a:xfrm>
          <a:prstGeom prst="rect">
            <a:avLst/>
          </a:prstGeom>
        </p:spPr>
      </p:pic>
      <p:sp>
        <p:nvSpPr>
          <p:cNvPr id="22" name="TextBox 21">
            <a:extLst>
              <a:ext uri="{FF2B5EF4-FFF2-40B4-BE49-F238E27FC236}">
                <a16:creationId xmlns:a16="http://schemas.microsoft.com/office/drawing/2014/main" id="{A06F6B63-22C7-DD51-2FDF-8255A9203841}"/>
              </a:ext>
            </a:extLst>
          </p:cNvPr>
          <p:cNvSpPr txBox="1"/>
          <p:nvPr/>
        </p:nvSpPr>
        <p:spPr>
          <a:xfrm>
            <a:off x="1930453" y="568757"/>
            <a:ext cx="1136850" cy="830997"/>
          </a:xfrm>
          <a:prstGeom prst="rect">
            <a:avLst/>
          </a:prstGeom>
          <a:solidFill>
            <a:schemeClr val="accent4">
              <a:lumMod val="20000"/>
              <a:lumOff val="80000"/>
            </a:schemeClr>
          </a:solidFill>
        </p:spPr>
        <p:txBody>
          <a:bodyPr wrap="none" rtlCol="0">
            <a:spAutoFit/>
          </a:bodyPr>
          <a:lstStyle/>
          <a:p>
            <a:r>
              <a:rPr lang="ro-RO" sz="4800" b="1" dirty="0"/>
              <a:t>P12</a:t>
            </a:r>
            <a:endParaRPr lang="en-US" sz="4800" b="1" dirty="0"/>
          </a:p>
        </p:txBody>
      </p:sp>
    </p:spTree>
    <p:extLst>
      <p:ext uri="{BB962C8B-B14F-4D97-AF65-F5344CB8AC3E}">
        <p14:creationId xmlns:p14="http://schemas.microsoft.com/office/powerpoint/2010/main" val="2188704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8921" y="119331"/>
            <a:ext cx="5991240" cy="535390"/>
          </a:xfrm>
          <a:prstGeom prst="rect">
            <a:avLst/>
          </a:prstGeom>
        </p:spPr>
        <p:txBody>
          <a:bodyPr vert="horz" wrap="square" lIns="0" tIns="89903" rIns="0" bIns="0" rtlCol="0">
            <a:spAutoFit/>
          </a:bodyPr>
          <a:lstStyle/>
          <a:p>
            <a:pPr marL="11527" marR="4611">
              <a:lnSpc>
                <a:spcPct val="73500"/>
              </a:lnSpc>
              <a:spcBef>
                <a:spcPts val="708"/>
              </a:spcBef>
            </a:pPr>
            <a:r>
              <a:rPr spc="-241" dirty="0"/>
              <a:t>The</a:t>
            </a:r>
            <a:r>
              <a:rPr spc="-100" dirty="0"/>
              <a:t> </a:t>
            </a:r>
            <a:r>
              <a:rPr spc="-50" dirty="0"/>
              <a:t>laboratory</a:t>
            </a:r>
            <a:r>
              <a:rPr spc="-100" dirty="0"/>
              <a:t> </a:t>
            </a:r>
            <a:r>
              <a:rPr dirty="0"/>
              <a:t>of</a:t>
            </a:r>
            <a:r>
              <a:rPr spc="-95" dirty="0"/>
              <a:t> </a:t>
            </a:r>
            <a:r>
              <a:rPr spc="-109" dirty="0"/>
              <a:t>subterranean</a:t>
            </a:r>
            <a:r>
              <a:rPr spc="-100" dirty="0"/>
              <a:t> </a:t>
            </a:r>
            <a:r>
              <a:rPr spc="-91" dirty="0"/>
              <a:t>biology</a:t>
            </a:r>
            <a:r>
              <a:rPr spc="-95" dirty="0"/>
              <a:t> </a:t>
            </a:r>
            <a:r>
              <a:rPr spc="-64" dirty="0"/>
              <a:t>“Enrico</a:t>
            </a:r>
            <a:r>
              <a:rPr spc="-100" dirty="0"/>
              <a:t> </a:t>
            </a:r>
            <a:r>
              <a:rPr spc="-91" dirty="0"/>
              <a:t>Pezzoli”:</a:t>
            </a:r>
            <a:r>
              <a:rPr spc="-100" dirty="0"/>
              <a:t> </a:t>
            </a:r>
            <a:r>
              <a:rPr spc="-213" dirty="0"/>
              <a:t>a</a:t>
            </a:r>
            <a:r>
              <a:rPr spc="-95" dirty="0"/>
              <a:t> </a:t>
            </a:r>
            <a:r>
              <a:rPr spc="-145" dirty="0"/>
              <a:t>new</a:t>
            </a:r>
            <a:r>
              <a:rPr spc="-100" dirty="0"/>
              <a:t> </a:t>
            </a:r>
            <a:r>
              <a:rPr spc="-91" dirty="0"/>
              <a:t>underground </a:t>
            </a:r>
            <a:r>
              <a:rPr dirty="0"/>
              <a:t>facility</a:t>
            </a:r>
            <a:r>
              <a:rPr spc="-50" dirty="0"/>
              <a:t> </a:t>
            </a:r>
            <a:r>
              <a:rPr dirty="0"/>
              <a:t>for</a:t>
            </a:r>
            <a:r>
              <a:rPr spc="-41" dirty="0"/>
              <a:t> </a:t>
            </a:r>
            <a:r>
              <a:rPr spc="-77" dirty="0"/>
              <a:t>zoological</a:t>
            </a:r>
            <a:r>
              <a:rPr spc="-36" dirty="0"/>
              <a:t> </a:t>
            </a:r>
            <a:r>
              <a:rPr spc="-9" dirty="0"/>
              <a:t>research.</a:t>
            </a:r>
          </a:p>
        </p:txBody>
      </p:sp>
      <p:sp>
        <p:nvSpPr>
          <p:cNvPr id="3" name="object 3"/>
          <p:cNvSpPr/>
          <p:nvPr/>
        </p:nvSpPr>
        <p:spPr>
          <a:xfrm>
            <a:off x="1352350" y="721680"/>
            <a:ext cx="6351429" cy="257031"/>
          </a:xfrm>
          <a:custGeom>
            <a:avLst/>
            <a:gdLst/>
            <a:ahLst/>
            <a:cxnLst/>
            <a:rect l="l" t="t" r="r" b="b"/>
            <a:pathLst>
              <a:path w="6998334" h="283209">
                <a:moveTo>
                  <a:pt x="6998246" y="283019"/>
                </a:moveTo>
                <a:lnTo>
                  <a:pt x="0" y="283019"/>
                </a:lnTo>
                <a:lnTo>
                  <a:pt x="0" y="0"/>
                </a:lnTo>
                <a:lnTo>
                  <a:pt x="6998246" y="0"/>
                </a:lnTo>
                <a:lnTo>
                  <a:pt x="6998246" y="283019"/>
                </a:lnTo>
                <a:close/>
              </a:path>
            </a:pathLst>
          </a:custGeom>
          <a:solidFill>
            <a:srgbClr val="91AC7C"/>
          </a:solidFill>
        </p:spPr>
        <p:txBody>
          <a:bodyPr wrap="square" lIns="0" tIns="0" rIns="0" bIns="0" rtlCol="0"/>
          <a:lstStyle/>
          <a:p>
            <a:pPr defTabSz="829909"/>
            <a:endParaRPr sz="1634" kern="0">
              <a:solidFill>
                <a:sysClr val="windowText" lastClr="000000"/>
              </a:solidFill>
            </a:endParaRPr>
          </a:p>
        </p:txBody>
      </p:sp>
      <p:sp>
        <p:nvSpPr>
          <p:cNvPr id="4" name="object 4"/>
          <p:cNvSpPr txBox="1"/>
          <p:nvPr/>
        </p:nvSpPr>
        <p:spPr>
          <a:xfrm>
            <a:off x="1398921" y="721220"/>
            <a:ext cx="4539535" cy="248494"/>
          </a:xfrm>
          <a:prstGeom prst="rect">
            <a:avLst/>
          </a:prstGeom>
        </p:spPr>
        <p:txBody>
          <a:bodyPr vert="horz" wrap="square" lIns="0" tIns="10950" rIns="0" bIns="0" rtlCol="0">
            <a:spAutoFit/>
          </a:bodyPr>
          <a:lstStyle/>
          <a:p>
            <a:pPr marL="11527" defTabSz="829909">
              <a:spcBef>
                <a:spcPts val="86"/>
              </a:spcBef>
            </a:pPr>
            <a:r>
              <a:rPr sz="1543" kern="0" spc="-73" dirty="0">
                <a:solidFill>
                  <a:srgbClr val="4D7D53"/>
                </a:solidFill>
                <a:latin typeface="Arial Narrow"/>
                <a:cs typeface="Arial Narrow"/>
              </a:rPr>
              <a:t>Authors:</a:t>
            </a:r>
            <a:r>
              <a:rPr sz="1543" kern="0" spc="-64" dirty="0">
                <a:solidFill>
                  <a:srgbClr val="4D7D53"/>
                </a:solidFill>
                <a:latin typeface="Arial Narrow"/>
                <a:cs typeface="Arial Narrow"/>
              </a:rPr>
              <a:t> </a:t>
            </a:r>
            <a:r>
              <a:rPr sz="1543" kern="0" spc="-118" dirty="0">
                <a:solidFill>
                  <a:srgbClr val="4D7D53"/>
                </a:solidFill>
                <a:latin typeface="Arial Narrow"/>
                <a:cs typeface="Arial Narrow"/>
              </a:rPr>
              <a:t>Raoul</a:t>
            </a:r>
            <a:r>
              <a:rPr sz="1543" kern="0" spc="-64" dirty="0">
                <a:solidFill>
                  <a:srgbClr val="4D7D53"/>
                </a:solidFill>
                <a:latin typeface="Arial Narrow"/>
                <a:cs typeface="Arial Narrow"/>
              </a:rPr>
              <a:t> </a:t>
            </a:r>
            <a:r>
              <a:rPr sz="1543" kern="0" spc="-91" dirty="0">
                <a:solidFill>
                  <a:srgbClr val="4D7D53"/>
                </a:solidFill>
                <a:latin typeface="Arial Narrow"/>
                <a:cs typeface="Arial Narrow"/>
              </a:rPr>
              <a:t>Manenti,</a:t>
            </a:r>
            <a:r>
              <a:rPr sz="1543" kern="0" spc="-64" dirty="0">
                <a:solidFill>
                  <a:srgbClr val="4D7D53"/>
                </a:solidFill>
                <a:latin typeface="Arial Narrow"/>
                <a:cs typeface="Arial Narrow"/>
              </a:rPr>
              <a:t> </a:t>
            </a:r>
            <a:r>
              <a:rPr sz="1543" kern="0" spc="-123" dirty="0">
                <a:solidFill>
                  <a:srgbClr val="4D7D53"/>
                </a:solidFill>
                <a:latin typeface="Arial Narrow"/>
                <a:cs typeface="Arial Narrow"/>
              </a:rPr>
              <a:t>Andrea</a:t>
            </a:r>
            <a:r>
              <a:rPr sz="1543" kern="0" spc="-59" dirty="0">
                <a:solidFill>
                  <a:srgbClr val="4D7D53"/>
                </a:solidFill>
                <a:latin typeface="Arial Narrow"/>
                <a:cs typeface="Arial Narrow"/>
              </a:rPr>
              <a:t> </a:t>
            </a:r>
            <a:r>
              <a:rPr sz="1543" kern="0" spc="-45" dirty="0">
                <a:solidFill>
                  <a:srgbClr val="4D7D53"/>
                </a:solidFill>
                <a:latin typeface="Arial Narrow"/>
                <a:cs typeface="Arial Narrow"/>
              </a:rPr>
              <a:t>Melotto,</a:t>
            </a:r>
            <a:r>
              <a:rPr sz="1543" kern="0" spc="-64" dirty="0">
                <a:solidFill>
                  <a:srgbClr val="4D7D53"/>
                </a:solidFill>
                <a:latin typeface="Arial Narrow"/>
                <a:cs typeface="Arial Narrow"/>
              </a:rPr>
              <a:t> </a:t>
            </a:r>
            <a:r>
              <a:rPr sz="1543" kern="0" spc="-113" dirty="0">
                <a:solidFill>
                  <a:srgbClr val="4D7D53"/>
                </a:solidFill>
                <a:latin typeface="Arial Narrow"/>
                <a:cs typeface="Arial Narrow"/>
              </a:rPr>
              <a:t>Benedetta</a:t>
            </a:r>
            <a:r>
              <a:rPr sz="1543" kern="0" spc="-64" dirty="0">
                <a:solidFill>
                  <a:srgbClr val="4D7D53"/>
                </a:solidFill>
                <a:latin typeface="Arial Narrow"/>
                <a:cs typeface="Arial Narrow"/>
              </a:rPr>
              <a:t> </a:t>
            </a:r>
            <a:r>
              <a:rPr sz="1543" kern="0" spc="-100" dirty="0">
                <a:solidFill>
                  <a:srgbClr val="4D7D53"/>
                </a:solidFill>
                <a:latin typeface="Arial Narrow"/>
                <a:cs typeface="Arial Narrow"/>
              </a:rPr>
              <a:t>Barzaghi,</a:t>
            </a:r>
            <a:r>
              <a:rPr sz="1543" kern="0" spc="-64" dirty="0">
                <a:solidFill>
                  <a:srgbClr val="4D7D53"/>
                </a:solidFill>
                <a:latin typeface="Arial Narrow"/>
                <a:cs typeface="Arial Narrow"/>
              </a:rPr>
              <a:t> </a:t>
            </a:r>
            <a:r>
              <a:rPr sz="1543" kern="0" spc="-123" dirty="0">
                <a:solidFill>
                  <a:srgbClr val="4D7D53"/>
                </a:solidFill>
                <a:latin typeface="Arial Narrow"/>
                <a:cs typeface="Arial Narrow"/>
              </a:rPr>
              <a:t>Mauro</a:t>
            </a:r>
            <a:r>
              <a:rPr sz="1543" kern="0" spc="-59" dirty="0">
                <a:solidFill>
                  <a:srgbClr val="4D7D53"/>
                </a:solidFill>
                <a:latin typeface="Arial Narrow"/>
                <a:cs typeface="Arial Narrow"/>
              </a:rPr>
              <a:t> </a:t>
            </a:r>
            <a:r>
              <a:rPr sz="1543" kern="0" spc="-9" dirty="0">
                <a:solidFill>
                  <a:srgbClr val="4D7D53"/>
                </a:solidFill>
                <a:latin typeface="Arial Narrow"/>
                <a:cs typeface="Arial Narrow"/>
              </a:rPr>
              <a:t>Villa</a:t>
            </a:r>
            <a:endParaRPr sz="1543" kern="0">
              <a:solidFill>
                <a:sysClr val="windowText" lastClr="000000"/>
              </a:solidFill>
              <a:latin typeface="Arial Narrow"/>
              <a:cs typeface="Arial Narrow"/>
            </a:endParaRPr>
          </a:p>
        </p:txBody>
      </p:sp>
      <p:sp>
        <p:nvSpPr>
          <p:cNvPr id="5" name="object 5"/>
          <p:cNvSpPr/>
          <p:nvPr/>
        </p:nvSpPr>
        <p:spPr>
          <a:xfrm>
            <a:off x="4573304" y="2749458"/>
            <a:ext cx="6240204" cy="1303596"/>
          </a:xfrm>
          <a:custGeom>
            <a:avLst/>
            <a:gdLst/>
            <a:ahLst/>
            <a:cxnLst/>
            <a:rect l="l" t="t" r="r" b="b"/>
            <a:pathLst>
              <a:path w="6875780" h="1436370">
                <a:moveTo>
                  <a:pt x="3887089" y="0"/>
                </a:moveTo>
                <a:lnTo>
                  <a:pt x="0" y="0"/>
                </a:lnTo>
                <a:lnTo>
                  <a:pt x="0" y="202158"/>
                </a:lnTo>
                <a:lnTo>
                  <a:pt x="3887089" y="202158"/>
                </a:lnTo>
                <a:lnTo>
                  <a:pt x="3887089" y="0"/>
                </a:lnTo>
                <a:close/>
              </a:path>
              <a:path w="6875780" h="1436370">
                <a:moveTo>
                  <a:pt x="6875208" y="1233830"/>
                </a:moveTo>
                <a:lnTo>
                  <a:pt x="3499091" y="1233830"/>
                </a:lnTo>
                <a:lnTo>
                  <a:pt x="3499091" y="1435989"/>
                </a:lnTo>
                <a:lnTo>
                  <a:pt x="6875208" y="1435989"/>
                </a:lnTo>
                <a:lnTo>
                  <a:pt x="6875208" y="1233830"/>
                </a:lnTo>
                <a:close/>
              </a:path>
            </a:pathLst>
          </a:custGeom>
          <a:solidFill>
            <a:srgbClr val="4D7D53"/>
          </a:solidFill>
        </p:spPr>
        <p:txBody>
          <a:bodyPr wrap="square" lIns="0" tIns="0" rIns="0" bIns="0" rtlCol="0"/>
          <a:lstStyle/>
          <a:p>
            <a:pPr defTabSz="829909"/>
            <a:endParaRPr sz="1634" kern="0">
              <a:solidFill>
                <a:sysClr val="windowText" lastClr="000000"/>
              </a:solidFill>
            </a:endParaRPr>
          </a:p>
        </p:txBody>
      </p:sp>
      <p:sp>
        <p:nvSpPr>
          <p:cNvPr id="6" name="object 6"/>
          <p:cNvSpPr txBox="1"/>
          <p:nvPr/>
        </p:nvSpPr>
        <p:spPr>
          <a:xfrm>
            <a:off x="1396161" y="1186468"/>
            <a:ext cx="3064201" cy="166712"/>
          </a:xfrm>
          <a:prstGeom prst="rect">
            <a:avLst/>
          </a:prstGeom>
          <a:solidFill>
            <a:srgbClr val="4D7D53"/>
          </a:solidFill>
        </p:spPr>
        <p:txBody>
          <a:bodyPr vert="horz" wrap="square" lIns="0" tIns="0" rIns="0" bIns="0" rtlCol="0">
            <a:spAutoFit/>
          </a:bodyPr>
          <a:lstStyle/>
          <a:p>
            <a:pPr marL="30545" defTabSz="829909">
              <a:lnSpc>
                <a:spcPts val="1348"/>
              </a:lnSpc>
            </a:pPr>
            <a:r>
              <a:rPr sz="1135" kern="0" spc="-9" dirty="0">
                <a:solidFill>
                  <a:srgbClr val="FFFFFF"/>
                </a:solidFill>
                <a:latin typeface="Arial Narrow"/>
                <a:cs typeface="Arial Narrow"/>
              </a:rPr>
              <a:t>Introduction</a:t>
            </a:r>
            <a:endParaRPr sz="1135" kern="0">
              <a:solidFill>
                <a:sysClr val="windowText" lastClr="000000"/>
              </a:solidFill>
              <a:latin typeface="Arial Narrow"/>
              <a:cs typeface="Arial Narrow"/>
            </a:endParaRPr>
          </a:p>
        </p:txBody>
      </p:sp>
      <p:sp>
        <p:nvSpPr>
          <p:cNvPr id="7" name="object 7"/>
          <p:cNvSpPr txBox="1"/>
          <p:nvPr/>
        </p:nvSpPr>
        <p:spPr>
          <a:xfrm>
            <a:off x="4592376" y="2736701"/>
            <a:ext cx="856961" cy="185720"/>
          </a:xfrm>
          <a:prstGeom prst="rect">
            <a:avLst/>
          </a:prstGeom>
        </p:spPr>
        <p:txBody>
          <a:bodyPr vert="horz" wrap="square" lIns="0" tIns="10950" rIns="0" bIns="0" rtlCol="0">
            <a:spAutoFit/>
          </a:bodyPr>
          <a:lstStyle/>
          <a:p>
            <a:pPr marL="11527" defTabSz="829909">
              <a:spcBef>
                <a:spcPts val="86"/>
              </a:spcBef>
            </a:pPr>
            <a:r>
              <a:rPr sz="1135" kern="0" spc="-68" dirty="0">
                <a:solidFill>
                  <a:srgbClr val="FFFFFF"/>
                </a:solidFill>
                <a:latin typeface="Arial Narrow"/>
                <a:cs typeface="Arial Narrow"/>
              </a:rPr>
              <a:t>Plan </a:t>
            </a:r>
            <a:r>
              <a:rPr sz="1135" kern="0" dirty="0">
                <a:solidFill>
                  <a:srgbClr val="FFFFFF"/>
                </a:solidFill>
                <a:latin typeface="Arial Narrow"/>
                <a:cs typeface="Arial Narrow"/>
              </a:rPr>
              <a:t>of</a:t>
            </a:r>
            <a:r>
              <a:rPr sz="1135" kern="0" spc="-64" dirty="0">
                <a:solidFill>
                  <a:srgbClr val="FFFFFF"/>
                </a:solidFill>
                <a:latin typeface="Arial Narrow"/>
                <a:cs typeface="Arial Narrow"/>
              </a:rPr>
              <a:t> </a:t>
            </a:r>
            <a:r>
              <a:rPr sz="1135" kern="0" spc="-45" dirty="0">
                <a:solidFill>
                  <a:srgbClr val="FFFFFF"/>
                </a:solidFill>
                <a:latin typeface="Arial Narrow"/>
                <a:cs typeface="Arial Narrow"/>
              </a:rPr>
              <a:t>the</a:t>
            </a:r>
            <a:r>
              <a:rPr sz="1135" kern="0" spc="-64" dirty="0">
                <a:solidFill>
                  <a:srgbClr val="FFFFFF"/>
                </a:solidFill>
                <a:latin typeface="Arial Narrow"/>
                <a:cs typeface="Arial Narrow"/>
              </a:rPr>
              <a:t> </a:t>
            </a:r>
            <a:r>
              <a:rPr sz="1135" kern="0" spc="-9" dirty="0">
                <a:solidFill>
                  <a:srgbClr val="FFFFFF"/>
                </a:solidFill>
                <a:latin typeface="Arial Narrow"/>
                <a:cs typeface="Arial Narrow"/>
              </a:rPr>
              <a:t>tunnel</a:t>
            </a:r>
            <a:endParaRPr sz="1135" kern="0">
              <a:solidFill>
                <a:sysClr val="windowText" lastClr="000000"/>
              </a:solidFill>
              <a:latin typeface="Arial Narrow"/>
              <a:cs typeface="Arial Narrow"/>
            </a:endParaRPr>
          </a:p>
        </p:txBody>
      </p:sp>
      <p:sp>
        <p:nvSpPr>
          <p:cNvPr id="8" name="object 8"/>
          <p:cNvSpPr txBox="1"/>
          <p:nvPr/>
        </p:nvSpPr>
        <p:spPr>
          <a:xfrm>
            <a:off x="1396161" y="3869237"/>
            <a:ext cx="3064201" cy="166712"/>
          </a:xfrm>
          <a:prstGeom prst="rect">
            <a:avLst/>
          </a:prstGeom>
          <a:solidFill>
            <a:srgbClr val="4D7D53"/>
          </a:solidFill>
        </p:spPr>
        <p:txBody>
          <a:bodyPr vert="horz" wrap="square" lIns="0" tIns="0" rIns="0" bIns="0" rtlCol="0">
            <a:spAutoFit/>
          </a:bodyPr>
          <a:lstStyle/>
          <a:p>
            <a:pPr marL="30545" defTabSz="829909">
              <a:lnSpc>
                <a:spcPts val="1348"/>
              </a:lnSpc>
            </a:pPr>
            <a:r>
              <a:rPr sz="1135" kern="0" spc="-9" dirty="0">
                <a:solidFill>
                  <a:srgbClr val="FFFFFF"/>
                </a:solidFill>
                <a:latin typeface="Arial Narrow"/>
                <a:cs typeface="Arial Narrow"/>
              </a:rPr>
              <a:t>Methods</a:t>
            </a:r>
            <a:endParaRPr sz="1135" kern="0">
              <a:solidFill>
                <a:sysClr val="windowText" lastClr="000000"/>
              </a:solidFill>
              <a:latin typeface="Arial Narrow"/>
              <a:cs typeface="Arial Narrow"/>
            </a:endParaRPr>
          </a:p>
        </p:txBody>
      </p:sp>
      <p:sp>
        <p:nvSpPr>
          <p:cNvPr id="9" name="object 9"/>
          <p:cNvSpPr txBox="1"/>
          <p:nvPr/>
        </p:nvSpPr>
        <p:spPr>
          <a:xfrm>
            <a:off x="7768085" y="3856447"/>
            <a:ext cx="1031005" cy="185720"/>
          </a:xfrm>
          <a:prstGeom prst="rect">
            <a:avLst/>
          </a:prstGeom>
        </p:spPr>
        <p:txBody>
          <a:bodyPr vert="horz" wrap="square" lIns="0" tIns="10950" rIns="0" bIns="0" rtlCol="0">
            <a:spAutoFit/>
          </a:bodyPr>
          <a:lstStyle/>
          <a:p>
            <a:pPr marL="11527" defTabSz="829909">
              <a:spcBef>
                <a:spcPts val="86"/>
              </a:spcBef>
            </a:pPr>
            <a:r>
              <a:rPr sz="1135" kern="0" spc="-195" dirty="0">
                <a:solidFill>
                  <a:srgbClr val="FFFFFF"/>
                </a:solidFill>
                <a:latin typeface="Arial Narrow"/>
                <a:cs typeface="Arial Narrow"/>
              </a:rPr>
              <a:t>Re</a:t>
            </a:r>
            <a:r>
              <a:rPr sz="1135" kern="0" spc="-50" dirty="0">
                <a:solidFill>
                  <a:srgbClr val="FFFFFF"/>
                </a:solidFill>
                <a:latin typeface="Arial Narrow"/>
                <a:cs typeface="Arial Narrow"/>
              </a:rPr>
              <a:t>sul</a:t>
            </a:r>
            <a:r>
              <a:rPr sz="1135" kern="0" spc="82" dirty="0">
                <a:solidFill>
                  <a:srgbClr val="FFFFFF"/>
                </a:solidFill>
                <a:latin typeface="Arial Narrow"/>
                <a:cs typeface="Arial Narrow"/>
              </a:rPr>
              <a:t>t</a:t>
            </a:r>
            <a:r>
              <a:rPr sz="1135" kern="0" spc="-118" dirty="0">
                <a:solidFill>
                  <a:srgbClr val="FFFFFF"/>
                </a:solidFill>
                <a:latin typeface="Arial Narrow"/>
                <a:cs typeface="Arial Narrow"/>
              </a:rPr>
              <a:t>s</a:t>
            </a:r>
            <a:r>
              <a:rPr sz="1135" kern="0" spc="-59" dirty="0">
                <a:solidFill>
                  <a:srgbClr val="FFFFFF"/>
                </a:solidFill>
                <a:latin typeface="Arial Narrow"/>
                <a:cs typeface="Arial Narrow"/>
              </a:rPr>
              <a:t> </a:t>
            </a:r>
            <a:r>
              <a:rPr sz="1135" kern="0" spc="-100" dirty="0">
                <a:solidFill>
                  <a:srgbClr val="FFFFFF"/>
                </a:solidFill>
                <a:latin typeface="Arial Narrow"/>
                <a:cs typeface="Arial Narrow"/>
              </a:rPr>
              <a:t>and</a:t>
            </a:r>
            <a:r>
              <a:rPr sz="1135" kern="0" spc="-54" dirty="0">
                <a:solidFill>
                  <a:srgbClr val="FFFFFF"/>
                </a:solidFill>
                <a:latin typeface="Arial Narrow"/>
                <a:cs typeface="Arial Narrow"/>
              </a:rPr>
              <a:t> </a:t>
            </a:r>
            <a:r>
              <a:rPr sz="1135" kern="0" spc="-77" dirty="0">
                <a:solidFill>
                  <a:srgbClr val="FFFFFF"/>
                </a:solidFill>
                <a:latin typeface="Arial Narrow"/>
                <a:cs typeface="Arial Narrow"/>
              </a:rPr>
              <a:t>Discussion</a:t>
            </a:r>
            <a:endParaRPr sz="1135" kern="0">
              <a:solidFill>
                <a:sysClr val="windowText" lastClr="000000"/>
              </a:solidFill>
              <a:latin typeface="Arial Narrow"/>
              <a:cs typeface="Arial Narrow"/>
            </a:endParaRPr>
          </a:p>
        </p:txBody>
      </p:sp>
      <p:sp>
        <p:nvSpPr>
          <p:cNvPr id="10" name="object 10"/>
          <p:cNvSpPr/>
          <p:nvPr/>
        </p:nvSpPr>
        <p:spPr>
          <a:xfrm>
            <a:off x="1350910" y="1186468"/>
            <a:ext cx="10950" cy="1325496"/>
          </a:xfrm>
          <a:custGeom>
            <a:avLst/>
            <a:gdLst/>
            <a:ahLst/>
            <a:cxnLst/>
            <a:rect l="l" t="t" r="r" b="b"/>
            <a:pathLst>
              <a:path w="12064" h="1460500">
                <a:moveTo>
                  <a:pt x="11709" y="1460055"/>
                </a:moveTo>
                <a:lnTo>
                  <a:pt x="0" y="1460055"/>
                </a:lnTo>
                <a:lnTo>
                  <a:pt x="0" y="0"/>
                </a:lnTo>
                <a:lnTo>
                  <a:pt x="11709" y="0"/>
                </a:lnTo>
                <a:lnTo>
                  <a:pt x="11709" y="1460055"/>
                </a:lnTo>
                <a:close/>
              </a:path>
            </a:pathLst>
          </a:custGeom>
          <a:solidFill>
            <a:srgbClr val="4D7D53"/>
          </a:solidFill>
        </p:spPr>
        <p:txBody>
          <a:bodyPr wrap="square" lIns="0" tIns="0" rIns="0" bIns="0" rtlCol="0"/>
          <a:lstStyle/>
          <a:p>
            <a:pPr defTabSz="829909"/>
            <a:endParaRPr sz="1634" kern="0">
              <a:solidFill>
                <a:sysClr val="windowText" lastClr="000000"/>
              </a:solidFill>
            </a:endParaRPr>
          </a:p>
        </p:txBody>
      </p:sp>
      <p:sp>
        <p:nvSpPr>
          <p:cNvPr id="11" name="object 11"/>
          <p:cNvSpPr/>
          <p:nvPr/>
        </p:nvSpPr>
        <p:spPr>
          <a:xfrm>
            <a:off x="1350910" y="3869237"/>
            <a:ext cx="10950" cy="1325496"/>
          </a:xfrm>
          <a:custGeom>
            <a:avLst/>
            <a:gdLst/>
            <a:ahLst/>
            <a:cxnLst/>
            <a:rect l="l" t="t" r="r" b="b"/>
            <a:pathLst>
              <a:path w="12064" h="1460500">
                <a:moveTo>
                  <a:pt x="11709" y="1460055"/>
                </a:moveTo>
                <a:lnTo>
                  <a:pt x="0" y="1460055"/>
                </a:lnTo>
                <a:lnTo>
                  <a:pt x="0" y="0"/>
                </a:lnTo>
                <a:lnTo>
                  <a:pt x="11709" y="0"/>
                </a:lnTo>
                <a:lnTo>
                  <a:pt x="11709" y="1460055"/>
                </a:lnTo>
                <a:close/>
              </a:path>
            </a:pathLst>
          </a:custGeom>
          <a:solidFill>
            <a:srgbClr val="4D7D53"/>
          </a:solidFill>
        </p:spPr>
        <p:txBody>
          <a:bodyPr wrap="square" lIns="0" tIns="0" rIns="0" bIns="0" rtlCol="0"/>
          <a:lstStyle/>
          <a:p>
            <a:pPr defTabSz="829909"/>
            <a:endParaRPr sz="1634" kern="0">
              <a:solidFill>
                <a:sysClr val="windowText" lastClr="000000"/>
              </a:solidFill>
            </a:endParaRPr>
          </a:p>
        </p:txBody>
      </p:sp>
      <p:sp>
        <p:nvSpPr>
          <p:cNvPr id="12" name="object 12"/>
          <p:cNvSpPr/>
          <p:nvPr/>
        </p:nvSpPr>
        <p:spPr>
          <a:xfrm>
            <a:off x="4528054" y="2749457"/>
            <a:ext cx="3186377" cy="4005303"/>
          </a:xfrm>
          <a:custGeom>
            <a:avLst/>
            <a:gdLst/>
            <a:ahLst/>
            <a:cxnLst/>
            <a:rect l="l" t="t" r="r" b="b"/>
            <a:pathLst>
              <a:path w="3510915" h="4413250">
                <a:moveTo>
                  <a:pt x="11658" y="0"/>
                </a:moveTo>
                <a:lnTo>
                  <a:pt x="0" y="0"/>
                </a:lnTo>
                <a:lnTo>
                  <a:pt x="0" y="4412704"/>
                </a:lnTo>
                <a:lnTo>
                  <a:pt x="11658" y="4412704"/>
                </a:lnTo>
                <a:lnTo>
                  <a:pt x="11658" y="0"/>
                </a:lnTo>
                <a:close/>
              </a:path>
              <a:path w="3510915" h="4413250">
                <a:moveTo>
                  <a:pt x="3510800" y="1233830"/>
                </a:moveTo>
                <a:lnTo>
                  <a:pt x="3499091" y="1233830"/>
                </a:lnTo>
                <a:lnTo>
                  <a:pt x="3499091" y="2693886"/>
                </a:lnTo>
                <a:lnTo>
                  <a:pt x="3510800" y="2693886"/>
                </a:lnTo>
                <a:lnTo>
                  <a:pt x="3510800" y="1233830"/>
                </a:lnTo>
                <a:close/>
              </a:path>
            </a:pathLst>
          </a:custGeom>
          <a:solidFill>
            <a:srgbClr val="4D7D53"/>
          </a:solidFill>
        </p:spPr>
        <p:txBody>
          <a:bodyPr wrap="square" lIns="0" tIns="0" rIns="0" bIns="0" rtlCol="0"/>
          <a:lstStyle/>
          <a:p>
            <a:pPr defTabSz="829909"/>
            <a:endParaRPr sz="1634" kern="0">
              <a:solidFill>
                <a:sysClr val="windowText" lastClr="000000"/>
              </a:solidFill>
            </a:endParaRPr>
          </a:p>
        </p:txBody>
      </p:sp>
      <p:sp>
        <p:nvSpPr>
          <p:cNvPr id="13" name="object 13"/>
          <p:cNvSpPr/>
          <p:nvPr/>
        </p:nvSpPr>
        <p:spPr>
          <a:xfrm>
            <a:off x="2922867" y="2580843"/>
            <a:ext cx="10950" cy="1076533"/>
          </a:xfrm>
          <a:custGeom>
            <a:avLst/>
            <a:gdLst/>
            <a:ahLst/>
            <a:cxnLst/>
            <a:rect l="l" t="t" r="r" b="b"/>
            <a:pathLst>
              <a:path w="12064" h="1186179">
                <a:moveTo>
                  <a:pt x="11709" y="1186014"/>
                </a:moveTo>
                <a:lnTo>
                  <a:pt x="0" y="1186014"/>
                </a:lnTo>
                <a:lnTo>
                  <a:pt x="0" y="0"/>
                </a:lnTo>
                <a:lnTo>
                  <a:pt x="11709" y="0"/>
                </a:lnTo>
                <a:lnTo>
                  <a:pt x="11709" y="1186014"/>
                </a:lnTo>
                <a:close/>
              </a:path>
            </a:pathLst>
          </a:custGeom>
          <a:solidFill>
            <a:srgbClr val="4D7D53"/>
          </a:solidFill>
        </p:spPr>
        <p:txBody>
          <a:bodyPr wrap="square" lIns="0" tIns="0" rIns="0" bIns="0" rtlCol="0"/>
          <a:lstStyle/>
          <a:p>
            <a:pPr defTabSz="829909"/>
            <a:endParaRPr sz="1634" kern="0">
              <a:solidFill>
                <a:sysClr val="windowText" lastClr="000000"/>
              </a:solidFill>
            </a:endParaRPr>
          </a:p>
        </p:txBody>
      </p:sp>
      <p:sp>
        <p:nvSpPr>
          <p:cNvPr id="14" name="object 14"/>
          <p:cNvSpPr/>
          <p:nvPr/>
        </p:nvSpPr>
        <p:spPr>
          <a:xfrm>
            <a:off x="5541355" y="1186469"/>
            <a:ext cx="10950" cy="1351429"/>
          </a:xfrm>
          <a:custGeom>
            <a:avLst/>
            <a:gdLst/>
            <a:ahLst/>
            <a:cxnLst/>
            <a:rect l="l" t="t" r="r" b="b"/>
            <a:pathLst>
              <a:path w="12064" h="1489075">
                <a:moveTo>
                  <a:pt x="11709" y="1488579"/>
                </a:moveTo>
                <a:lnTo>
                  <a:pt x="0" y="1488579"/>
                </a:lnTo>
                <a:lnTo>
                  <a:pt x="0" y="0"/>
                </a:lnTo>
                <a:lnTo>
                  <a:pt x="11709" y="0"/>
                </a:lnTo>
                <a:lnTo>
                  <a:pt x="11709" y="1488579"/>
                </a:lnTo>
                <a:close/>
              </a:path>
            </a:pathLst>
          </a:custGeom>
          <a:solidFill>
            <a:srgbClr val="4D7D53"/>
          </a:solidFill>
        </p:spPr>
        <p:txBody>
          <a:bodyPr wrap="square" lIns="0" tIns="0" rIns="0" bIns="0" rtlCol="0"/>
          <a:lstStyle/>
          <a:p>
            <a:pPr defTabSz="829909"/>
            <a:endParaRPr sz="1634" kern="0">
              <a:solidFill>
                <a:sysClr val="windowText" lastClr="000000"/>
              </a:solidFill>
            </a:endParaRPr>
          </a:p>
        </p:txBody>
      </p:sp>
      <p:sp>
        <p:nvSpPr>
          <p:cNvPr id="15" name="object 15"/>
          <p:cNvSpPr/>
          <p:nvPr/>
        </p:nvSpPr>
        <p:spPr>
          <a:xfrm>
            <a:off x="6613369" y="1186469"/>
            <a:ext cx="10950" cy="1351429"/>
          </a:xfrm>
          <a:custGeom>
            <a:avLst/>
            <a:gdLst/>
            <a:ahLst/>
            <a:cxnLst/>
            <a:rect l="l" t="t" r="r" b="b"/>
            <a:pathLst>
              <a:path w="12064" h="1489075">
                <a:moveTo>
                  <a:pt x="11658" y="1488579"/>
                </a:moveTo>
                <a:lnTo>
                  <a:pt x="0" y="1488579"/>
                </a:lnTo>
                <a:lnTo>
                  <a:pt x="0" y="0"/>
                </a:lnTo>
                <a:lnTo>
                  <a:pt x="11658" y="0"/>
                </a:lnTo>
                <a:lnTo>
                  <a:pt x="11658" y="1488579"/>
                </a:lnTo>
                <a:close/>
              </a:path>
            </a:pathLst>
          </a:custGeom>
          <a:solidFill>
            <a:srgbClr val="4D7D53"/>
          </a:solidFill>
        </p:spPr>
        <p:txBody>
          <a:bodyPr wrap="square" lIns="0" tIns="0" rIns="0" bIns="0" rtlCol="0"/>
          <a:lstStyle/>
          <a:p>
            <a:pPr defTabSz="829909"/>
            <a:endParaRPr sz="1634" kern="0">
              <a:solidFill>
                <a:sysClr val="windowText" lastClr="000000"/>
              </a:solidFill>
            </a:endParaRPr>
          </a:p>
        </p:txBody>
      </p:sp>
      <p:grpSp>
        <p:nvGrpSpPr>
          <p:cNvPr id="16" name="object 16"/>
          <p:cNvGrpSpPr/>
          <p:nvPr/>
        </p:nvGrpSpPr>
        <p:grpSpPr>
          <a:xfrm>
            <a:off x="1350910" y="2580843"/>
            <a:ext cx="1517980" cy="1076533"/>
            <a:chOff x="118313" y="2843707"/>
            <a:chExt cx="1672589" cy="1186180"/>
          </a:xfrm>
        </p:grpSpPr>
        <p:sp>
          <p:nvSpPr>
            <p:cNvPr id="17" name="object 17"/>
            <p:cNvSpPr/>
            <p:nvPr/>
          </p:nvSpPr>
          <p:spPr>
            <a:xfrm>
              <a:off x="118313" y="2843707"/>
              <a:ext cx="12065" cy="1186180"/>
            </a:xfrm>
            <a:custGeom>
              <a:avLst/>
              <a:gdLst/>
              <a:ahLst/>
              <a:cxnLst/>
              <a:rect l="l" t="t" r="r" b="b"/>
              <a:pathLst>
                <a:path w="12064" h="1186179">
                  <a:moveTo>
                    <a:pt x="11709" y="1186014"/>
                  </a:moveTo>
                  <a:lnTo>
                    <a:pt x="0" y="1186014"/>
                  </a:lnTo>
                  <a:lnTo>
                    <a:pt x="0" y="0"/>
                  </a:lnTo>
                  <a:lnTo>
                    <a:pt x="11709" y="0"/>
                  </a:lnTo>
                  <a:lnTo>
                    <a:pt x="11709" y="1186014"/>
                  </a:lnTo>
                  <a:close/>
                </a:path>
              </a:pathLst>
            </a:custGeom>
            <a:solidFill>
              <a:srgbClr val="4D7D53"/>
            </a:solidFill>
          </p:spPr>
          <p:txBody>
            <a:bodyPr wrap="square" lIns="0" tIns="0" rIns="0" bIns="0" rtlCol="0"/>
            <a:lstStyle/>
            <a:p>
              <a:pPr defTabSz="829909"/>
              <a:endParaRPr sz="1634" kern="0">
                <a:solidFill>
                  <a:sysClr val="windowText" lastClr="000000"/>
                </a:solidFill>
              </a:endParaRPr>
            </a:p>
          </p:txBody>
        </p:sp>
        <p:pic>
          <p:nvPicPr>
            <p:cNvPr id="18" name="object 18"/>
            <p:cNvPicPr/>
            <p:nvPr/>
          </p:nvPicPr>
          <p:blipFill>
            <a:blip r:embed="rId2" cstate="print"/>
            <a:stretch>
              <a:fillRect/>
            </a:stretch>
          </p:blipFill>
          <p:spPr>
            <a:xfrm>
              <a:off x="168190" y="2844800"/>
              <a:ext cx="1622509" cy="1184922"/>
            </a:xfrm>
            <a:prstGeom prst="rect">
              <a:avLst/>
            </a:prstGeom>
          </p:spPr>
        </p:pic>
      </p:grpSp>
      <p:sp>
        <p:nvSpPr>
          <p:cNvPr id="19" name="object 19"/>
          <p:cNvSpPr txBox="1"/>
          <p:nvPr/>
        </p:nvSpPr>
        <p:spPr>
          <a:xfrm>
            <a:off x="1384650" y="1382352"/>
            <a:ext cx="3087828" cy="1132133"/>
          </a:xfrm>
          <a:prstGeom prst="rect">
            <a:avLst/>
          </a:prstGeom>
        </p:spPr>
        <p:txBody>
          <a:bodyPr vert="horz" wrap="square" lIns="0" tIns="10950" rIns="0" bIns="0" rtlCol="0">
            <a:spAutoFit/>
          </a:bodyPr>
          <a:lstStyle/>
          <a:p>
            <a:pPr marL="11527" marR="4611" algn="just" defTabSz="829909">
              <a:lnSpc>
                <a:spcPct val="104000"/>
              </a:lnSpc>
              <a:spcBef>
                <a:spcPts val="86"/>
              </a:spcBef>
            </a:pPr>
            <a:r>
              <a:rPr sz="545" kern="0" spc="-23" dirty="0">
                <a:solidFill>
                  <a:srgbClr val="231F1F"/>
                </a:solidFill>
                <a:latin typeface="Cambria"/>
                <a:cs typeface="Cambria"/>
              </a:rPr>
              <a:t>Since</a:t>
            </a:r>
            <a:r>
              <a:rPr sz="545" kern="0" spc="32" dirty="0">
                <a:solidFill>
                  <a:srgbClr val="231F1F"/>
                </a:solidFill>
                <a:latin typeface="Cambria"/>
                <a:cs typeface="Cambria"/>
              </a:rPr>
              <a:t> </a:t>
            </a:r>
            <a:r>
              <a:rPr sz="545" kern="0" spc="-45" dirty="0">
                <a:solidFill>
                  <a:srgbClr val="231F1F"/>
                </a:solidFill>
                <a:latin typeface="Cambria"/>
                <a:cs typeface="Cambria"/>
              </a:rPr>
              <a:t>the</a:t>
            </a:r>
            <a:r>
              <a:rPr sz="545" kern="0" spc="32" dirty="0">
                <a:solidFill>
                  <a:srgbClr val="231F1F"/>
                </a:solidFill>
                <a:latin typeface="Cambria"/>
                <a:cs typeface="Cambria"/>
              </a:rPr>
              <a:t> </a:t>
            </a:r>
            <a:r>
              <a:rPr sz="545" kern="0" spc="-27" dirty="0">
                <a:solidFill>
                  <a:srgbClr val="231F1F"/>
                </a:solidFill>
                <a:latin typeface="Cambria"/>
                <a:cs typeface="Cambria"/>
              </a:rPr>
              <a:t>beginning</a:t>
            </a:r>
            <a:r>
              <a:rPr sz="545" kern="0" spc="32" dirty="0">
                <a:solidFill>
                  <a:srgbClr val="231F1F"/>
                </a:solidFill>
                <a:latin typeface="Cambria"/>
                <a:cs typeface="Cambria"/>
              </a:rPr>
              <a:t> </a:t>
            </a:r>
            <a:r>
              <a:rPr sz="545" kern="0" spc="-45" dirty="0">
                <a:solidFill>
                  <a:srgbClr val="231F1F"/>
                </a:solidFill>
                <a:latin typeface="Cambria"/>
                <a:cs typeface="Cambria"/>
              </a:rPr>
              <a:t>of</a:t>
            </a:r>
            <a:r>
              <a:rPr sz="545" kern="0" spc="32" dirty="0">
                <a:solidFill>
                  <a:srgbClr val="231F1F"/>
                </a:solidFill>
                <a:latin typeface="Cambria"/>
                <a:cs typeface="Cambria"/>
              </a:rPr>
              <a:t> </a:t>
            </a:r>
            <a:r>
              <a:rPr sz="545" kern="0" spc="-41" dirty="0">
                <a:solidFill>
                  <a:srgbClr val="231F1F"/>
                </a:solidFill>
                <a:latin typeface="Cambria"/>
                <a:cs typeface="Cambria"/>
              </a:rPr>
              <a:t>subterranean</a:t>
            </a:r>
            <a:r>
              <a:rPr sz="545" kern="0" spc="36" dirty="0">
                <a:solidFill>
                  <a:srgbClr val="231F1F"/>
                </a:solidFill>
                <a:latin typeface="Cambria"/>
                <a:cs typeface="Cambria"/>
              </a:rPr>
              <a:t> </a:t>
            </a:r>
            <a:r>
              <a:rPr sz="545" kern="0" spc="-27" dirty="0">
                <a:solidFill>
                  <a:srgbClr val="231F1F"/>
                </a:solidFill>
                <a:latin typeface="Cambria"/>
                <a:cs typeface="Cambria"/>
              </a:rPr>
              <a:t>biological</a:t>
            </a:r>
            <a:r>
              <a:rPr sz="545" kern="0" spc="32" dirty="0">
                <a:solidFill>
                  <a:srgbClr val="231F1F"/>
                </a:solidFill>
                <a:latin typeface="Cambria"/>
                <a:cs typeface="Cambria"/>
              </a:rPr>
              <a:t> </a:t>
            </a:r>
            <a:r>
              <a:rPr sz="545" kern="0" spc="-27" dirty="0">
                <a:solidFill>
                  <a:srgbClr val="231F1F"/>
                </a:solidFill>
                <a:latin typeface="Cambria"/>
                <a:cs typeface="Cambria"/>
              </a:rPr>
              <a:t>research,</a:t>
            </a:r>
            <a:r>
              <a:rPr sz="545" kern="0" spc="32" dirty="0">
                <a:solidFill>
                  <a:srgbClr val="231F1F"/>
                </a:solidFill>
                <a:latin typeface="Cambria"/>
                <a:cs typeface="Cambria"/>
              </a:rPr>
              <a:t> </a:t>
            </a:r>
            <a:r>
              <a:rPr sz="545" kern="0" spc="-45" dirty="0">
                <a:solidFill>
                  <a:srgbClr val="231F1F"/>
                </a:solidFill>
                <a:latin typeface="Cambria"/>
                <a:cs typeface="Cambria"/>
              </a:rPr>
              <a:t>the</a:t>
            </a:r>
            <a:r>
              <a:rPr sz="545" kern="0" spc="32" dirty="0">
                <a:solidFill>
                  <a:srgbClr val="231F1F"/>
                </a:solidFill>
                <a:latin typeface="Cambria"/>
                <a:cs typeface="Cambria"/>
              </a:rPr>
              <a:t> </a:t>
            </a:r>
            <a:r>
              <a:rPr sz="545" kern="0" spc="-36" dirty="0">
                <a:solidFill>
                  <a:srgbClr val="231F1F"/>
                </a:solidFill>
                <a:latin typeface="Cambria"/>
                <a:cs typeface="Cambria"/>
              </a:rPr>
              <a:t>development</a:t>
            </a:r>
            <a:r>
              <a:rPr sz="545" kern="0" spc="36" dirty="0">
                <a:solidFill>
                  <a:srgbClr val="231F1F"/>
                </a:solidFill>
                <a:latin typeface="Cambria"/>
                <a:cs typeface="Cambria"/>
              </a:rPr>
              <a:t> </a:t>
            </a:r>
            <a:r>
              <a:rPr sz="545" kern="0" spc="-45" dirty="0">
                <a:solidFill>
                  <a:srgbClr val="231F1F"/>
                </a:solidFill>
                <a:latin typeface="Cambria"/>
                <a:cs typeface="Cambria"/>
              </a:rPr>
              <a:t>of</a:t>
            </a:r>
            <a:r>
              <a:rPr sz="545" kern="0" spc="32" dirty="0">
                <a:solidFill>
                  <a:srgbClr val="231F1F"/>
                </a:solidFill>
                <a:latin typeface="Cambria"/>
                <a:cs typeface="Cambria"/>
              </a:rPr>
              <a:t> </a:t>
            </a:r>
            <a:r>
              <a:rPr sz="545" kern="0" spc="-32" dirty="0">
                <a:solidFill>
                  <a:srgbClr val="231F1F"/>
                </a:solidFill>
                <a:latin typeface="Cambria"/>
                <a:cs typeface="Cambria"/>
              </a:rPr>
              <a:t>underground</a:t>
            </a:r>
            <a:r>
              <a:rPr sz="545" kern="0" spc="32" dirty="0">
                <a:solidFill>
                  <a:srgbClr val="231F1F"/>
                </a:solidFill>
                <a:latin typeface="Cambria"/>
                <a:cs typeface="Cambria"/>
              </a:rPr>
              <a:t> </a:t>
            </a:r>
            <a:r>
              <a:rPr sz="545" kern="0" spc="-32" dirty="0">
                <a:solidFill>
                  <a:srgbClr val="231F1F"/>
                </a:solidFill>
                <a:latin typeface="Cambria"/>
                <a:cs typeface="Cambria"/>
              </a:rPr>
              <a:t>laboratories</a:t>
            </a:r>
            <a:r>
              <a:rPr sz="545" kern="0" spc="32" dirty="0">
                <a:solidFill>
                  <a:srgbClr val="231F1F"/>
                </a:solidFill>
                <a:latin typeface="Cambria"/>
                <a:cs typeface="Cambria"/>
              </a:rPr>
              <a:t> </a:t>
            </a:r>
            <a:r>
              <a:rPr sz="545" kern="0" spc="-64" dirty="0">
                <a:solidFill>
                  <a:srgbClr val="231F1F"/>
                </a:solidFill>
                <a:latin typeface="Cambria"/>
                <a:cs typeface="Cambria"/>
              </a:rPr>
              <a:t>has</a:t>
            </a:r>
            <a:r>
              <a:rPr sz="545" kern="0" spc="36" dirty="0">
                <a:solidFill>
                  <a:srgbClr val="231F1F"/>
                </a:solidFill>
                <a:latin typeface="Cambria"/>
                <a:cs typeface="Cambria"/>
              </a:rPr>
              <a:t> </a:t>
            </a:r>
            <a:r>
              <a:rPr sz="545" kern="0" spc="-23" dirty="0">
                <a:solidFill>
                  <a:srgbClr val="231F1F"/>
                </a:solidFill>
                <a:latin typeface="Cambria"/>
                <a:cs typeface="Cambria"/>
              </a:rPr>
              <a:t>provided</a:t>
            </a:r>
            <a:r>
              <a:rPr sz="545" kern="0" spc="182" dirty="0">
                <a:solidFill>
                  <a:srgbClr val="231F1F"/>
                </a:solidFill>
                <a:latin typeface="Cambria"/>
                <a:cs typeface="Cambria"/>
              </a:rPr>
              <a:t> </a:t>
            </a:r>
            <a:r>
              <a:rPr sz="545" kern="0" spc="-27" dirty="0">
                <a:solidFill>
                  <a:srgbClr val="231F1F"/>
                </a:solidFill>
                <a:latin typeface="Cambria"/>
                <a:cs typeface="Cambria"/>
              </a:rPr>
              <a:t>scientists</a:t>
            </a:r>
            <a:r>
              <a:rPr sz="545" kern="0" spc="18" dirty="0">
                <a:solidFill>
                  <a:srgbClr val="231F1F"/>
                </a:solidFill>
                <a:latin typeface="Cambria"/>
                <a:cs typeface="Cambria"/>
              </a:rPr>
              <a:t> </a:t>
            </a:r>
            <a:r>
              <a:rPr sz="545" kern="0" spc="-45" dirty="0">
                <a:solidFill>
                  <a:srgbClr val="231F1F"/>
                </a:solidFill>
                <a:latin typeface="Cambria"/>
                <a:cs typeface="Cambria"/>
              </a:rPr>
              <a:t>with</a:t>
            </a:r>
            <a:r>
              <a:rPr sz="545" kern="0" spc="18" dirty="0">
                <a:solidFill>
                  <a:srgbClr val="231F1F"/>
                </a:solidFill>
                <a:latin typeface="Cambria"/>
                <a:cs typeface="Cambria"/>
              </a:rPr>
              <a:t> </a:t>
            </a:r>
            <a:r>
              <a:rPr sz="545" kern="0" spc="-27" dirty="0">
                <a:solidFill>
                  <a:srgbClr val="231F1F"/>
                </a:solidFill>
                <a:latin typeface="Cambria"/>
                <a:cs typeface="Cambria"/>
              </a:rPr>
              <a:t>protected</a:t>
            </a:r>
            <a:r>
              <a:rPr sz="545" kern="0" spc="18" dirty="0">
                <a:solidFill>
                  <a:srgbClr val="231F1F"/>
                </a:solidFill>
                <a:latin typeface="Cambria"/>
                <a:cs typeface="Cambria"/>
              </a:rPr>
              <a:t> </a:t>
            </a:r>
            <a:r>
              <a:rPr sz="545" kern="0" spc="-27" dirty="0">
                <a:solidFill>
                  <a:srgbClr val="231F1F"/>
                </a:solidFill>
                <a:latin typeface="Cambria"/>
                <a:cs typeface="Cambria"/>
              </a:rPr>
              <a:t>places</a:t>
            </a:r>
            <a:r>
              <a:rPr sz="545" kern="0" spc="18" dirty="0">
                <a:solidFill>
                  <a:srgbClr val="231F1F"/>
                </a:solidFill>
                <a:latin typeface="Cambria"/>
                <a:cs typeface="Cambria"/>
              </a:rPr>
              <a:t> </a:t>
            </a:r>
            <a:r>
              <a:rPr sz="545" kern="0" spc="-9" dirty="0">
                <a:solidFill>
                  <a:srgbClr val="231F1F"/>
                </a:solidFill>
                <a:latin typeface="Cambria"/>
                <a:cs typeface="Cambria"/>
              </a:rPr>
              <a:t>to</a:t>
            </a:r>
            <a:r>
              <a:rPr sz="545" kern="0" spc="23" dirty="0">
                <a:solidFill>
                  <a:srgbClr val="231F1F"/>
                </a:solidFill>
                <a:latin typeface="Cambria"/>
                <a:cs typeface="Cambria"/>
              </a:rPr>
              <a:t> </a:t>
            </a:r>
            <a:r>
              <a:rPr sz="545" kern="0" spc="-32" dirty="0">
                <a:solidFill>
                  <a:srgbClr val="231F1F"/>
                </a:solidFill>
                <a:latin typeface="Cambria"/>
                <a:cs typeface="Cambria"/>
              </a:rPr>
              <a:t>perform</a:t>
            </a:r>
            <a:r>
              <a:rPr sz="545" kern="0" spc="18" dirty="0">
                <a:solidFill>
                  <a:srgbClr val="231F1F"/>
                </a:solidFill>
                <a:latin typeface="Cambria"/>
                <a:cs typeface="Cambria"/>
              </a:rPr>
              <a:t> </a:t>
            </a:r>
            <a:r>
              <a:rPr sz="545" kern="0" spc="-27" dirty="0">
                <a:solidFill>
                  <a:srgbClr val="231F1F"/>
                </a:solidFill>
                <a:latin typeface="Cambria"/>
                <a:cs typeface="Cambria"/>
              </a:rPr>
              <a:t>long-</a:t>
            </a:r>
            <a:r>
              <a:rPr sz="545" kern="0" spc="-23" dirty="0">
                <a:solidFill>
                  <a:srgbClr val="231F1F"/>
                </a:solidFill>
                <a:latin typeface="Cambria"/>
                <a:cs typeface="Cambria"/>
              </a:rPr>
              <a:t>term</a:t>
            </a:r>
            <a:r>
              <a:rPr sz="545" kern="0" spc="18" dirty="0">
                <a:solidFill>
                  <a:srgbClr val="231F1F"/>
                </a:solidFill>
                <a:latin typeface="Cambria"/>
                <a:cs typeface="Cambria"/>
              </a:rPr>
              <a:t> </a:t>
            </a:r>
            <a:r>
              <a:rPr sz="545" kern="0" spc="-27" dirty="0">
                <a:solidFill>
                  <a:srgbClr val="231F1F"/>
                </a:solidFill>
                <a:latin typeface="Cambria"/>
                <a:cs typeface="Cambria"/>
              </a:rPr>
              <a:t>studies</a:t>
            </a:r>
            <a:r>
              <a:rPr sz="545" kern="0" spc="18" dirty="0">
                <a:solidFill>
                  <a:srgbClr val="231F1F"/>
                </a:solidFill>
                <a:latin typeface="Cambria"/>
                <a:cs typeface="Cambria"/>
              </a:rPr>
              <a:t> </a:t>
            </a:r>
            <a:r>
              <a:rPr sz="545" kern="0" spc="-41" dirty="0">
                <a:solidFill>
                  <a:srgbClr val="231F1F"/>
                </a:solidFill>
                <a:latin typeface="Cambria"/>
                <a:cs typeface="Cambria"/>
              </a:rPr>
              <a:t>and</a:t>
            </a:r>
            <a:r>
              <a:rPr sz="545" kern="0" spc="23" dirty="0">
                <a:solidFill>
                  <a:srgbClr val="231F1F"/>
                </a:solidFill>
                <a:latin typeface="Cambria"/>
                <a:cs typeface="Cambria"/>
              </a:rPr>
              <a:t> </a:t>
            </a:r>
            <a:r>
              <a:rPr sz="545" kern="0" spc="-9" dirty="0">
                <a:solidFill>
                  <a:srgbClr val="231F1F"/>
                </a:solidFill>
                <a:latin typeface="Cambria"/>
                <a:cs typeface="Cambria"/>
              </a:rPr>
              <a:t>to</a:t>
            </a:r>
            <a:r>
              <a:rPr sz="545" kern="0" spc="18" dirty="0">
                <a:solidFill>
                  <a:srgbClr val="231F1F"/>
                </a:solidFill>
                <a:latin typeface="Cambria"/>
                <a:cs typeface="Cambria"/>
              </a:rPr>
              <a:t> </a:t>
            </a:r>
            <a:r>
              <a:rPr sz="545" kern="0" spc="-27" dirty="0">
                <a:solidFill>
                  <a:srgbClr val="231F1F"/>
                </a:solidFill>
                <a:latin typeface="Cambria"/>
                <a:cs typeface="Cambria"/>
              </a:rPr>
              <a:t>collaborate</a:t>
            </a:r>
            <a:r>
              <a:rPr sz="545" kern="0" spc="18" dirty="0">
                <a:solidFill>
                  <a:srgbClr val="231F1F"/>
                </a:solidFill>
                <a:latin typeface="Cambria"/>
                <a:cs typeface="Cambria"/>
              </a:rPr>
              <a:t> </a:t>
            </a:r>
            <a:r>
              <a:rPr sz="545" kern="0" spc="-45" dirty="0">
                <a:solidFill>
                  <a:srgbClr val="231F1F"/>
                </a:solidFill>
                <a:latin typeface="Cambria"/>
                <a:cs typeface="Cambria"/>
              </a:rPr>
              <a:t>with</a:t>
            </a:r>
            <a:r>
              <a:rPr sz="545" kern="0" spc="18" dirty="0">
                <a:solidFill>
                  <a:srgbClr val="231F1F"/>
                </a:solidFill>
                <a:latin typeface="Cambria"/>
                <a:cs typeface="Cambria"/>
              </a:rPr>
              <a:t> </a:t>
            </a:r>
            <a:r>
              <a:rPr sz="545" kern="0" spc="-27" dirty="0">
                <a:solidFill>
                  <a:srgbClr val="231F1F"/>
                </a:solidFill>
                <a:latin typeface="Cambria"/>
                <a:cs typeface="Cambria"/>
              </a:rPr>
              <a:t>others</a:t>
            </a:r>
            <a:r>
              <a:rPr sz="545" kern="0" spc="23" dirty="0">
                <a:solidFill>
                  <a:srgbClr val="231F1F"/>
                </a:solidFill>
                <a:latin typeface="Cambria"/>
                <a:cs typeface="Cambria"/>
              </a:rPr>
              <a:t> </a:t>
            </a:r>
            <a:r>
              <a:rPr sz="545" kern="0" spc="-27" dirty="0">
                <a:solidFill>
                  <a:srgbClr val="231F1F"/>
                </a:solidFill>
                <a:latin typeface="Cambria"/>
                <a:cs typeface="Cambria"/>
              </a:rPr>
              <a:t>across</a:t>
            </a:r>
            <a:r>
              <a:rPr sz="545" kern="0" spc="18" dirty="0">
                <a:solidFill>
                  <a:srgbClr val="231F1F"/>
                </a:solidFill>
                <a:latin typeface="Cambria"/>
                <a:cs typeface="Cambria"/>
              </a:rPr>
              <a:t> </a:t>
            </a:r>
            <a:r>
              <a:rPr sz="545" kern="0" spc="-18" dirty="0">
                <a:solidFill>
                  <a:srgbClr val="231F1F"/>
                </a:solidFill>
                <a:latin typeface="Cambria"/>
                <a:cs typeface="Cambria"/>
              </a:rPr>
              <a:t>subjects.</a:t>
            </a:r>
            <a:r>
              <a:rPr sz="545" kern="0" spc="18" dirty="0">
                <a:solidFill>
                  <a:srgbClr val="231F1F"/>
                </a:solidFill>
                <a:latin typeface="Cambria"/>
                <a:cs typeface="Cambria"/>
              </a:rPr>
              <a:t> </a:t>
            </a:r>
            <a:r>
              <a:rPr sz="545" kern="0" spc="-18" dirty="0">
                <a:solidFill>
                  <a:srgbClr val="231F1F"/>
                </a:solidFill>
                <a:latin typeface="Cambria"/>
                <a:cs typeface="Cambria"/>
              </a:rPr>
              <a:t>How-</a:t>
            </a:r>
            <a:r>
              <a:rPr sz="545" kern="0" spc="182" dirty="0">
                <a:solidFill>
                  <a:srgbClr val="231F1F"/>
                </a:solidFill>
                <a:latin typeface="Cambria"/>
                <a:cs typeface="Cambria"/>
              </a:rPr>
              <a:t> </a:t>
            </a:r>
            <a:r>
              <a:rPr sz="545" kern="0" spc="-23" dirty="0">
                <a:solidFill>
                  <a:srgbClr val="231F1F"/>
                </a:solidFill>
                <a:latin typeface="Cambria"/>
                <a:cs typeface="Cambria"/>
              </a:rPr>
              <a:t>ever,</a:t>
            </a:r>
            <a:r>
              <a:rPr sz="545" kern="0" spc="18" dirty="0">
                <a:solidFill>
                  <a:srgbClr val="231F1F"/>
                </a:solidFill>
                <a:latin typeface="Cambria"/>
                <a:cs typeface="Cambria"/>
              </a:rPr>
              <a:t> </a:t>
            </a:r>
            <a:r>
              <a:rPr sz="545" kern="0" spc="-32" dirty="0">
                <a:solidFill>
                  <a:srgbClr val="231F1F"/>
                </a:solidFill>
                <a:latin typeface="Cambria"/>
                <a:cs typeface="Cambria"/>
              </a:rPr>
              <a:t>aided</a:t>
            </a:r>
            <a:r>
              <a:rPr sz="545" kern="0" spc="18" dirty="0">
                <a:solidFill>
                  <a:srgbClr val="231F1F"/>
                </a:solidFill>
                <a:latin typeface="Cambria"/>
                <a:cs typeface="Cambria"/>
              </a:rPr>
              <a:t> </a:t>
            </a:r>
            <a:r>
              <a:rPr sz="545" kern="0" spc="-50" dirty="0">
                <a:solidFill>
                  <a:srgbClr val="231F1F"/>
                </a:solidFill>
                <a:latin typeface="Cambria"/>
                <a:cs typeface="Cambria"/>
              </a:rPr>
              <a:t>by</a:t>
            </a:r>
            <a:r>
              <a:rPr sz="545" kern="0" spc="23" dirty="0">
                <a:solidFill>
                  <a:srgbClr val="231F1F"/>
                </a:solidFill>
                <a:latin typeface="Cambria"/>
                <a:cs typeface="Cambria"/>
              </a:rPr>
              <a:t> </a:t>
            </a:r>
            <a:r>
              <a:rPr sz="545" kern="0" spc="-36" dirty="0">
                <a:solidFill>
                  <a:srgbClr val="231F1F"/>
                </a:solidFill>
                <a:latin typeface="Cambria"/>
                <a:cs typeface="Cambria"/>
              </a:rPr>
              <a:t>advances</a:t>
            </a:r>
            <a:r>
              <a:rPr sz="545" kern="0" spc="18" dirty="0">
                <a:solidFill>
                  <a:srgbClr val="231F1F"/>
                </a:solidFill>
                <a:latin typeface="Cambria"/>
                <a:cs typeface="Cambria"/>
              </a:rPr>
              <a:t> </a:t>
            </a:r>
            <a:r>
              <a:rPr sz="545" kern="0" spc="-18" dirty="0">
                <a:solidFill>
                  <a:srgbClr val="231F1F"/>
                </a:solidFill>
                <a:latin typeface="Cambria"/>
                <a:cs typeface="Cambria"/>
              </a:rPr>
              <a:t>in</a:t>
            </a:r>
            <a:r>
              <a:rPr sz="545" kern="0" spc="23" dirty="0">
                <a:solidFill>
                  <a:srgbClr val="231F1F"/>
                </a:solidFill>
                <a:latin typeface="Cambria"/>
                <a:cs typeface="Cambria"/>
              </a:rPr>
              <a:t> </a:t>
            </a:r>
            <a:r>
              <a:rPr sz="545" kern="0" spc="-27" dirty="0">
                <a:solidFill>
                  <a:srgbClr val="231F1F"/>
                </a:solidFill>
                <a:latin typeface="Cambria"/>
                <a:cs typeface="Cambria"/>
              </a:rPr>
              <a:t>technology</a:t>
            </a:r>
            <a:r>
              <a:rPr sz="545" kern="0" spc="18" dirty="0">
                <a:solidFill>
                  <a:srgbClr val="231F1F"/>
                </a:solidFill>
                <a:latin typeface="Cambria"/>
                <a:cs typeface="Cambria"/>
              </a:rPr>
              <a:t> </a:t>
            </a:r>
            <a:r>
              <a:rPr sz="545" kern="0" spc="-23" dirty="0">
                <a:solidFill>
                  <a:srgbClr val="231F1F"/>
                </a:solidFill>
                <a:latin typeface="Cambria"/>
                <a:cs typeface="Cambria"/>
              </a:rPr>
              <a:t>for</a:t>
            </a:r>
            <a:r>
              <a:rPr sz="545" kern="0" spc="23" dirty="0">
                <a:solidFill>
                  <a:srgbClr val="231F1F"/>
                </a:solidFill>
                <a:latin typeface="Cambria"/>
                <a:cs typeface="Cambria"/>
              </a:rPr>
              <a:t> </a:t>
            </a:r>
            <a:r>
              <a:rPr sz="545" kern="0" spc="-32" dirty="0">
                <a:solidFill>
                  <a:srgbClr val="231F1F"/>
                </a:solidFill>
                <a:latin typeface="Cambria"/>
                <a:cs typeface="Cambria"/>
              </a:rPr>
              <a:t>research</a:t>
            </a:r>
            <a:r>
              <a:rPr sz="545" kern="0" spc="18" dirty="0">
                <a:solidFill>
                  <a:srgbClr val="231F1F"/>
                </a:solidFill>
                <a:latin typeface="Cambria"/>
                <a:cs typeface="Cambria"/>
              </a:rPr>
              <a:t> </a:t>
            </a:r>
            <a:r>
              <a:rPr sz="545" kern="0" spc="-27" dirty="0">
                <a:solidFill>
                  <a:srgbClr val="231F1F"/>
                </a:solidFill>
                <a:latin typeface="Cambria"/>
                <a:cs typeface="Cambria"/>
              </a:rPr>
              <a:t>centres</a:t>
            </a:r>
            <a:r>
              <a:rPr sz="545" kern="0" spc="23" dirty="0">
                <a:solidFill>
                  <a:srgbClr val="231F1F"/>
                </a:solidFill>
                <a:latin typeface="Cambria"/>
                <a:cs typeface="Cambria"/>
              </a:rPr>
              <a:t> </a:t>
            </a:r>
            <a:r>
              <a:rPr sz="545" kern="0" spc="-41" dirty="0">
                <a:solidFill>
                  <a:srgbClr val="231F1F"/>
                </a:solidFill>
                <a:latin typeface="Cambria"/>
                <a:cs typeface="Cambria"/>
              </a:rPr>
              <a:t>and</a:t>
            </a:r>
            <a:r>
              <a:rPr sz="545" kern="0" spc="18" dirty="0">
                <a:solidFill>
                  <a:srgbClr val="231F1F"/>
                </a:solidFill>
                <a:latin typeface="Cambria"/>
                <a:cs typeface="Cambria"/>
              </a:rPr>
              <a:t> </a:t>
            </a:r>
            <a:r>
              <a:rPr sz="545" kern="0" spc="-32" dirty="0">
                <a:solidFill>
                  <a:srgbClr val="231F1F"/>
                </a:solidFill>
                <a:latin typeface="Cambria"/>
                <a:cs typeface="Cambria"/>
              </a:rPr>
              <a:t>universities</a:t>
            </a:r>
            <a:r>
              <a:rPr sz="545" kern="0" spc="23" dirty="0">
                <a:solidFill>
                  <a:srgbClr val="231F1F"/>
                </a:solidFill>
                <a:latin typeface="Cambria"/>
                <a:cs typeface="Cambria"/>
              </a:rPr>
              <a:t> </a:t>
            </a:r>
            <a:r>
              <a:rPr sz="545" kern="0" spc="-41" dirty="0">
                <a:solidFill>
                  <a:srgbClr val="231F1F"/>
                </a:solidFill>
                <a:latin typeface="Cambria"/>
                <a:cs typeface="Cambria"/>
              </a:rPr>
              <a:t>and</a:t>
            </a:r>
            <a:r>
              <a:rPr sz="545" kern="0" spc="18" dirty="0">
                <a:solidFill>
                  <a:srgbClr val="231F1F"/>
                </a:solidFill>
                <a:latin typeface="Cambria"/>
                <a:cs typeface="Cambria"/>
              </a:rPr>
              <a:t> </a:t>
            </a:r>
            <a:r>
              <a:rPr sz="545" kern="0" spc="-50" dirty="0">
                <a:solidFill>
                  <a:srgbClr val="231F1F"/>
                </a:solidFill>
                <a:latin typeface="Cambria"/>
                <a:cs typeface="Cambria"/>
              </a:rPr>
              <a:t>by</a:t>
            </a:r>
            <a:r>
              <a:rPr sz="545" kern="0" spc="23" dirty="0">
                <a:solidFill>
                  <a:srgbClr val="231F1F"/>
                </a:solidFill>
                <a:latin typeface="Cambria"/>
                <a:cs typeface="Cambria"/>
              </a:rPr>
              <a:t> </a:t>
            </a:r>
            <a:r>
              <a:rPr sz="545" kern="0" spc="-27" dirty="0">
                <a:solidFill>
                  <a:srgbClr val="231F1F"/>
                </a:solidFill>
                <a:latin typeface="Cambria"/>
                <a:cs typeface="Cambria"/>
              </a:rPr>
              <a:t>concerns</a:t>
            </a:r>
            <a:r>
              <a:rPr sz="545" kern="0" spc="18" dirty="0">
                <a:solidFill>
                  <a:srgbClr val="231F1F"/>
                </a:solidFill>
                <a:latin typeface="Cambria"/>
                <a:cs typeface="Cambria"/>
              </a:rPr>
              <a:t> </a:t>
            </a:r>
            <a:r>
              <a:rPr sz="545" kern="0" spc="-23" dirty="0">
                <a:solidFill>
                  <a:srgbClr val="231F1F"/>
                </a:solidFill>
                <a:latin typeface="Cambria"/>
                <a:cs typeface="Cambria"/>
              </a:rPr>
              <a:t>for</a:t>
            </a:r>
            <a:r>
              <a:rPr sz="545" kern="0" spc="23" dirty="0">
                <a:solidFill>
                  <a:srgbClr val="231F1F"/>
                </a:solidFill>
                <a:latin typeface="Cambria"/>
                <a:cs typeface="Cambria"/>
              </a:rPr>
              <a:t> </a:t>
            </a:r>
            <a:r>
              <a:rPr sz="545" kern="0" spc="-36" dirty="0">
                <a:solidFill>
                  <a:srgbClr val="231F1F"/>
                </a:solidFill>
                <a:latin typeface="Cambria"/>
                <a:cs typeface="Cambria"/>
              </a:rPr>
              <a:t>the</a:t>
            </a:r>
            <a:r>
              <a:rPr sz="545" kern="0" spc="18" dirty="0">
                <a:solidFill>
                  <a:srgbClr val="231F1F"/>
                </a:solidFill>
                <a:latin typeface="Cambria"/>
                <a:cs typeface="Cambria"/>
              </a:rPr>
              <a:t> </a:t>
            </a:r>
            <a:r>
              <a:rPr sz="545" kern="0" spc="-32" dirty="0">
                <a:solidFill>
                  <a:srgbClr val="231F1F"/>
                </a:solidFill>
                <a:latin typeface="Cambria"/>
                <a:cs typeface="Cambria"/>
              </a:rPr>
              <a:t>conservation</a:t>
            </a:r>
            <a:r>
              <a:rPr sz="545" kern="0" spc="18" dirty="0">
                <a:solidFill>
                  <a:srgbClr val="231F1F"/>
                </a:solidFill>
                <a:latin typeface="Cambria"/>
                <a:cs typeface="Cambria"/>
              </a:rPr>
              <a:t> </a:t>
            </a:r>
            <a:r>
              <a:rPr sz="545" kern="0" spc="-23" dirty="0">
                <a:solidFill>
                  <a:srgbClr val="231F1F"/>
                </a:solidFill>
                <a:latin typeface="Cambria"/>
                <a:cs typeface="Cambria"/>
              </a:rPr>
              <a:t>of</a:t>
            </a:r>
            <a:r>
              <a:rPr sz="545" kern="0" spc="182" dirty="0">
                <a:solidFill>
                  <a:srgbClr val="231F1F"/>
                </a:solidFill>
                <a:latin typeface="Cambria"/>
                <a:cs typeface="Cambria"/>
              </a:rPr>
              <a:t> </a:t>
            </a:r>
            <a:r>
              <a:rPr sz="545" kern="0" spc="-36" dirty="0">
                <a:solidFill>
                  <a:srgbClr val="231F1F"/>
                </a:solidFill>
                <a:latin typeface="Cambria"/>
                <a:cs typeface="Cambria"/>
              </a:rPr>
              <a:t>natural</a:t>
            </a:r>
            <a:r>
              <a:rPr sz="545" kern="0" spc="27" dirty="0">
                <a:solidFill>
                  <a:srgbClr val="231F1F"/>
                </a:solidFill>
                <a:latin typeface="Cambria"/>
                <a:cs typeface="Cambria"/>
              </a:rPr>
              <a:t> </a:t>
            </a:r>
            <a:r>
              <a:rPr sz="545" kern="0" spc="-36" dirty="0">
                <a:solidFill>
                  <a:srgbClr val="231F1F"/>
                </a:solidFill>
                <a:latin typeface="Cambria"/>
                <a:cs typeface="Cambria"/>
              </a:rPr>
              <a:t>subterranean</a:t>
            </a:r>
            <a:r>
              <a:rPr sz="545" kern="0" spc="27" dirty="0">
                <a:solidFill>
                  <a:srgbClr val="231F1F"/>
                </a:solidFill>
                <a:latin typeface="Cambria"/>
                <a:cs typeface="Cambria"/>
              </a:rPr>
              <a:t> </a:t>
            </a:r>
            <a:r>
              <a:rPr sz="545" kern="0" spc="-32" dirty="0">
                <a:solidFill>
                  <a:srgbClr val="231F1F"/>
                </a:solidFill>
                <a:latin typeface="Cambria"/>
                <a:cs typeface="Cambria"/>
              </a:rPr>
              <a:t>environments,</a:t>
            </a:r>
            <a:r>
              <a:rPr sz="545" kern="0" spc="32" dirty="0">
                <a:solidFill>
                  <a:srgbClr val="231F1F"/>
                </a:solidFill>
                <a:latin typeface="Cambria"/>
                <a:cs typeface="Cambria"/>
              </a:rPr>
              <a:t> </a:t>
            </a:r>
            <a:r>
              <a:rPr sz="545" kern="0" spc="-41" dirty="0">
                <a:solidFill>
                  <a:srgbClr val="231F1F"/>
                </a:solidFill>
                <a:latin typeface="Cambria"/>
                <a:cs typeface="Cambria"/>
              </a:rPr>
              <a:t>most</a:t>
            </a:r>
            <a:r>
              <a:rPr sz="545" kern="0" spc="27" dirty="0">
                <a:solidFill>
                  <a:srgbClr val="231F1F"/>
                </a:solidFill>
                <a:latin typeface="Cambria"/>
                <a:cs typeface="Cambria"/>
              </a:rPr>
              <a:t> </a:t>
            </a:r>
            <a:r>
              <a:rPr sz="545" kern="0" spc="-18" dirty="0">
                <a:solidFill>
                  <a:srgbClr val="231F1F"/>
                </a:solidFill>
                <a:latin typeface="Cambria"/>
                <a:cs typeface="Cambria"/>
              </a:rPr>
              <a:t>of</a:t>
            </a:r>
            <a:r>
              <a:rPr sz="545" kern="0" spc="27" dirty="0">
                <a:solidFill>
                  <a:srgbClr val="231F1F"/>
                </a:solidFill>
                <a:latin typeface="Cambria"/>
                <a:cs typeface="Cambria"/>
              </a:rPr>
              <a:t> </a:t>
            </a:r>
            <a:r>
              <a:rPr sz="545" kern="0" spc="-41" dirty="0">
                <a:solidFill>
                  <a:srgbClr val="231F1F"/>
                </a:solidFill>
                <a:latin typeface="Cambria"/>
                <a:cs typeface="Cambria"/>
              </a:rPr>
              <a:t>past</a:t>
            </a:r>
            <a:r>
              <a:rPr sz="545" kern="0" spc="32" dirty="0">
                <a:solidFill>
                  <a:srgbClr val="231F1F"/>
                </a:solidFill>
                <a:latin typeface="Cambria"/>
                <a:cs typeface="Cambria"/>
              </a:rPr>
              <a:t> </a:t>
            </a:r>
            <a:r>
              <a:rPr sz="545" kern="0" spc="-36" dirty="0">
                <a:solidFill>
                  <a:srgbClr val="231F1F"/>
                </a:solidFill>
                <a:latin typeface="Cambria"/>
                <a:cs typeface="Cambria"/>
              </a:rPr>
              <a:t>subterranean</a:t>
            </a:r>
            <a:r>
              <a:rPr sz="545" kern="0" spc="27" dirty="0">
                <a:solidFill>
                  <a:srgbClr val="231F1F"/>
                </a:solidFill>
                <a:latin typeface="Cambria"/>
                <a:cs typeface="Cambria"/>
              </a:rPr>
              <a:t> </a:t>
            </a:r>
            <a:r>
              <a:rPr sz="545" kern="0" spc="-32" dirty="0">
                <a:solidFill>
                  <a:srgbClr val="231F1F"/>
                </a:solidFill>
                <a:latin typeface="Cambria"/>
                <a:cs typeface="Cambria"/>
              </a:rPr>
              <a:t>laboratories</a:t>
            </a:r>
            <a:r>
              <a:rPr sz="545" kern="0" spc="27" dirty="0">
                <a:solidFill>
                  <a:srgbClr val="231F1F"/>
                </a:solidFill>
                <a:latin typeface="Cambria"/>
                <a:cs typeface="Cambria"/>
              </a:rPr>
              <a:t> </a:t>
            </a:r>
            <a:r>
              <a:rPr sz="545" kern="0" spc="-50" dirty="0">
                <a:solidFill>
                  <a:srgbClr val="231F1F"/>
                </a:solidFill>
                <a:latin typeface="Cambria"/>
                <a:cs typeface="Cambria"/>
              </a:rPr>
              <a:t>went</a:t>
            </a:r>
            <a:r>
              <a:rPr sz="545" kern="0" spc="32" dirty="0">
                <a:solidFill>
                  <a:srgbClr val="231F1F"/>
                </a:solidFill>
                <a:latin typeface="Cambria"/>
                <a:cs typeface="Cambria"/>
              </a:rPr>
              <a:t> </a:t>
            </a:r>
            <a:r>
              <a:rPr sz="545" kern="0" spc="-32" dirty="0">
                <a:solidFill>
                  <a:srgbClr val="231F1F"/>
                </a:solidFill>
                <a:latin typeface="Cambria"/>
                <a:cs typeface="Cambria"/>
              </a:rPr>
              <a:t>under</a:t>
            </a:r>
            <a:r>
              <a:rPr sz="545" kern="0" spc="27" dirty="0">
                <a:solidFill>
                  <a:srgbClr val="231F1F"/>
                </a:solidFill>
                <a:latin typeface="Cambria"/>
                <a:cs typeface="Cambria"/>
              </a:rPr>
              <a:t> </a:t>
            </a:r>
            <a:r>
              <a:rPr sz="545" kern="0" spc="-36" dirty="0">
                <a:solidFill>
                  <a:srgbClr val="231F1F"/>
                </a:solidFill>
                <a:latin typeface="Cambria"/>
                <a:cs typeface="Cambria"/>
              </a:rPr>
              <a:t>the</a:t>
            </a:r>
            <a:r>
              <a:rPr sz="545" kern="0" spc="32" dirty="0">
                <a:solidFill>
                  <a:srgbClr val="231F1F"/>
                </a:solidFill>
                <a:latin typeface="Cambria"/>
                <a:cs typeface="Cambria"/>
              </a:rPr>
              <a:t> </a:t>
            </a:r>
            <a:r>
              <a:rPr sz="545" kern="0" spc="-50" dirty="0">
                <a:solidFill>
                  <a:srgbClr val="231F1F"/>
                </a:solidFill>
                <a:latin typeface="Cambria"/>
                <a:cs typeface="Cambria"/>
              </a:rPr>
              <a:t>radar</a:t>
            </a:r>
            <a:r>
              <a:rPr sz="545" kern="0" spc="27" dirty="0">
                <a:solidFill>
                  <a:srgbClr val="231F1F"/>
                </a:solidFill>
                <a:latin typeface="Cambria"/>
                <a:cs typeface="Cambria"/>
              </a:rPr>
              <a:t> </a:t>
            </a:r>
            <a:r>
              <a:rPr sz="545" kern="0" spc="-18" dirty="0">
                <a:solidFill>
                  <a:srgbClr val="231F1F"/>
                </a:solidFill>
                <a:latin typeface="Cambria"/>
                <a:cs typeface="Cambria"/>
              </a:rPr>
              <a:t>of</a:t>
            </a:r>
            <a:r>
              <a:rPr sz="545" kern="0" spc="27" dirty="0">
                <a:solidFill>
                  <a:srgbClr val="231F1F"/>
                </a:solidFill>
                <a:latin typeface="Cambria"/>
                <a:cs typeface="Cambria"/>
              </a:rPr>
              <a:t> </a:t>
            </a:r>
            <a:r>
              <a:rPr sz="545" kern="0" spc="-36" dirty="0">
                <a:solidFill>
                  <a:srgbClr val="231F1F"/>
                </a:solidFill>
                <a:latin typeface="Cambria"/>
                <a:cs typeface="Cambria"/>
              </a:rPr>
              <a:t>the</a:t>
            </a:r>
            <a:r>
              <a:rPr sz="545" kern="0" spc="32" dirty="0">
                <a:solidFill>
                  <a:srgbClr val="231F1F"/>
                </a:solidFill>
                <a:latin typeface="Cambria"/>
                <a:cs typeface="Cambria"/>
              </a:rPr>
              <a:t> </a:t>
            </a:r>
            <a:r>
              <a:rPr sz="545" kern="0" spc="-9" dirty="0">
                <a:solidFill>
                  <a:srgbClr val="231F1F"/>
                </a:solidFill>
                <a:latin typeface="Cambria"/>
                <a:cs typeface="Cambria"/>
              </a:rPr>
              <a:t>institutions</a:t>
            </a:r>
            <a:r>
              <a:rPr sz="545" kern="0" spc="182" dirty="0">
                <a:solidFill>
                  <a:srgbClr val="231F1F"/>
                </a:solidFill>
                <a:latin typeface="Cambria"/>
                <a:cs typeface="Cambria"/>
              </a:rPr>
              <a:t> </a:t>
            </a:r>
            <a:r>
              <a:rPr sz="545" kern="0" spc="-36" dirty="0">
                <a:solidFill>
                  <a:srgbClr val="231F1F"/>
                </a:solidFill>
                <a:latin typeface="Cambria"/>
                <a:cs typeface="Cambria"/>
              </a:rPr>
              <a:t>that</a:t>
            </a:r>
            <a:r>
              <a:rPr sz="545" kern="0" dirty="0">
                <a:solidFill>
                  <a:srgbClr val="231F1F"/>
                </a:solidFill>
                <a:latin typeface="Cambria"/>
                <a:cs typeface="Cambria"/>
              </a:rPr>
              <a:t> </a:t>
            </a:r>
            <a:r>
              <a:rPr sz="545" kern="0" spc="-41" dirty="0">
                <a:solidFill>
                  <a:srgbClr val="231F1F"/>
                </a:solidFill>
                <a:latin typeface="Cambria"/>
                <a:cs typeface="Cambria"/>
              </a:rPr>
              <a:t>owned</a:t>
            </a:r>
            <a:r>
              <a:rPr sz="545" kern="0" dirty="0">
                <a:solidFill>
                  <a:srgbClr val="231F1F"/>
                </a:solidFill>
                <a:latin typeface="Cambria"/>
                <a:cs typeface="Cambria"/>
              </a:rPr>
              <a:t> </a:t>
            </a:r>
            <a:r>
              <a:rPr sz="545" kern="0" spc="-18" dirty="0">
                <a:solidFill>
                  <a:srgbClr val="231F1F"/>
                </a:solidFill>
                <a:latin typeface="Cambria"/>
                <a:cs typeface="Cambria"/>
              </a:rPr>
              <a:t>them.</a:t>
            </a:r>
            <a:endParaRPr sz="545" kern="0">
              <a:solidFill>
                <a:sysClr val="windowText" lastClr="000000"/>
              </a:solidFill>
              <a:latin typeface="Cambria"/>
              <a:cs typeface="Cambria"/>
            </a:endParaRPr>
          </a:p>
          <a:p>
            <a:pPr defTabSz="829909">
              <a:spcBef>
                <a:spcPts val="41"/>
              </a:spcBef>
            </a:pPr>
            <a:endParaRPr sz="545" kern="0">
              <a:solidFill>
                <a:sysClr val="windowText" lastClr="000000"/>
              </a:solidFill>
              <a:latin typeface="Cambria"/>
              <a:cs typeface="Cambria"/>
            </a:endParaRPr>
          </a:p>
          <a:p>
            <a:pPr marL="11527" marR="4611" algn="just" defTabSz="829909">
              <a:lnSpc>
                <a:spcPct val="104000"/>
              </a:lnSpc>
            </a:pPr>
            <a:r>
              <a:rPr sz="545" kern="0" spc="-18" dirty="0">
                <a:solidFill>
                  <a:srgbClr val="231F1F"/>
                </a:solidFill>
                <a:latin typeface="Cambria"/>
                <a:cs typeface="Cambria"/>
              </a:rPr>
              <a:t>Despite</a:t>
            </a:r>
            <a:r>
              <a:rPr sz="545" kern="0" spc="27" dirty="0">
                <a:solidFill>
                  <a:srgbClr val="231F1F"/>
                </a:solidFill>
                <a:latin typeface="Cambria"/>
                <a:cs typeface="Cambria"/>
              </a:rPr>
              <a:t> </a:t>
            </a:r>
            <a:r>
              <a:rPr sz="545" kern="0" spc="-41" dirty="0">
                <a:solidFill>
                  <a:srgbClr val="231F1F"/>
                </a:solidFill>
                <a:latin typeface="Cambria"/>
                <a:cs typeface="Cambria"/>
              </a:rPr>
              <a:t>dark</a:t>
            </a:r>
            <a:r>
              <a:rPr sz="545" kern="0" spc="27" dirty="0">
                <a:solidFill>
                  <a:srgbClr val="231F1F"/>
                </a:solidFill>
                <a:latin typeface="Cambria"/>
                <a:cs typeface="Cambria"/>
              </a:rPr>
              <a:t> </a:t>
            </a:r>
            <a:r>
              <a:rPr sz="545" kern="0" spc="-32" dirty="0">
                <a:solidFill>
                  <a:srgbClr val="231F1F"/>
                </a:solidFill>
                <a:latin typeface="Cambria"/>
                <a:cs typeface="Cambria"/>
              </a:rPr>
              <a:t>thermostatic</a:t>
            </a:r>
            <a:r>
              <a:rPr sz="545" kern="0" spc="32" dirty="0">
                <a:solidFill>
                  <a:srgbClr val="231F1F"/>
                </a:solidFill>
                <a:latin typeface="Cambria"/>
                <a:cs typeface="Cambria"/>
              </a:rPr>
              <a:t> </a:t>
            </a:r>
            <a:r>
              <a:rPr sz="545" kern="0" spc="-36" dirty="0">
                <a:solidFill>
                  <a:srgbClr val="231F1F"/>
                </a:solidFill>
                <a:latin typeface="Cambria"/>
                <a:cs typeface="Cambria"/>
              </a:rPr>
              <a:t>chambers</a:t>
            </a:r>
            <a:r>
              <a:rPr sz="545" kern="0" spc="27" dirty="0">
                <a:solidFill>
                  <a:srgbClr val="231F1F"/>
                </a:solidFill>
                <a:latin typeface="Cambria"/>
                <a:cs typeface="Cambria"/>
              </a:rPr>
              <a:t> </a:t>
            </a:r>
            <a:r>
              <a:rPr sz="545" kern="0" spc="-27" dirty="0">
                <a:solidFill>
                  <a:srgbClr val="231F1F"/>
                </a:solidFill>
                <a:latin typeface="Cambria"/>
                <a:cs typeface="Cambria"/>
              </a:rPr>
              <a:t>or</a:t>
            </a:r>
            <a:r>
              <a:rPr sz="545" kern="0" spc="27" dirty="0">
                <a:solidFill>
                  <a:srgbClr val="231F1F"/>
                </a:solidFill>
                <a:latin typeface="Cambria"/>
                <a:cs typeface="Cambria"/>
              </a:rPr>
              <a:t> </a:t>
            </a:r>
            <a:r>
              <a:rPr sz="545" kern="0" spc="-41" dirty="0">
                <a:solidFill>
                  <a:srgbClr val="231F1F"/>
                </a:solidFill>
                <a:latin typeface="Cambria"/>
                <a:cs typeface="Cambria"/>
              </a:rPr>
              <a:t>even</a:t>
            </a:r>
            <a:r>
              <a:rPr sz="545" kern="0" spc="32" dirty="0">
                <a:solidFill>
                  <a:srgbClr val="231F1F"/>
                </a:solidFill>
                <a:latin typeface="Cambria"/>
                <a:cs typeface="Cambria"/>
              </a:rPr>
              <a:t> </a:t>
            </a:r>
            <a:r>
              <a:rPr sz="545" kern="0" spc="-23" dirty="0">
                <a:solidFill>
                  <a:srgbClr val="231F1F"/>
                </a:solidFill>
                <a:latin typeface="Cambria"/>
                <a:cs typeface="Cambria"/>
              </a:rPr>
              <a:t>fridge</a:t>
            </a:r>
            <a:r>
              <a:rPr sz="545" kern="0" spc="27" dirty="0">
                <a:solidFill>
                  <a:srgbClr val="231F1F"/>
                </a:solidFill>
                <a:latin typeface="Cambria"/>
                <a:cs typeface="Cambria"/>
              </a:rPr>
              <a:t> </a:t>
            </a:r>
            <a:r>
              <a:rPr sz="545" kern="0" spc="-36" dirty="0">
                <a:solidFill>
                  <a:srgbClr val="231F1F"/>
                </a:solidFill>
                <a:latin typeface="Cambria"/>
                <a:cs typeface="Cambria"/>
              </a:rPr>
              <a:t>can</a:t>
            </a:r>
            <a:r>
              <a:rPr sz="545" kern="0" spc="32" dirty="0">
                <a:solidFill>
                  <a:srgbClr val="231F1F"/>
                </a:solidFill>
                <a:latin typeface="Cambria"/>
                <a:cs typeface="Cambria"/>
              </a:rPr>
              <a:t> </a:t>
            </a:r>
            <a:r>
              <a:rPr sz="545" kern="0" spc="-45" dirty="0">
                <a:solidFill>
                  <a:srgbClr val="231F1F"/>
                </a:solidFill>
                <a:latin typeface="Cambria"/>
                <a:cs typeface="Cambria"/>
              </a:rPr>
              <a:t>allow</a:t>
            </a:r>
            <a:r>
              <a:rPr sz="545" kern="0" spc="27" dirty="0">
                <a:solidFill>
                  <a:srgbClr val="231F1F"/>
                </a:solidFill>
                <a:latin typeface="Cambria"/>
                <a:cs typeface="Cambria"/>
              </a:rPr>
              <a:t> </a:t>
            </a:r>
            <a:r>
              <a:rPr sz="545" kern="0" spc="-27" dirty="0">
                <a:solidFill>
                  <a:srgbClr val="231F1F"/>
                </a:solidFill>
                <a:latin typeface="Cambria"/>
                <a:cs typeface="Cambria"/>
              </a:rPr>
              <a:t>successful</a:t>
            </a:r>
            <a:r>
              <a:rPr sz="545" kern="0" spc="27" dirty="0">
                <a:solidFill>
                  <a:srgbClr val="231F1F"/>
                </a:solidFill>
                <a:latin typeface="Cambria"/>
                <a:cs typeface="Cambria"/>
              </a:rPr>
              <a:t> </a:t>
            </a:r>
            <a:r>
              <a:rPr sz="545" kern="0" spc="-32" dirty="0">
                <a:solidFill>
                  <a:srgbClr val="231F1F"/>
                </a:solidFill>
                <a:latin typeface="Cambria"/>
                <a:cs typeface="Cambria"/>
              </a:rPr>
              <a:t>rearing</a:t>
            </a:r>
            <a:r>
              <a:rPr sz="545" kern="0" spc="32" dirty="0">
                <a:solidFill>
                  <a:srgbClr val="231F1F"/>
                </a:solidFill>
                <a:latin typeface="Cambria"/>
                <a:cs typeface="Cambria"/>
              </a:rPr>
              <a:t> </a:t>
            </a:r>
            <a:r>
              <a:rPr sz="545" kern="0" spc="-18" dirty="0">
                <a:solidFill>
                  <a:srgbClr val="231F1F"/>
                </a:solidFill>
                <a:latin typeface="Cambria"/>
                <a:cs typeface="Cambria"/>
              </a:rPr>
              <a:t>of</a:t>
            </a:r>
            <a:r>
              <a:rPr sz="545" kern="0" spc="27" dirty="0">
                <a:solidFill>
                  <a:srgbClr val="231F1F"/>
                </a:solidFill>
                <a:latin typeface="Cambria"/>
                <a:cs typeface="Cambria"/>
              </a:rPr>
              <a:t> </a:t>
            </a:r>
            <a:r>
              <a:rPr sz="545" kern="0" spc="-45" dirty="0">
                <a:solidFill>
                  <a:srgbClr val="231F1F"/>
                </a:solidFill>
                <a:latin typeface="Cambria"/>
                <a:cs typeface="Cambria"/>
              </a:rPr>
              <a:t>cave</a:t>
            </a:r>
            <a:r>
              <a:rPr sz="545" kern="0" spc="32" dirty="0">
                <a:solidFill>
                  <a:srgbClr val="231F1F"/>
                </a:solidFill>
                <a:latin typeface="Cambria"/>
                <a:cs typeface="Cambria"/>
              </a:rPr>
              <a:t> </a:t>
            </a:r>
            <a:r>
              <a:rPr sz="545" kern="0" spc="-27" dirty="0">
                <a:solidFill>
                  <a:srgbClr val="231F1F"/>
                </a:solidFill>
                <a:latin typeface="Cambria"/>
                <a:cs typeface="Cambria"/>
              </a:rPr>
              <a:t>animals,</a:t>
            </a:r>
            <a:r>
              <a:rPr sz="545" kern="0" spc="27" dirty="0">
                <a:solidFill>
                  <a:srgbClr val="231F1F"/>
                </a:solidFill>
                <a:latin typeface="Cambria"/>
                <a:cs typeface="Cambria"/>
              </a:rPr>
              <a:t> </a:t>
            </a:r>
            <a:r>
              <a:rPr sz="545" kern="0" spc="-41" dirty="0">
                <a:solidFill>
                  <a:srgbClr val="231F1F"/>
                </a:solidFill>
                <a:latin typeface="Cambria"/>
                <a:cs typeface="Cambria"/>
              </a:rPr>
              <a:t>they</a:t>
            </a:r>
            <a:r>
              <a:rPr sz="545" kern="0" spc="27" dirty="0">
                <a:solidFill>
                  <a:srgbClr val="231F1F"/>
                </a:solidFill>
                <a:latin typeface="Cambria"/>
                <a:cs typeface="Cambria"/>
              </a:rPr>
              <a:t> </a:t>
            </a:r>
            <a:r>
              <a:rPr sz="545" kern="0" spc="-50" dirty="0">
                <a:solidFill>
                  <a:srgbClr val="231F1F"/>
                </a:solidFill>
                <a:latin typeface="Cambria"/>
                <a:cs typeface="Cambria"/>
              </a:rPr>
              <a:t>have</a:t>
            </a:r>
            <a:r>
              <a:rPr sz="545" kern="0" spc="32" dirty="0">
                <a:solidFill>
                  <a:srgbClr val="231F1F"/>
                </a:solidFill>
                <a:latin typeface="Cambria"/>
                <a:cs typeface="Cambria"/>
              </a:rPr>
              <a:t> </a:t>
            </a:r>
            <a:r>
              <a:rPr sz="545" kern="0" spc="-54" dirty="0">
                <a:solidFill>
                  <a:srgbClr val="231F1F"/>
                </a:solidFill>
                <a:latin typeface="Cambria"/>
                <a:cs typeface="Cambria"/>
              </a:rPr>
              <a:t>low</a:t>
            </a:r>
            <a:r>
              <a:rPr sz="545" kern="0" spc="27" dirty="0">
                <a:solidFill>
                  <a:srgbClr val="231F1F"/>
                </a:solidFill>
                <a:latin typeface="Cambria"/>
                <a:cs typeface="Cambria"/>
              </a:rPr>
              <a:t> </a:t>
            </a:r>
            <a:r>
              <a:rPr sz="545" kern="0" spc="-18" dirty="0">
                <a:solidFill>
                  <a:srgbClr val="231F1F"/>
                </a:solidFill>
                <a:latin typeface="Cambria"/>
                <a:cs typeface="Cambria"/>
              </a:rPr>
              <a:t>sus-</a:t>
            </a:r>
            <a:r>
              <a:rPr sz="545" kern="0" spc="182" dirty="0">
                <a:solidFill>
                  <a:srgbClr val="231F1F"/>
                </a:solidFill>
                <a:latin typeface="Cambria"/>
                <a:cs typeface="Cambria"/>
              </a:rPr>
              <a:t> </a:t>
            </a:r>
            <a:r>
              <a:rPr sz="545" kern="0" spc="-32" dirty="0">
                <a:solidFill>
                  <a:srgbClr val="231F1F"/>
                </a:solidFill>
                <a:latin typeface="Cambria"/>
                <a:cs typeface="Cambria"/>
              </a:rPr>
              <a:t>tainability</a:t>
            </a:r>
            <a:r>
              <a:rPr sz="545" kern="0" spc="9" dirty="0">
                <a:solidFill>
                  <a:srgbClr val="231F1F"/>
                </a:solidFill>
                <a:latin typeface="Cambria"/>
                <a:cs typeface="Cambria"/>
              </a:rPr>
              <a:t> </a:t>
            </a:r>
            <a:r>
              <a:rPr sz="545" kern="0" spc="-41" dirty="0">
                <a:solidFill>
                  <a:srgbClr val="231F1F"/>
                </a:solidFill>
                <a:latin typeface="Cambria"/>
                <a:cs typeface="Cambria"/>
              </a:rPr>
              <a:t>from</a:t>
            </a:r>
            <a:r>
              <a:rPr sz="545" kern="0" spc="23" dirty="0">
                <a:solidFill>
                  <a:srgbClr val="231F1F"/>
                </a:solidFill>
                <a:latin typeface="Cambria"/>
                <a:cs typeface="Cambria"/>
              </a:rPr>
              <a:t> </a:t>
            </a:r>
            <a:r>
              <a:rPr sz="545" kern="0" spc="-50" dirty="0">
                <a:solidFill>
                  <a:srgbClr val="231F1F"/>
                </a:solidFill>
                <a:latin typeface="Cambria"/>
                <a:cs typeface="Cambria"/>
              </a:rPr>
              <a:t>an</a:t>
            </a:r>
            <a:r>
              <a:rPr sz="545" kern="0" spc="18" dirty="0">
                <a:solidFill>
                  <a:srgbClr val="231F1F"/>
                </a:solidFill>
                <a:latin typeface="Cambria"/>
                <a:cs typeface="Cambria"/>
              </a:rPr>
              <a:t> </a:t>
            </a:r>
            <a:r>
              <a:rPr sz="545" kern="0" spc="-23" dirty="0">
                <a:solidFill>
                  <a:srgbClr val="231F1F"/>
                </a:solidFill>
                <a:latin typeface="Cambria"/>
                <a:cs typeface="Cambria"/>
              </a:rPr>
              <a:t>energetic</a:t>
            </a:r>
            <a:r>
              <a:rPr sz="545" kern="0" spc="18" dirty="0">
                <a:solidFill>
                  <a:srgbClr val="231F1F"/>
                </a:solidFill>
                <a:latin typeface="Cambria"/>
                <a:cs typeface="Cambria"/>
              </a:rPr>
              <a:t> </a:t>
            </a:r>
            <a:r>
              <a:rPr sz="545" kern="0" spc="-23" dirty="0">
                <a:solidFill>
                  <a:srgbClr val="231F1F"/>
                </a:solidFill>
                <a:latin typeface="Cambria"/>
                <a:cs typeface="Cambria"/>
              </a:rPr>
              <a:t>point</a:t>
            </a:r>
            <a:r>
              <a:rPr sz="545" kern="0" spc="18" dirty="0">
                <a:solidFill>
                  <a:srgbClr val="231F1F"/>
                </a:solidFill>
                <a:latin typeface="Cambria"/>
                <a:cs typeface="Cambria"/>
              </a:rPr>
              <a:t> </a:t>
            </a:r>
            <a:r>
              <a:rPr sz="545" kern="0" spc="-18" dirty="0">
                <a:solidFill>
                  <a:srgbClr val="231F1F"/>
                </a:solidFill>
                <a:latin typeface="Cambria"/>
                <a:cs typeface="Cambria"/>
              </a:rPr>
              <a:t>of</a:t>
            </a:r>
            <a:r>
              <a:rPr sz="545" kern="0" spc="23" dirty="0">
                <a:solidFill>
                  <a:srgbClr val="231F1F"/>
                </a:solidFill>
                <a:latin typeface="Cambria"/>
                <a:cs typeface="Cambria"/>
              </a:rPr>
              <a:t> </a:t>
            </a:r>
            <a:r>
              <a:rPr sz="545" kern="0" spc="-54" dirty="0">
                <a:solidFill>
                  <a:srgbClr val="231F1F"/>
                </a:solidFill>
                <a:latin typeface="Cambria"/>
                <a:cs typeface="Cambria"/>
              </a:rPr>
              <a:t>view</a:t>
            </a:r>
            <a:r>
              <a:rPr sz="545" kern="0" spc="23" dirty="0">
                <a:solidFill>
                  <a:srgbClr val="231F1F"/>
                </a:solidFill>
                <a:latin typeface="Cambria"/>
                <a:cs typeface="Cambria"/>
              </a:rPr>
              <a:t> </a:t>
            </a:r>
            <a:r>
              <a:rPr sz="545" kern="0" spc="-45" dirty="0">
                <a:solidFill>
                  <a:srgbClr val="231F1F"/>
                </a:solidFill>
                <a:latin typeface="Cambria"/>
                <a:cs typeface="Cambria"/>
              </a:rPr>
              <a:t>and</a:t>
            </a:r>
            <a:r>
              <a:rPr sz="545" kern="0" spc="18" dirty="0">
                <a:solidFill>
                  <a:srgbClr val="231F1F"/>
                </a:solidFill>
                <a:latin typeface="Cambria"/>
                <a:cs typeface="Cambria"/>
              </a:rPr>
              <a:t> </a:t>
            </a:r>
            <a:r>
              <a:rPr sz="545" kern="0" spc="-32" dirty="0">
                <a:solidFill>
                  <a:srgbClr val="231F1F"/>
                </a:solidFill>
                <a:latin typeface="Cambria"/>
                <a:cs typeface="Cambria"/>
              </a:rPr>
              <a:t>cannot</a:t>
            </a:r>
            <a:r>
              <a:rPr sz="545" kern="0" spc="18" dirty="0">
                <a:solidFill>
                  <a:srgbClr val="231F1F"/>
                </a:solidFill>
                <a:latin typeface="Cambria"/>
                <a:cs typeface="Cambria"/>
              </a:rPr>
              <a:t> </a:t>
            </a:r>
            <a:r>
              <a:rPr sz="545" kern="0" spc="-32" dirty="0">
                <a:solidFill>
                  <a:srgbClr val="231F1F"/>
                </a:solidFill>
                <a:latin typeface="Cambria"/>
                <a:cs typeface="Cambria"/>
              </a:rPr>
              <a:t>provide</a:t>
            </a:r>
            <a:r>
              <a:rPr sz="545" kern="0" spc="23" dirty="0">
                <a:solidFill>
                  <a:srgbClr val="231F1F"/>
                </a:solidFill>
                <a:latin typeface="Cambria"/>
                <a:cs typeface="Cambria"/>
              </a:rPr>
              <a:t> </a:t>
            </a:r>
            <a:r>
              <a:rPr sz="545" kern="0" spc="-36" dirty="0">
                <a:solidFill>
                  <a:srgbClr val="231F1F"/>
                </a:solidFill>
                <a:latin typeface="Cambria"/>
                <a:cs typeface="Cambria"/>
              </a:rPr>
              <a:t>adequate</a:t>
            </a:r>
            <a:r>
              <a:rPr sz="545" kern="0" spc="18" dirty="0">
                <a:solidFill>
                  <a:srgbClr val="231F1F"/>
                </a:solidFill>
                <a:latin typeface="Cambria"/>
                <a:cs typeface="Cambria"/>
              </a:rPr>
              <a:t> </a:t>
            </a:r>
            <a:r>
              <a:rPr sz="545" kern="0" spc="-32" dirty="0">
                <a:solidFill>
                  <a:srgbClr val="231F1F"/>
                </a:solidFill>
                <a:latin typeface="Cambria"/>
                <a:cs typeface="Cambria"/>
              </a:rPr>
              <a:t>features</a:t>
            </a:r>
            <a:r>
              <a:rPr sz="545" kern="0" spc="18" dirty="0">
                <a:solidFill>
                  <a:srgbClr val="231F1F"/>
                </a:solidFill>
                <a:latin typeface="Cambria"/>
                <a:cs typeface="Cambria"/>
              </a:rPr>
              <a:t> </a:t>
            </a:r>
            <a:r>
              <a:rPr sz="545" kern="0" spc="-27" dirty="0">
                <a:solidFill>
                  <a:srgbClr val="231F1F"/>
                </a:solidFill>
                <a:latin typeface="Cambria"/>
                <a:cs typeface="Cambria"/>
              </a:rPr>
              <a:t>to</a:t>
            </a:r>
            <a:r>
              <a:rPr sz="545" kern="0" spc="18" dirty="0">
                <a:solidFill>
                  <a:srgbClr val="231F1F"/>
                </a:solidFill>
                <a:latin typeface="Cambria"/>
                <a:cs typeface="Cambria"/>
              </a:rPr>
              <a:t> </a:t>
            </a:r>
            <a:r>
              <a:rPr sz="545" kern="0" spc="-32" dirty="0">
                <a:solidFill>
                  <a:srgbClr val="231F1F"/>
                </a:solidFill>
                <a:latin typeface="Cambria"/>
                <a:cs typeface="Cambria"/>
              </a:rPr>
              <a:t>sustain</a:t>
            </a:r>
            <a:r>
              <a:rPr sz="545" kern="0" spc="18" dirty="0">
                <a:solidFill>
                  <a:srgbClr val="231F1F"/>
                </a:solidFill>
                <a:latin typeface="Cambria"/>
                <a:cs typeface="Cambria"/>
              </a:rPr>
              <a:t> </a:t>
            </a:r>
            <a:r>
              <a:rPr sz="545" kern="0" spc="-27" dirty="0">
                <a:solidFill>
                  <a:srgbClr val="231F1F"/>
                </a:solidFill>
                <a:latin typeface="Cambria"/>
                <a:cs typeface="Cambria"/>
              </a:rPr>
              <a:t>current</a:t>
            </a:r>
            <a:r>
              <a:rPr sz="545" kern="0" spc="23" dirty="0">
                <a:solidFill>
                  <a:srgbClr val="231F1F"/>
                </a:solidFill>
                <a:latin typeface="Cambria"/>
                <a:cs typeface="Cambria"/>
              </a:rPr>
              <a:t> </a:t>
            </a:r>
            <a:r>
              <a:rPr sz="545" kern="0" spc="-32" dirty="0">
                <a:solidFill>
                  <a:srgbClr val="231F1F"/>
                </a:solidFill>
                <a:latin typeface="Cambria"/>
                <a:cs typeface="Cambria"/>
              </a:rPr>
              <a:t>frontiers</a:t>
            </a:r>
            <a:r>
              <a:rPr sz="545" kern="0" spc="18" dirty="0">
                <a:solidFill>
                  <a:srgbClr val="231F1F"/>
                </a:solidFill>
                <a:latin typeface="Cambria"/>
                <a:cs typeface="Cambria"/>
              </a:rPr>
              <a:t> </a:t>
            </a:r>
            <a:r>
              <a:rPr sz="545" kern="0" spc="-18" dirty="0">
                <a:solidFill>
                  <a:srgbClr val="231F1F"/>
                </a:solidFill>
                <a:latin typeface="Cambria"/>
                <a:cs typeface="Cambria"/>
              </a:rPr>
              <a:t>of</a:t>
            </a:r>
            <a:r>
              <a:rPr sz="545" kern="0" spc="18" dirty="0">
                <a:solidFill>
                  <a:srgbClr val="231F1F"/>
                </a:solidFill>
                <a:latin typeface="Cambria"/>
                <a:cs typeface="Cambria"/>
              </a:rPr>
              <a:t> </a:t>
            </a:r>
            <a:r>
              <a:rPr sz="545" kern="0" spc="-18" dirty="0">
                <a:solidFill>
                  <a:srgbClr val="231F1F"/>
                </a:solidFill>
                <a:latin typeface="Cambria"/>
                <a:cs typeface="Cambria"/>
              </a:rPr>
              <a:t>cave</a:t>
            </a:r>
            <a:r>
              <a:rPr sz="545" kern="0" spc="182" dirty="0">
                <a:solidFill>
                  <a:srgbClr val="231F1F"/>
                </a:solidFill>
                <a:latin typeface="Cambria"/>
                <a:cs typeface="Cambria"/>
              </a:rPr>
              <a:t> </a:t>
            </a:r>
            <a:r>
              <a:rPr sz="545" kern="0" spc="-23" dirty="0">
                <a:solidFill>
                  <a:srgbClr val="231F1F"/>
                </a:solidFill>
                <a:latin typeface="Cambria"/>
                <a:cs typeface="Cambria"/>
              </a:rPr>
              <a:t>biological</a:t>
            </a:r>
            <a:r>
              <a:rPr sz="545" kern="0" spc="14" dirty="0">
                <a:solidFill>
                  <a:srgbClr val="231F1F"/>
                </a:solidFill>
                <a:latin typeface="Cambria"/>
                <a:cs typeface="Cambria"/>
              </a:rPr>
              <a:t> </a:t>
            </a:r>
            <a:r>
              <a:rPr sz="545" kern="0" spc="-27" dirty="0">
                <a:solidFill>
                  <a:srgbClr val="231F1F"/>
                </a:solidFill>
                <a:latin typeface="Cambria"/>
                <a:cs typeface="Cambria"/>
              </a:rPr>
              <a:t>research.</a:t>
            </a:r>
            <a:r>
              <a:rPr sz="545" kern="0" spc="18" dirty="0">
                <a:solidFill>
                  <a:srgbClr val="231F1F"/>
                </a:solidFill>
                <a:latin typeface="Cambria"/>
                <a:cs typeface="Cambria"/>
              </a:rPr>
              <a:t> </a:t>
            </a:r>
            <a:r>
              <a:rPr sz="545" kern="0" spc="-32" dirty="0">
                <a:solidFill>
                  <a:srgbClr val="231F1F"/>
                </a:solidFill>
                <a:latin typeface="Cambria"/>
                <a:cs typeface="Cambria"/>
              </a:rPr>
              <a:t>Two</a:t>
            </a:r>
            <a:r>
              <a:rPr sz="545" kern="0" spc="18" dirty="0">
                <a:solidFill>
                  <a:srgbClr val="231F1F"/>
                </a:solidFill>
                <a:latin typeface="Cambria"/>
                <a:cs typeface="Cambria"/>
              </a:rPr>
              <a:t> </a:t>
            </a:r>
            <a:r>
              <a:rPr sz="545" kern="0" spc="-32" dirty="0">
                <a:solidFill>
                  <a:srgbClr val="231F1F"/>
                </a:solidFill>
                <a:latin typeface="Cambria"/>
                <a:cs typeface="Cambria"/>
              </a:rPr>
              <a:t>constraints</a:t>
            </a:r>
            <a:r>
              <a:rPr sz="545" kern="0" spc="14" dirty="0">
                <a:solidFill>
                  <a:srgbClr val="231F1F"/>
                </a:solidFill>
                <a:latin typeface="Cambria"/>
                <a:cs typeface="Cambria"/>
              </a:rPr>
              <a:t> </a:t>
            </a:r>
            <a:r>
              <a:rPr sz="545" kern="0" spc="-36" dirty="0">
                <a:solidFill>
                  <a:srgbClr val="231F1F"/>
                </a:solidFill>
                <a:latin typeface="Cambria"/>
                <a:cs typeface="Cambria"/>
              </a:rPr>
              <a:t>that</a:t>
            </a:r>
            <a:r>
              <a:rPr sz="545" kern="0" spc="18" dirty="0">
                <a:solidFill>
                  <a:srgbClr val="231F1F"/>
                </a:solidFill>
                <a:latin typeface="Cambria"/>
                <a:cs typeface="Cambria"/>
              </a:rPr>
              <a:t> </a:t>
            </a:r>
            <a:r>
              <a:rPr sz="545" kern="0" spc="-32" dirty="0">
                <a:solidFill>
                  <a:srgbClr val="231F1F"/>
                </a:solidFill>
                <a:latin typeface="Cambria"/>
                <a:cs typeface="Cambria"/>
              </a:rPr>
              <a:t>can</a:t>
            </a:r>
            <a:r>
              <a:rPr sz="545" kern="0" spc="18" dirty="0">
                <a:solidFill>
                  <a:srgbClr val="231F1F"/>
                </a:solidFill>
                <a:latin typeface="Cambria"/>
                <a:cs typeface="Cambria"/>
              </a:rPr>
              <a:t> </a:t>
            </a:r>
            <a:r>
              <a:rPr sz="545" kern="0" spc="-27" dirty="0">
                <a:solidFill>
                  <a:srgbClr val="231F1F"/>
                </a:solidFill>
                <a:latin typeface="Cambria"/>
                <a:cs typeface="Cambria"/>
              </a:rPr>
              <a:t>be</a:t>
            </a:r>
            <a:r>
              <a:rPr sz="545" kern="0" spc="18" dirty="0">
                <a:solidFill>
                  <a:srgbClr val="231F1F"/>
                </a:solidFill>
                <a:latin typeface="Cambria"/>
                <a:cs typeface="Cambria"/>
              </a:rPr>
              <a:t> </a:t>
            </a:r>
            <a:r>
              <a:rPr sz="545" kern="0" spc="-36" dirty="0">
                <a:solidFill>
                  <a:srgbClr val="231F1F"/>
                </a:solidFill>
                <a:latin typeface="Cambria"/>
                <a:cs typeface="Cambria"/>
              </a:rPr>
              <a:t>overcome</a:t>
            </a:r>
            <a:r>
              <a:rPr sz="545" kern="0" spc="14" dirty="0">
                <a:solidFill>
                  <a:srgbClr val="231F1F"/>
                </a:solidFill>
                <a:latin typeface="Cambria"/>
                <a:cs typeface="Cambria"/>
              </a:rPr>
              <a:t> </a:t>
            </a:r>
            <a:r>
              <a:rPr sz="545" kern="0" spc="-45" dirty="0">
                <a:solidFill>
                  <a:srgbClr val="231F1F"/>
                </a:solidFill>
                <a:latin typeface="Cambria"/>
                <a:cs typeface="Cambria"/>
              </a:rPr>
              <a:t>by</a:t>
            </a:r>
            <a:r>
              <a:rPr sz="545" kern="0" spc="18" dirty="0">
                <a:solidFill>
                  <a:srgbClr val="231F1F"/>
                </a:solidFill>
                <a:latin typeface="Cambria"/>
                <a:cs typeface="Cambria"/>
              </a:rPr>
              <a:t> </a:t>
            </a:r>
            <a:r>
              <a:rPr sz="545" kern="0" spc="-32" dirty="0">
                <a:solidFill>
                  <a:srgbClr val="231F1F"/>
                </a:solidFill>
                <a:latin typeface="Cambria"/>
                <a:cs typeface="Cambria"/>
              </a:rPr>
              <a:t>developing</a:t>
            </a:r>
            <a:r>
              <a:rPr sz="545" kern="0" spc="18" dirty="0">
                <a:solidFill>
                  <a:srgbClr val="231F1F"/>
                </a:solidFill>
                <a:latin typeface="Cambria"/>
                <a:cs typeface="Cambria"/>
              </a:rPr>
              <a:t> </a:t>
            </a:r>
            <a:r>
              <a:rPr sz="545" kern="0" spc="-41" dirty="0">
                <a:solidFill>
                  <a:srgbClr val="231F1F"/>
                </a:solidFill>
                <a:latin typeface="Cambria"/>
                <a:cs typeface="Cambria"/>
              </a:rPr>
              <a:t>modern</a:t>
            </a:r>
            <a:r>
              <a:rPr sz="545" kern="0" spc="18" dirty="0">
                <a:solidFill>
                  <a:srgbClr val="231F1F"/>
                </a:solidFill>
                <a:latin typeface="Cambria"/>
                <a:cs typeface="Cambria"/>
              </a:rPr>
              <a:t> </a:t>
            </a:r>
            <a:r>
              <a:rPr sz="545" kern="0" spc="-36" dirty="0">
                <a:solidFill>
                  <a:srgbClr val="231F1F"/>
                </a:solidFill>
                <a:latin typeface="Cambria"/>
                <a:cs typeface="Cambria"/>
              </a:rPr>
              <a:t>subterranean</a:t>
            </a:r>
            <a:r>
              <a:rPr sz="545" kern="0" spc="14" dirty="0">
                <a:solidFill>
                  <a:srgbClr val="231F1F"/>
                </a:solidFill>
                <a:latin typeface="Cambria"/>
                <a:cs typeface="Cambria"/>
              </a:rPr>
              <a:t> </a:t>
            </a:r>
            <a:r>
              <a:rPr sz="545" kern="0" spc="-9" dirty="0">
                <a:solidFill>
                  <a:srgbClr val="231F1F"/>
                </a:solidFill>
                <a:latin typeface="Cambria"/>
                <a:cs typeface="Cambria"/>
              </a:rPr>
              <a:t>laboratories.</a:t>
            </a:r>
            <a:endParaRPr sz="545" kern="0">
              <a:solidFill>
                <a:sysClr val="windowText" lastClr="000000"/>
              </a:solidFill>
              <a:latin typeface="Cambria"/>
              <a:cs typeface="Cambria"/>
            </a:endParaRPr>
          </a:p>
          <a:p>
            <a:pPr defTabSz="829909">
              <a:spcBef>
                <a:spcPts val="41"/>
              </a:spcBef>
            </a:pPr>
            <a:endParaRPr sz="545" kern="0">
              <a:solidFill>
                <a:sysClr val="windowText" lastClr="000000"/>
              </a:solidFill>
              <a:latin typeface="Cambria"/>
              <a:cs typeface="Cambria"/>
            </a:endParaRPr>
          </a:p>
          <a:p>
            <a:pPr marL="11527" marR="4611" algn="just" defTabSz="829909">
              <a:lnSpc>
                <a:spcPct val="104000"/>
              </a:lnSpc>
            </a:pPr>
            <a:r>
              <a:rPr sz="545" kern="0" spc="-14" dirty="0">
                <a:solidFill>
                  <a:srgbClr val="231F1F"/>
                </a:solidFill>
                <a:latin typeface="Cambria"/>
                <a:cs typeface="Cambria"/>
              </a:rPr>
              <a:t>Here </a:t>
            </a:r>
            <a:r>
              <a:rPr sz="545" kern="0" spc="-54" dirty="0">
                <a:solidFill>
                  <a:srgbClr val="231F1F"/>
                </a:solidFill>
                <a:latin typeface="Cambria"/>
                <a:cs typeface="Cambria"/>
              </a:rPr>
              <a:t>we </a:t>
            </a:r>
            <a:r>
              <a:rPr sz="545" kern="0" spc="-27" dirty="0">
                <a:solidFill>
                  <a:srgbClr val="231F1F"/>
                </a:solidFill>
                <a:latin typeface="Cambria"/>
                <a:cs typeface="Cambria"/>
              </a:rPr>
              <a:t>describe </a:t>
            </a:r>
            <a:r>
              <a:rPr sz="545" kern="0" spc="-45" dirty="0">
                <a:solidFill>
                  <a:srgbClr val="231F1F"/>
                </a:solidFill>
                <a:latin typeface="Cambria"/>
                <a:cs typeface="Cambria"/>
              </a:rPr>
              <a:t>a new </a:t>
            </a:r>
            <a:r>
              <a:rPr sz="545" kern="0" spc="-27" dirty="0">
                <a:solidFill>
                  <a:srgbClr val="231F1F"/>
                </a:solidFill>
                <a:latin typeface="Cambria"/>
                <a:cs typeface="Cambria"/>
              </a:rPr>
              <a:t>underground </a:t>
            </a:r>
            <a:r>
              <a:rPr sz="545" kern="0" spc="-23" dirty="0">
                <a:solidFill>
                  <a:srgbClr val="231F1F"/>
                </a:solidFill>
                <a:latin typeface="Cambria"/>
                <a:cs typeface="Cambria"/>
              </a:rPr>
              <a:t>facility </a:t>
            </a:r>
            <a:r>
              <a:rPr sz="545" kern="0" spc="-32" dirty="0">
                <a:solidFill>
                  <a:srgbClr val="231F1F"/>
                </a:solidFill>
                <a:latin typeface="Cambria"/>
                <a:cs typeface="Cambria"/>
              </a:rPr>
              <a:t>that </a:t>
            </a:r>
            <a:r>
              <a:rPr sz="545" kern="0" spc="-54" dirty="0">
                <a:solidFill>
                  <a:srgbClr val="231F1F"/>
                </a:solidFill>
                <a:latin typeface="Cambria"/>
                <a:cs typeface="Cambria"/>
              </a:rPr>
              <a:t>was </a:t>
            </a:r>
            <a:r>
              <a:rPr sz="545" kern="0" spc="-23" dirty="0">
                <a:solidFill>
                  <a:srgbClr val="231F1F"/>
                </a:solidFill>
                <a:latin typeface="Cambria"/>
                <a:cs typeface="Cambria"/>
              </a:rPr>
              <a:t>built </a:t>
            </a:r>
            <a:r>
              <a:rPr sz="545" kern="0" spc="-18" dirty="0">
                <a:solidFill>
                  <a:srgbClr val="231F1F"/>
                </a:solidFill>
                <a:latin typeface="Cambria"/>
                <a:cs typeface="Cambria"/>
              </a:rPr>
              <a:t>in </a:t>
            </a:r>
            <a:r>
              <a:rPr sz="545" kern="0" spc="-27" dirty="0">
                <a:solidFill>
                  <a:srgbClr val="231F1F"/>
                </a:solidFill>
                <a:latin typeface="Cambria"/>
                <a:cs typeface="Cambria"/>
              </a:rPr>
              <a:t>Italy </a:t>
            </a:r>
            <a:r>
              <a:rPr sz="545" kern="0" spc="-41" dirty="0">
                <a:solidFill>
                  <a:srgbClr val="231F1F"/>
                </a:solidFill>
                <a:latin typeface="Cambria"/>
                <a:cs typeface="Cambria"/>
              </a:rPr>
              <a:t>by </a:t>
            </a:r>
            <a:r>
              <a:rPr sz="545" kern="0" spc="-27" dirty="0">
                <a:solidFill>
                  <a:srgbClr val="231F1F"/>
                </a:solidFill>
                <a:latin typeface="Cambria"/>
                <a:cs typeface="Cambria"/>
              </a:rPr>
              <a:t>the </a:t>
            </a:r>
            <a:r>
              <a:rPr sz="545" kern="0" spc="-18" dirty="0">
                <a:solidFill>
                  <a:srgbClr val="231F1F"/>
                </a:solidFill>
                <a:latin typeface="Cambria"/>
                <a:cs typeface="Cambria"/>
              </a:rPr>
              <a:t>Regional </a:t>
            </a:r>
            <a:r>
              <a:rPr sz="545" kern="0" spc="-32" dirty="0">
                <a:solidFill>
                  <a:srgbClr val="231F1F"/>
                </a:solidFill>
                <a:latin typeface="Cambria"/>
                <a:cs typeface="Cambria"/>
              </a:rPr>
              <a:t>Park </a:t>
            </a:r>
            <a:r>
              <a:rPr sz="545" kern="0" spc="-18" dirty="0">
                <a:solidFill>
                  <a:srgbClr val="231F1F"/>
                </a:solidFill>
                <a:latin typeface="Cambria"/>
                <a:cs typeface="Cambria"/>
              </a:rPr>
              <a:t>of </a:t>
            </a:r>
            <a:r>
              <a:rPr sz="545" kern="0" spc="-14" dirty="0">
                <a:solidFill>
                  <a:srgbClr val="231F1F"/>
                </a:solidFill>
                <a:latin typeface="Cambria"/>
                <a:cs typeface="Cambria"/>
              </a:rPr>
              <a:t>“Monte </a:t>
            </a:r>
            <a:r>
              <a:rPr sz="545" kern="0" spc="-18" dirty="0">
                <a:solidFill>
                  <a:srgbClr val="231F1F"/>
                </a:solidFill>
                <a:latin typeface="Cambria"/>
                <a:cs typeface="Cambria"/>
              </a:rPr>
              <a:t>Barro” </a:t>
            </a:r>
            <a:r>
              <a:rPr sz="545" kern="0" spc="-5" dirty="0">
                <a:solidFill>
                  <a:srgbClr val="231F1F"/>
                </a:solidFill>
                <a:latin typeface="Cambria"/>
                <a:cs typeface="Cambria"/>
              </a:rPr>
              <a:t>(Lecco, </a:t>
            </a:r>
            <a:r>
              <a:rPr sz="545" kern="0" spc="-32" dirty="0">
                <a:solidFill>
                  <a:srgbClr val="231F1F"/>
                </a:solidFill>
                <a:latin typeface="Cambria"/>
                <a:cs typeface="Cambria"/>
              </a:rPr>
              <a:t>Lombardy)</a:t>
            </a:r>
            <a:r>
              <a:rPr sz="545" kern="0" spc="5" dirty="0">
                <a:solidFill>
                  <a:srgbClr val="231F1F"/>
                </a:solidFill>
                <a:latin typeface="Cambria"/>
                <a:cs typeface="Cambria"/>
              </a:rPr>
              <a:t> </a:t>
            </a:r>
            <a:r>
              <a:rPr sz="545" kern="0" spc="-36" dirty="0">
                <a:solidFill>
                  <a:srgbClr val="231F1F"/>
                </a:solidFill>
                <a:latin typeface="Cambria"/>
                <a:cs typeface="Cambria"/>
              </a:rPr>
              <a:t>and</a:t>
            </a:r>
            <a:r>
              <a:rPr sz="545" kern="0" spc="5" dirty="0">
                <a:solidFill>
                  <a:srgbClr val="231F1F"/>
                </a:solidFill>
                <a:latin typeface="Cambria"/>
                <a:cs typeface="Cambria"/>
              </a:rPr>
              <a:t> </a:t>
            </a:r>
            <a:r>
              <a:rPr sz="545" kern="0" spc="-27" dirty="0">
                <a:solidFill>
                  <a:srgbClr val="231F1F"/>
                </a:solidFill>
                <a:latin typeface="Cambria"/>
                <a:cs typeface="Cambria"/>
              </a:rPr>
              <a:t>dedicated</a:t>
            </a:r>
            <a:r>
              <a:rPr sz="545" kern="0" spc="5" dirty="0">
                <a:solidFill>
                  <a:srgbClr val="231F1F"/>
                </a:solidFill>
                <a:latin typeface="Cambria"/>
                <a:cs typeface="Cambria"/>
              </a:rPr>
              <a:t> </a:t>
            </a:r>
            <a:r>
              <a:rPr sz="545" kern="0" spc="-23" dirty="0">
                <a:solidFill>
                  <a:srgbClr val="231F1F"/>
                </a:solidFill>
                <a:latin typeface="Cambria"/>
                <a:cs typeface="Cambria"/>
              </a:rPr>
              <a:t>to</a:t>
            </a:r>
            <a:r>
              <a:rPr sz="545" kern="0" spc="5" dirty="0">
                <a:solidFill>
                  <a:srgbClr val="231F1F"/>
                </a:solidFill>
                <a:latin typeface="Cambria"/>
                <a:cs typeface="Cambria"/>
              </a:rPr>
              <a:t> </a:t>
            </a:r>
            <a:r>
              <a:rPr sz="545" kern="0" spc="-27" dirty="0">
                <a:solidFill>
                  <a:srgbClr val="231F1F"/>
                </a:solidFill>
                <a:latin typeface="Cambria"/>
                <a:cs typeface="Cambria"/>
              </a:rPr>
              <a:t>the</a:t>
            </a:r>
            <a:r>
              <a:rPr sz="545" kern="0" spc="5" dirty="0">
                <a:solidFill>
                  <a:srgbClr val="231F1F"/>
                </a:solidFill>
                <a:latin typeface="Cambria"/>
                <a:cs typeface="Cambria"/>
              </a:rPr>
              <a:t> </a:t>
            </a:r>
            <a:r>
              <a:rPr sz="545" kern="0" spc="-41" dirty="0">
                <a:solidFill>
                  <a:srgbClr val="231F1F"/>
                </a:solidFill>
                <a:latin typeface="Cambria"/>
                <a:cs typeface="Cambria"/>
              </a:rPr>
              <a:t>memory</a:t>
            </a:r>
            <a:r>
              <a:rPr sz="545" kern="0" spc="5" dirty="0">
                <a:solidFill>
                  <a:srgbClr val="231F1F"/>
                </a:solidFill>
                <a:latin typeface="Cambria"/>
                <a:cs typeface="Cambria"/>
              </a:rPr>
              <a:t> </a:t>
            </a:r>
            <a:r>
              <a:rPr sz="545" kern="0" spc="-18" dirty="0">
                <a:solidFill>
                  <a:srgbClr val="231F1F"/>
                </a:solidFill>
                <a:latin typeface="Cambria"/>
                <a:cs typeface="Cambria"/>
              </a:rPr>
              <a:t>of</a:t>
            </a:r>
            <a:r>
              <a:rPr sz="545" kern="0" spc="5" dirty="0">
                <a:solidFill>
                  <a:srgbClr val="231F1F"/>
                </a:solidFill>
                <a:latin typeface="Cambria"/>
                <a:cs typeface="Cambria"/>
              </a:rPr>
              <a:t> </a:t>
            </a:r>
            <a:r>
              <a:rPr sz="545" kern="0" spc="-14" dirty="0">
                <a:solidFill>
                  <a:srgbClr val="231F1F"/>
                </a:solidFill>
                <a:latin typeface="Cambria"/>
                <a:cs typeface="Cambria"/>
              </a:rPr>
              <a:t>Enrico</a:t>
            </a:r>
            <a:r>
              <a:rPr sz="545" kern="0" spc="5" dirty="0">
                <a:solidFill>
                  <a:srgbClr val="231F1F"/>
                </a:solidFill>
                <a:latin typeface="Cambria"/>
                <a:cs typeface="Cambria"/>
              </a:rPr>
              <a:t> </a:t>
            </a:r>
            <a:r>
              <a:rPr sz="545" kern="0" spc="-23" dirty="0">
                <a:solidFill>
                  <a:srgbClr val="231F1F"/>
                </a:solidFill>
                <a:latin typeface="Cambria"/>
                <a:cs typeface="Cambria"/>
              </a:rPr>
              <a:t>Pezzoli</a:t>
            </a:r>
            <a:r>
              <a:rPr sz="545" kern="0" spc="5" dirty="0">
                <a:solidFill>
                  <a:srgbClr val="231F1F"/>
                </a:solidFill>
                <a:latin typeface="Cambria"/>
                <a:cs typeface="Cambria"/>
              </a:rPr>
              <a:t> </a:t>
            </a:r>
            <a:r>
              <a:rPr sz="545" kern="0" spc="-45" dirty="0">
                <a:solidFill>
                  <a:srgbClr val="231F1F"/>
                </a:solidFill>
                <a:latin typeface="Cambria"/>
                <a:cs typeface="Cambria"/>
              </a:rPr>
              <a:t>who</a:t>
            </a:r>
            <a:r>
              <a:rPr sz="545" kern="0" spc="5" dirty="0">
                <a:solidFill>
                  <a:srgbClr val="231F1F"/>
                </a:solidFill>
                <a:latin typeface="Cambria"/>
                <a:cs typeface="Cambria"/>
              </a:rPr>
              <a:t> </a:t>
            </a:r>
            <a:r>
              <a:rPr sz="545" kern="0" spc="-54" dirty="0">
                <a:solidFill>
                  <a:srgbClr val="231F1F"/>
                </a:solidFill>
                <a:latin typeface="Cambria"/>
                <a:cs typeface="Cambria"/>
              </a:rPr>
              <a:t>was</a:t>
            </a:r>
            <a:r>
              <a:rPr sz="545" kern="0" spc="5" dirty="0">
                <a:solidFill>
                  <a:srgbClr val="231F1F"/>
                </a:solidFill>
                <a:latin typeface="Cambria"/>
                <a:cs typeface="Cambria"/>
              </a:rPr>
              <a:t> </a:t>
            </a:r>
            <a:r>
              <a:rPr sz="545" kern="0" spc="-27" dirty="0">
                <a:solidFill>
                  <a:srgbClr val="231F1F"/>
                </a:solidFill>
                <a:latin typeface="Cambria"/>
                <a:cs typeface="Cambria"/>
              </a:rPr>
              <a:t>strongly</a:t>
            </a:r>
            <a:r>
              <a:rPr sz="545" kern="0" spc="5" dirty="0">
                <a:solidFill>
                  <a:srgbClr val="231F1F"/>
                </a:solidFill>
                <a:latin typeface="Cambria"/>
                <a:cs typeface="Cambria"/>
              </a:rPr>
              <a:t> </a:t>
            </a:r>
            <a:r>
              <a:rPr sz="545" kern="0" spc="-27" dirty="0">
                <a:solidFill>
                  <a:srgbClr val="231F1F"/>
                </a:solidFill>
                <a:latin typeface="Cambria"/>
                <a:cs typeface="Cambria"/>
              </a:rPr>
              <a:t>active</a:t>
            </a:r>
            <a:r>
              <a:rPr sz="545" kern="0" spc="5" dirty="0">
                <a:solidFill>
                  <a:srgbClr val="231F1F"/>
                </a:solidFill>
                <a:latin typeface="Cambria"/>
                <a:cs typeface="Cambria"/>
              </a:rPr>
              <a:t> </a:t>
            </a:r>
            <a:r>
              <a:rPr sz="545" kern="0" spc="-18" dirty="0">
                <a:solidFill>
                  <a:srgbClr val="231F1F"/>
                </a:solidFill>
                <a:latin typeface="Cambria"/>
                <a:cs typeface="Cambria"/>
              </a:rPr>
              <a:t>in</a:t>
            </a:r>
            <a:r>
              <a:rPr sz="545" kern="0" spc="5" dirty="0">
                <a:solidFill>
                  <a:srgbClr val="231F1F"/>
                </a:solidFill>
                <a:latin typeface="Cambria"/>
                <a:cs typeface="Cambria"/>
              </a:rPr>
              <a:t> </a:t>
            </a:r>
            <a:r>
              <a:rPr sz="545" kern="0" spc="-27" dirty="0">
                <a:solidFill>
                  <a:srgbClr val="231F1F"/>
                </a:solidFill>
                <a:latin typeface="Cambria"/>
                <a:cs typeface="Cambria"/>
              </a:rPr>
              <a:t>the</a:t>
            </a:r>
            <a:r>
              <a:rPr sz="545" kern="0" spc="5" dirty="0">
                <a:solidFill>
                  <a:srgbClr val="231F1F"/>
                </a:solidFill>
                <a:latin typeface="Cambria"/>
                <a:cs typeface="Cambria"/>
              </a:rPr>
              <a:t> </a:t>
            </a:r>
            <a:r>
              <a:rPr sz="545" kern="0" spc="-32" dirty="0">
                <a:solidFill>
                  <a:srgbClr val="231F1F"/>
                </a:solidFill>
                <a:latin typeface="Cambria"/>
                <a:cs typeface="Cambria"/>
              </a:rPr>
              <a:t>study</a:t>
            </a:r>
            <a:r>
              <a:rPr sz="545" kern="0" spc="5" dirty="0">
                <a:solidFill>
                  <a:srgbClr val="231F1F"/>
                </a:solidFill>
                <a:latin typeface="Cambria"/>
                <a:cs typeface="Cambria"/>
              </a:rPr>
              <a:t> </a:t>
            </a:r>
            <a:r>
              <a:rPr sz="545" kern="0" spc="-18" dirty="0">
                <a:solidFill>
                  <a:srgbClr val="231F1F"/>
                </a:solidFill>
                <a:latin typeface="Cambria"/>
                <a:cs typeface="Cambria"/>
              </a:rPr>
              <a:t>of</a:t>
            </a:r>
            <a:r>
              <a:rPr sz="545" kern="0" spc="5" dirty="0">
                <a:solidFill>
                  <a:srgbClr val="231F1F"/>
                </a:solidFill>
                <a:latin typeface="Cambria"/>
                <a:cs typeface="Cambria"/>
              </a:rPr>
              <a:t> </a:t>
            </a:r>
            <a:r>
              <a:rPr sz="545" kern="0" spc="-23" dirty="0">
                <a:solidFill>
                  <a:srgbClr val="231F1F"/>
                </a:solidFill>
                <a:latin typeface="Cambria"/>
                <a:cs typeface="Cambria"/>
              </a:rPr>
              <a:t>spring</a:t>
            </a:r>
            <a:r>
              <a:rPr sz="545" kern="0" spc="5" dirty="0">
                <a:solidFill>
                  <a:srgbClr val="231F1F"/>
                </a:solidFill>
                <a:latin typeface="Cambria"/>
                <a:cs typeface="Cambria"/>
              </a:rPr>
              <a:t> </a:t>
            </a:r>
            <a:r>
              <a:rPr sz="545" kern="0" spc="-36" dirty="0">
                <a:solidFill>
                  <a:srgbClr val="231F1F"/>
                </a:solidFill>
                <a:latin typeface="Cambria"/>
                <a:cs typeface="Cambria"/>
              </a:rPr>
              <a:t>and</a:t>
            </a:r>
            <a:r>
              <a:rPr sz="545" kern="0" spc="5" dirty="0">
                <a:solidFill>
                  <a:srgbClr val="231F1F"/>
                </a:solidFill>
                <a:latin typeface="Cambria"/>
                <a:cs typeface="Cambria"/>
              </a:rPr>
              <a:t> </a:t>
            </a:r>
            <a:r>
              <a:rPr sz="545" kern="0" spc="-32" dirty="0">
                <a:solidFill>
                  <a:srgbClr val="231F1F"/>
                </a:solidFill>
                <a:latin typeface="Cambria"/>
                <a:cs typeface="Cambria"/>
              </a:rPr>
              <a:t>cave </a:t>
            </a:r>
            <a:r>
              <a:rPr sz="545" kern="0" spc="-23" dirty="0">
                <a:solidFill>
                  <a:srgbClr val="231F1F"/>
                </a:solidFill>
                <a:latin typeface="Cambria"/>
                <a:cs typeface="Cambria"/>
              </a:rPr>
              <a:t>biodiversity.</a:t>
            </a:r>
            <a:endParaRPr sz="545" kern="0">
              <a:solidFill>
                <a:sysClr val="windowText" lastClr="000000"/>
              </a:solidFill>
              <a:latin typeface="Cambria"/>
              <a:cs typeface="Cambria"/>
            </a:endParaRPr>
          </a:p>
        </p:txBody>
      </p:sp>
      <p:sp>
        <p:nvSpPr>
          <p:cNvPr id="20" name="object 20"/>
          <p:cNvSpPr txBox="1"/>
          <p:nvPr/>
        </p:nvSpPr>
        <p:spPr>
          <a:xfrm>
            <a:off x="1384650" y="4065142"/>
            <a:ext cx="3087828" cy="353971"/>
          </a:xfrm>
          <a:prstGeom prst="rect">
            <a:avLst/>
          </a:prstGeom>
        </p:spPr>
        <p:txBody>
          <a:bodyPr vert="horz" wrap="square" lIns="0" tIns="10950" rIns="0" bIns="0" rtlCol="0">
            <a:spAutoFit/>
          </a:bodyPr>
          <a:lstStyle/>
          <a:p>
            <a:pPr marL="11527" marR="4611" algn="just" defTabSz="829909">
              <a:lnSpc>
                <a:spcPct val="104000"/>
              </a:lnSpc>
              <a:spcBef>
                <a:spcPts val="86"/>
              </a:spcBef>
            </a:pPr>
            <a:r>
              <a:rPr sz="545" kern="0" spc="-18" dirty="0">
                <a:solidFill>
                  <a:srgbClr val="231F1F"/>
                </a:solidFill>
                <a:latin typeface="Cambria"/>
                <a:cs typeface="Cambria"/>
              </a:rPr>
              <a:t>The</a:t>
            </a:r>
            <a:r>
              <a:rPr sz="545" kern="0" spc="9" dirty="0">
                <a:solidFill>
                  <a:srgbClr val="231F1F"/>
                </a:solidFill>
                <a:latin typeface="Cambria"/>
                <a:cs typeface="Cambria"/>
              </a:rPr>
              <a:t> </a:t>
            </a:r>
            <a:r>
              <a:rPr sz="545" kern="0" spc="-32" dirty="0">
                <a:solidFill>
                  <a:srgbClr val="231F1F"/>
                </a:solidFill>
                <a:latin typeface="Cambria"/>
                <a:cs typeface="Cambria"/>
              </a:rPr>
              <a:t>laboratory</a:t>
            </a:r>
            <a:r>
              <a:rPr sz="545" kern="0" spc="9" dirty="0">
                <a:solidFill>
                  <a:srgbClr val="231F1F"/>
                </a:solidFill>
                <a:latin typeface="Cambria"/>
                <a:cs typeface="Cambria"/>
              </a:rPr>
              <a:t> </a:t>
            </a:r>
            <a:r>
              <a:rPr sz="545" kern="0" spc="-36" dirty="0">
                <a:solidFill>
                  <a:srgbClr val="231F1F"/>
                </a:solidFill>
                <a:latin typeface="Cambria"/>
                <a:cs typeface="Cambria"/>
              </a:rPr>
              <a:t>has</a:t>
            </a:r>
            <a:r>
              <a:rPr sz="545" kern="0" spc="9" dirty="0">
                <a:solidFill>
                  <a:srgbClr val="231F1F"/>
                </a:solidFill>
                <a:latin typeface="Cambria"/>
                <a:cs typeface="Cambria"/>
              </a:rPr>
              <a:t> </a:t>
            </a:r>
            <a:r>
              <a:rPr sz="545" kern="0" spc="-27" dirty="0">
                <a:solidFill>
                  <a:srgbClr val="231F1F"/>
                </a:solidFill>
                <a:latin typeface="Cambria"/>
                <a:cs typeface="Cambria"/>
              </a:rPr>
              <a:t>been</a:t>
            </a:r>
            <a:r>
              <a:rPr sz="545" kern="0" spc="9" dirty="0">
                <a:solidFill>
                  <a:srgbClr val="231F1F"/>
                </a:solidFill>
                <a:latin typeface="Cambria"/>
                <a:cs typeface="Cambria"/>
              </a:rPr>
              <a:t> </a:t>
            </a:r>
            <a:r>
              <a:rPr sz="545" kern="0" spc="-27" dirty="0">
                <a:solidFill>
                  <a:srgbClr val="231F1F"/>
                </a:solidFill>
                <a:latin typeface="Cambria"/>
                <a:cs typeface="Cambria"/>
              </a:rPr>
              <a:t>established</a:t>
            </a:r>
            <a:r>
              <a:rPr sz="545" kern="0" spc="9" dirty="0">
                <a:solidFill>
                  <a:srgbClr val="231F1F"/>
                </a:solidFill>
                <a:latin typeface="Cambria"/>
                <a:cs typeface="Cambria"/>
              </a:rPr>
              <a:t> </a:t>
            </a:r>
            <a:r>
              <a:rPr sz="545" kern="0" spc="-41" dirty="0">
                <a:solidFill>
                  <a:srgbClr val="231F1F"/>
                </a:solidFill>
                <a:latin typeface="Cambria"/>
                <a:cs typeface="Cambria"/>
              </a:rPr>
              <a:t>by</a:t>
            </a:r>
            <a:r>
              <a:rPr sz="545" kern="0" spc="9" dirty="0">
                <a:solidFill>
                  <a:srgbClr val="231F1F"/>
                </a:solidFill>
                <a:latin typeface="Cambria"/>
                <a:cs typeface="Cambria"/>
              </a:rPr>
              <a:t> </a:t>
            </a:r>
            <a:r>
              <a:rPr sz="545" kern="0" spc="-27" dirty="0">
                <a:solidFill>
                  <a:srgbClr val="231F1F"/>
                </a:solidFill>
                <a:latin typeface="Cambria"/>
                <a:cs typeface="Cambria"/>
              </a:rPr>
              <a:t>repurposing</a:t>
            </a:r>
            <a:r>
              <a:rPr sz="545" kern="0" spc="9" dirty="0">
                <a:solidFill>
                  <a:srgbClr val="231F1F"/>
                </a:solidFill>
                <a:latin typeface="Cambria"/>
                <a:cs typeface="Cambria"/>
              </a:rPr>
              <a:t> </a:t>
            </a:r>
            <a:r>
              <a:rPr sz="545" kern="0" spc="-36" dirty="0">
                <a:solidFill>
                  <a:srgbClr val="231F1F"/>
                </a:solidFill>
                <a:latin typeface="Cambria"/>
                <a:cs typeface="Cambria"/>
              </a:rPr>
              <a:t>an</a:t>
            </a:r>
            <a:r>
              <a:rPr sz="545" kern="0" spc="9" dirty="0">
                <a:solidFill>
                  <a:srgbClr val="231F1F"/>
                </a:solidFill>
                <a:latin typeface="Cambria"/>
                <a:cs typeface="Cambria"/>
              </a:rPr>
              <a:t> </a:t>
            </a:r>
            <a:r>
              <a:rPr sz="545" kern="0" spc="-23" dirty="0">
                <a:solidFill>
                  <a:srgbClr val="231F1F"/>
                </a:solidFill>
                <a:latin typeface="Cambria"/>
                <a:cs typeface="Cambria"/>
              </a:rPr>
              <a:t>ancient</a:t>
            </a:r>
            <a:r>
              <a:rPr sz="545" kern="0" spc="9" dirty="0">
                <a:solidFill>
                  <a:srgbClr val="231F1F"/>
                </a:solidFill>
                <a:latin typeface="Cambria"/>
                <a:cs typeface="Cambria"/>
              </a:rPr>
              <a:t> </a:t>
            </a:r>
            <a:r>
              <a:rPr sz="545" kern="0" spc="-27" dirty="0">
                <a:solidFill>
                  <a:srgbClr val="231F1F"/>
                </a:solidFill>
                <a:latin typeface="Cambria"/>
                <a:cs typeface="Cambria"/>
              </a:rPr>
              <a:t>draining</a:t>
            </a:r>
            <a:r>
              <a:rPr sz="545" kern="0" spc="9" dirty="0">
                <a:solidFill>
                  <a:srgbClr val="231F1F"/>
                </a:solidFill>
                <a:latin typeface="Cambria"/>
                <a:cs typeface="Cambria"/>
              </a:rPr>
              <a:t> </a:t>
            </a:r>
            <a:r>
              <a:rPr sz="545" kern="0" spc="-27" dirty="0">
                <a:solidFill>
                  <a:srgbClr val="231F1F"/>
                </a:solidFill>
                <a:latin typeface="Cambria"/>
                <a:cs typeface="Cambria"/>
              </a:rPr>
              <a:t>gallery</a:t>
            </a:r>
            <a:r>
              <a:rPr sz="545" kern="0" spc="9" dirty="0">
                <a:solidFill>
                  <a:srgbClr val="231F1F"/>
                </a:solidFill>
                <a:latin typeface="Cambria"/>
                <a:cs typeface="Cambria"/>
              </a:rPr>
              <a:t> </a:t>
            </a:r>
            <a:r>
              <a:rPr sz="545" kern="0" spc="-18" dirty="0">
                <a:solidFill>
                  <a:srgbClr val="231F1F"/>
                </a:solidFill>
                <a:latin typeface="Cambria"/>
                <a:cs typeface="Cambria"/>
              </a:rPr>
              <a:t>in</a:t>
            </a:r>
            <a:r>
              <a:rPr sz="545" kern="0" spc="9" dirty="0">
                <a:solidFill>
                  <a:srgbClr val="231F1F"/>
                </a:solidFill>
                <a:latin typeface="Cambria"/>
                <a:cs typeface="Cambria"/>
              </a:rPr>
              <a:t> </a:t>
            </a:r>
            <a:r>
              <a:rPr sz="545" kern="0" spc="-27" dirty="0">
                <a:solidFill>
                  <a:srgbClr val="231F1F"/>
                </a:solidFill>
                <a:latin typeface="Cambria"/>
                <a:cs typeface="Cambria"/>
              </a:rPr>
              <a:t>the</a:t>
            </a:r>
            <a:r>
              <a:rPr sz="545" kern="0" spc="9" dirty="0">
                <a:solidFill>
                  <a:srgbClr val="231F1F"/>
                </a:solidFill>
                <a:latin typeface="Cambria"/>
                <a:cs typeface="Cambria"/>
              </a:rPr>
              <a:t> </a:t>
            </a:r>
            <a:r>
              <a:rPr sz="545" kern="0" spc="-23" dirty="0">
                <a:solidFill>
                  <a:srgbClr val="231F1F"/>
                </a:solidFill>
                <a:latin typeface="Cambria"/>
                <a:cs typeface="Cambria"/>
              </a:rPr>
              <a:t>locality</a:t>
            </a:r>
            <a:r>
              <a:rPr sz="545" kern="0" spc="9" dirty="0">
                <a:solidFill>
                  <a:srgbClr val="231F1F"/>
                </a:solidFill>
                <a:latin typeface="Cambria"/>
                <a:cs typeface="Cambria"/>
              </a:rPr>
              <a:t> </a:t>
            </a:r>
            <a:r>
              <a:rPr sz="545" kern="0" spc="-5" dirty="0">
                <a:solidFill>
                  <a:srgbClr val="231F1F"/>
                </a:solidFill>
                <a:latin typeface="Cambria"/>
                <a:cs typeface="Cambria"/>
              </a:rPr>
              <a:t>“Eremo”</a:t>
            </a:r>
            <a:r>
              <a:rPr sz="545" kern="0" spc="9" dirty="0">
                <a:solidFill>
                  <a:srgbClr val="231F1F"/>
                </a:solidFill>
                <a:latin typeface="Cambria"/>
                <a:cs typeface="Cambria"/>
              </a:rPr>
              <a:t> </a:t>
            </a:r>
            <a:r>
              <a:rPr sz="545" kern="0" spc="-14" dirty="0">
                <a:solidFill>
                  <a:srgbClr val="231F1F"/>
                </a:solidFill>
                <a:latin typeface="Cambria"/>
                <a:cs typeface="Cambria"/>
              </a:rPr>
              <a:t>(Galbiate, </a:t>
            </a:r>
            <a:r>
              <a:rPr sz="545" kern="0" spc="-18" dirty="0">
                <a:solidFill>
                  <a:srgbClr val="231F1F"/>
                </a:solidFill>
                <a:latin typeface="Cambria"/>
                <a:cs typeface="Cambria"/>
              </a:rPr>
              <a:t>Italy).</a:t>
            </a:r>
            <a:r>
              <a:rPr sz="545" kern="0" spc="-27" dirty="0">
                <a:solidFill>
                  <a:srgbClr val="231F1F"/>
                </a:solidFill>
                <a:latin typeface="Cambria"/>
                <a:cs typeface="Cambria"/>
              </a:rPr>
              <a:t> </a:t>
            </a:r>
            <a:r>
              <a:rPr sz="545" kern="0" spc="-18" dirty="0">
                <a:solidFill>
                  <a:srgbClr val="231F1F"/>
                </a:solidFill>
                <a:latin typeface="Cambria"/>
                <a:cs typeface="Cambria"/>
              </a:rPr>
              <a:t>The</a:t>
            </a:r>
            <a:r>
              <a:rPr sz="545" kern="0" spc="-27" dirty="0">
                <a:solidFill>
                  <a:srgbClr val="231F1F"/>
                </a:solidFill>
                <a:latin typeface="Cambria"/>
                <a:cs typeface="Cambria"/>
              </a:rPr>
              <a:t> draining gallery </a:t>
            </a:r>
            <a:r>
              <a:rPr sz="545" kern="0" spc="-32" dirty="0">
                <a:solidFill>
                  <a:srgbClr val="231F1F"/>
                </a:solidFill>
                <a:latin typeface="Cambria"/>
                <a:cs typeface="Cambria"/>
              </a:rPr>
              <a:t>dates</a:t>
            </a:r>
            <a:r>
              <a:rPr sz="545" kern="0" spc="-27" dirty="0">
                <a:solidFill>
                  <a:srgbClr val="231F1F"/>
                </a:solidFill>
                <a:latin typeface="Cambria"/>
                <a:cs typeface="Cambria"/>
              </a:rPr>
              <a:t> </a:t>
            </a:r>
            <a:r>
              <a:rPr sz="545" kern="0" spc="-36" dirty="0">
                <a:solidFill>
                  <a:srgbClr val="231F1F"/>
                </a:solidFill>
                <a:latin typeface="Cambria"/>
                <a:cs typeface="Cambria"/>
              </a:rPr>
              <a:t>at</a:t>
            </a:r>
            <a:r>
              <a:rPr sz="545" kern="0" spc="-27" dirty="0">
                <a:solidFill>
                  <a:srgbClr val="231F1F"/>
                </a:solidFill>
                <a:latin typeface="Cambria"/>
                <a:cs typeface="Cambria"/>
              </a:rPr>
              <a:t> least </a:t>
            </a:r>
            <a:r>
              <a:rPr sz="545" kern="0" spc="5" dirty="0">
                <a:solidFill>
                  <a:srgbClr val="231F1F"/>
                </a:solidFill>
                <a:latin typeface="Cambria"/>
                <a:cs typeface="Cambria"/>
              </a:rPr>
              <a:t>1600.</a:t>
            </a:r>
            <a:r>
              <a:rPr sz="545" kern="0" spc="-27" dirty="0">
                <a:solidFill>
                  <a:srgbClr val="231F1F"/>
                </a:solidFill>
                <a:latin typeface="Cambria"/>
                <a:cs typeface="Cambria"/>
              </a:rPr>
              <a:t> </a:t>
            </a:r>
            <a:r>
              <a:rPr sz="545" kern="0" spc="-14" dirty="0">
                <a:solidFill>
                  <a:srgbClr val="231F1F"/>
                </a:solidFill>
                <a:latin typeface="Cambria"/>
                <a:cs typeface="Cambria"/>
              </a:rPr>
              <a:t>It</a:t>
            </a:r>
            <a:r>
              <a:rPr sz="545" kern="0" spc="-27" dirty="0">
                <a:solidFill>
                  <a:srgbClr val="231F1F"/>
                </a:solidFill>
                <a:latin typeface="Cambria"/>
                <a:cs typeface="Cambria"/>
              </a:rPr>
              <a:t> </a:t>
            </a:r>
            <a:r>
              <a:rPr sz="545" kern="0" spc="-32" dirty="0">
                <a:solidFill>
                  <a:srgbClr val="231F1F"/>
                </a:solidFill>
                <a:latin typeface="Cambria"/>
                <a:cs typeface="Cambria"/>
              </a:rPr>
              <a:t>provided</a:t>
            </a:r>
            <a:r>
              <a:rPr sz="545" kern="0" spc="-27" dirty="0">
                <a:solidFill>
                  <a:srgbClr val="231F1F"/>
                </a:solidFill>
                <a:latin typeface="Cambria"/>
                <a:cs typeface="Cambria"/>
              </a:rPr>
              <a:t> </a:t>
            </a:r>
            <a:r>
              <a:rPr sz="545" kern="0" spc="-41" dirty="0">
                <a:solidFill>
                  <a:srgbClr val="231F1F"/>
                </a:solidFill>
                <a:latin typeface="Cambria"/>
                <a:cs typeface="Cambria"/>
              </a:rPr>
              <a:t>water</a:t>
            </a:r>
            <a:r>
              <a:rPr sz="545" kern="0" spc="-27" dirty="0">
                <a:solidFill>
                  <a:srgbClr val="231F1F"/>
                </a:solidFill>
                <a:latin typeface="Cambria"/>
                <a:cs typeface="Cambria"/>
              </a:rPr>
              <a:t> </a:t>
            </a:r>
            <a:r>
              <a:rPr sz="545" kern="0" spc="-23" dirty="0">
                <a:solidFill>
                  <a:srgbClr val="231F1F"/>
                </a:solidFill>
                <a:latin typeface="Cambria"/>
                <a:cs typeface="Cambria"/>
              </a:rPr>
              <a:t>for</a:t>
            </a:r>
            <a:r>
              <a:rPr sz="545" kern="0" spc="-27" dirty="0">
                <a:solidFill>
                  <a:srgbClr val="231F1F"/>
                </a:solidFill>
                <a:latin typeface="Cambria"/>
                <a:cs typeface="Cambria"/>
              </a:rPr>
              <a:t> </a:t>
            </a:r>
            <a:r>
              <a:rPr sz="545" kern="0" spc="-45" dirty="0">
                <a:solidFill>
                  <a:srgbClr val="231F1F"/>
                </a:solidFill>
                <a:latin typeface="Cambria"/>
                <a:cs typeface="Cambria"/>
              </a:rPr>
              <a:t>a</a:t>
            </a:r>
            <a:r>
              <a:rPr sz="545" kern="0" spc="-27" dirty="0">
                <a:solidFill>
                  <a:srgbClr val="231F1F"/>
                </a:solidFill>
                <a:latin typeface="Cambria"/>
                <a:cs typeface="Cambria"/>
              </a:rPr>
              <a:t> </a:t>
            </a:r>
            <a:r>
              <a:rPr sz="545" kern="0" spc="-23" dirty="0">
                <a:solidFill>
                  <a:srgbClr val="231F1F"/>
                </a:solidFill>
                <a:latin typeface="Cambria"/>
                <a:cs typeface="Cambria"/>
              </a:rPr>
              <a:t>local</a:t>
            </a:r>
            <a:r>
              <a:rPr sz="545" kern="0" spc="-27" dirty="0">
                <a:solidFill>
                  <a:srgbClr val="231F1F"/>
                </a:solidFill>
                <a:latin typeface="Cambria"/>
                <a:cs typeface="Cambria"/>
              </a:rPr>
              <a:t> </a:t>
            </a:r>
            <a:r>
              <a:rPr sz="545" kern="0" spc="-36" dirty="0">
                <a:solidFill>
                  <a:srgbClr val="231F1F"/>
                </a:solidFill>
                <a:latin typeface="Cambria"/>
                <a:cs typeface="Cambria"/>
              </a:rPr>
              <a:t>sanatory</a:t>
            </a:r>
            <a:r>
              <a:rPr sz="545" kern="0" spc="-27" dirty="0">
                <a:solidFill>
                  <a:srgbClr val="231F1F"/>
                </a:solidFill>
                <a:latin typeface="Cambria"/>
                <a:cs typeface="Cambria"/>
              </a:rPr>
              <a:t> </a:t>
            </a:r>
            <a:r>
              <a:rPr sz="545" kern="0" spc="-23" dirty="0">
                <a:solidFill>
                  <a:srgbClr val="231F1F"/>
                </a:solidFill>
                <a:latin typeface="Cambria"/>
                <a:cs typeface="Cambria"/>
              </a:rPr>
              <a:t>before</a:t>
            </a:r>
            <a:r>
              <a:rPr sz="545" kern="0" spc="-27" dirty="0">
                <a:solidFill>
                  <a:srgbClr val="231F1F"/>
                </a:solidFill>
                <a:latin typeface="Cambria"/>
                <a:cs typeface="Cambria"/>
              </a:rPr>
              <a:t> </a:t>
            </a:r>
            <a:r>
              <a:rPr sz="545" kern="0" spc="-18" dirty="0">
                <a:solidFill>
                  <a:srgbClr val="231F1F"/>
                </a:solidFill>
                <a:latin typeface="Cambria"/>
                <a:cs typeface="Cambria"/>
              </a:rPr>
              <a:t>being</a:t>
            </a:r>
            <a:r>
              <a:rPr sz="545" kern="0" spc="-27" dirty="0">
                <a:solidFill>
                  <a:srgbClr val="231F1F"/>
                </a:solidFill>
                <a:latin typeface="Cambria"/>
                <a:cs typeface="Cambria"/>
              </a:rPr>
              <a:t> </a:t>
            </a:r>
            <a:r>
              <a:rPr sz="545" kern="0" spc="-23" dirty="0">
                <a:solidFill>
                  <a:srgbClr val="231F1F"/>
                </a:solidFill>
                <a:latin typeface="Cambria"/>
                <a:cs typeface="Cambria"/>
              </a:rPr>
              <a:t>dismissed.</a:t>
            </a:r>
            <a:r>
              <a:rPr sz="545" kern="0" spc="-27" dirty="0">
                <a:solidFill>
                  <a:srgbClr val="231F1F"/>
                </a:solidFill>
                <a:latin typeface="Cambria"/>
                <a:cs typeface="Cambria"/>
              </a:rPr>
              <a:t> </a:t>
            </a:r>
            <a:r>
              <a:rPr sz="545" kern="0" spc="-9" dirty="0">
                <a:solidFill>
                  <a:srgbClr val="231F1F"/>
                </a:solidFill>
                <a:latin typeface="Cambria"/>
                <a:cs typeface="Cambria"/>
              </a:rPr>
              <a:t>During </a:t>
            </a:r>
            <a:r>
              <a:rPr sz="545" kern="0" spc="-27" dirty="0">
                <a:solidFill>
                  <a:srgbClr val="231F1F"/>
                </a:solidFill>
                <a:latin typeface="Cambria"/>
                <a:cs typeface="Cambria"/>
              </a:rPr>
              <a:t>the</a:t>
            </a:r>
            <a:r>
              <a:rPr sz="545" kern="0" spc="-18" dirty="0">
                <a:solidFill>
                  <a:srgbClr val="231F1F"/>
                </a:solidFill>
                <a:latin typeface="Cambria"/>
                <a:cs typeface="Cambria"/>
              </a:rPr>
              <a:t> </a:t>
            </a:r>
            <a:r>
              <a:rPr sz="545" kern="0" spc="-132" dirty="0">
                <a:solidFill>
                  <a:srgbClr val="231F1F"/>
                </a:solidFill>
                <a:latin typeface="SimSun"/>
                <a:cs typeface="SimSun"/>
              </a:rPr>
              <a:t>fi</a:t>
            </a:r>
            <a:r>
              <a:rPr sz="545" kern="0" spc="-32" dirty="0">
                <a:solidFill>
                  <a:srgbClr val="231F1F"/>
                </a:solidFill>
                <a:latin typeface="Cambria"/>
                <a:cs typeface="Cambria"/>
              </a:rPr>
              <a:t>rst</a:t>
            </a:r>
            <a:r>
              <a:rPr sz="545" kern="0" spc="18" dirty="0">
                <a:solidFill>
                  <a:srgbClr val="231F1F"/>
                </a:solidFill>
                <a:latin typeface="Cambria"/>
                <a:cs typeface="Cambria"/>
              </a:rPr>
              <a:t> </a:t>
            </a:r>
            <a:r>
              <a:rPr sz="545" kern="0" spc="-36" dirty="0">
                <a:solidFill>
                  <a:srgbClr val="231F1F"/>
                </a:solidFill>
                <a:latin typeface="Cambria"/>
                <a:cs typeface="Cambria"/>
              </a:rPr>
              <a:t>years</a:t>
            </a:r>
            <a:r>
              <a:rPr sz="545" kern="0" spc="14" dirty="0">
                <a:solidFill>
                  <a:srgbClr val="231F1F"/>
                </a:solidFill>
                <a:latin typeface="Cambria"/>
                <a:cs typeface="Cambria"/>
              </a:rPr>
              <a:t> </a:t>
            </a:r>
            <a:r>
              <a:rPr sz="545" kern="0" spc="-18" dirty="0">
                <a:solidFill>
                  <a:srgbClr val="231F1F"/>
                </a:solidFill>
                <a:latin typeface="Cambria"/>
                <a:cs typeface="Cambria"/>
              </a:rPr>
              <a:t>of</a:t>
            </a:r>
            <a:r>
              <a:rPr sz="545" kern="0" spc="18" dirty="0">
                <a:solidFill>
                  <a:srgbClr val="231F1F"/>
                </a:solidFill>
                <a:latin typeface="Cambria"/>
                <a:cs typeface="Cambria"/>
              </a:rPr>
              <a:t> </a:t>
            </a:r>
            <a:r>
              <a:rPr sz="545" kern="0" spc="-27" dirty="0">
                <a:solidFill>
                  <a:srgbClr val="231F1F"/>
                </a:solidFill>
                <a:latin typeface="Cambria"/>
                <a:cs typeface="Cambria"/>
              </a:rPr>
              <a:t>this</a:t>
            </a:r>
            <a:r>
              <a:rPr sz="545" kern="0" spc="14" dirty="0">
                <a:solidFill>
                  <a:srgbClr val="231F1F"/>
                </a:solidFill>
                <a:latin typeface="Cambria"/>
                <a:cs typeface="Cambria"/>
              </a:rPr>
              <a:t> </a:t>
            </a:r>
            <a:r>
              <a:rPr sz="545" kern="0" spc="-27" dirty="0">
                <a:solidFill>
                  <a:srgbClr val="231F1F"/>
                </a:solidFill>
                <a:latin typeface="Cambria"/>
                <a:cs typeface="Cambria"/>
              </a:rPr>
              <a:t>century</a:t>
            </a:r>
            <a:r>
              <a:rPr sz="545" kern="0" spc="14" dirty="0">
                <a:solidFill>
                  <a:srgbClr val="231F1F"/>
                </a:solidFill>
                <a:latin typeface="Cambria"/>
                <a:cs typeface="Cambria"/>
              </a:rPr>
              <a:t> </a:t>
            </a:r>
            <a:r>
              <a:rPr sz="545" kern="0" spc="-27" dirty="0">
                <a:solidFill>
                  <a:srgbClr val="231F1F"/>
                </a:solidFill>
                <a:latin typeface="Cambria"/>
                <a:cs typeface="Cambria"/>
              </a:rPr>
              <a:t>the</a:t>
            </a:r>
            <a:r>
              <a:rPr sz="545" kern="0" spc="18" dirty="0">
                <a:solidFill>
                  <a:srgbClr val="231F1F"/>
                </a:solidFill>
                <a:latin typeface="Cambria"/>
                <a:cs typeface="Cambria"/>
              </a:rPr>
              <a:t> </a:t>
            </a:r>
            <a:r>
              <a:rPr sz="545" kern="0" spc="-27" dirty="0">
                <a:solidFill>
                  <a:srgbClr val="231F1F"/>
                </a:solidFill>
                <a:latin typeface="Cambria"/>
                <a:cs typeface="Cambria"/>
              </a:rPr>
              <a:t>gallery</a:t>
            </a:r>
            <a:r>
              <a:rPr sz="545" kern="0" spc="14" dirty="0">
                <a:solidFill>
                  <a:srgbClr val="231F1F"/>
                </a:solidFill>
                <a:latin typeface="Cambria"/>
                <a:cs typeface="Cambria"/>
              </a:rPr>
              <a:t> </a:t>
            </a:r>
            <a:r>
              <a:rPr sz="545" kern="0" spc="-36" dirty="0">
                <a:solidFill>
                  <a:srgbClr val="231F1F"/>
                </a:solidFill>
                <a:latin typeface="Cambria"/>
                <a:cs typeface="Cambria"/>
              </a:rPr>
              <a:t>has</a:t>
            </a:r>
            <a:r>
              <a:rPr sz="545" kern="0" spc="14" dirty="0">
                <a:solidFill>
                  <a:srgbClr val="231F1F"/>
                </a:solidFill>
                <a:latin typeface="Cambria"/>
                <a:cs typeface="Cambria"/>
              </a:rPr>
              <a:t> </a:t>
            </a:r>
            <a:r>
              <a:rPr sz="545" kern="0" spc="-27" dirty="0">
                <a:solidFill>
                  <a:srgbClr val="231F1F"/>
                </a:solidFill>
                <a:latin typeface="Cambria"/>
                <a:cs typeface="Cambria"/>
              </a:rPr>
              <a:t>been</a:t>
            </a:r>
            <a:r>
              <a:rPr sz="545" kern="0" spc="18" dirty="0">
                <a:solidFill>
                  <a:srgbClr val="231F1F"/>
                </a:solidFill>
                <a:latin typeface="Cambria"/>
                <a:cs typeface="Cambria"/>
              </a:rPr>
              <a:t> </a:t>
            </a:r>
            <a:r>
              <a:rPr sz="545" kern="0" spc="-27" dirty="0">
                <a:solidFill>
                  <a:srgbClr val="231F1F"/>
                </a:solidFill>
                <a:latin typeface="Cambria"/>
                <a:cs typeface="Cambria"/>
              </a:rPr>
              <a:t>restructured</a:t>
            </a:r>
            <a:r>
              <a:rPr sz="545" kern="0" spc="14" dirty="0">
                <a:solidFill>
                  <a:srgbClr val="231F1F"/>
                </a:solidFill>
                <a:latin typeface="Cambria"/>
                <a:cs typeface="Cambria"/>
              </a:rPr>
              <a:t> </a:t>
            </a:r>
            <a:r>
              <a:rPr sz="545" kern="0" spc="-41" dirty="0">
                <a:solidFill>
                  <a:srgbClr val="231F1F"/>
                </a:solidFill>
                <a:latin typeface="Cambria"/>
                <a:cs typeface="Cambria"/>
              </a:rPr>
              <a:t>by</a:t>
            </a:r>
            <a:r>
              <a:rPr sz="545" kern="0" spc="14" dirty="0">
                <a:solidFill>
                  <a:srgbClr val="231F1F"/>
                </a:solidFill>
                <a:latin typeface="Cambria"/>
                <a:cs typeface="Cambria"/>
              </a:rPr>
              <a:t> </a:t>
            </a:r>
            <a:r>
              <a:rPr sz="545" kern="0" spc="-18" dirty="0">
                <a:solidFill>
                  <a:srgbClr val="231F1F"/>
                </a:solidFill>
                <a:latin typeface="Cambria"/>
                <a:cs typeface="Cambria"/>
              </a:rPr>
              <a:t>Regional</a:t>
            </a:r>
            <a:r>
              <a:rPr sz="545" kern="0" spc="18" dirty="0">
                <a:solidFill>
                  <a:srgbClr val="231F1F"/>
                </a:solidFill>
                <a:latin typeface="Cambria"/>
                <a:cs typeface="Cambria"/>
              </a:rPr>
              <a:t> </a:t>
            </a:r>
            <a:r>
              <a:rPr sz="545" kern="0" spc="-32" dirty="0">
                <a:solidFill>
                  <a:srgbClr val="231F1F"/>
                </a:solidFill>
                <a:latin typeface="Cambria"/>
                <a:cs typeface="Cambria"/>
              </a:rPr>
              <a:t>Park</a:t>
            </a:r>
            <a:r>
              <a:rPr sz="545" kern="0" spc="14" dirty="0">
                <a:solidFill>
                  <a:srgbClr val="231F1F"/>
                </a:solidFill>
                <a:latin typeface="Cambria"/>
                <a:cs typeface="Cambria"/>
              </a:rPr>
              <a:t> </a:t>
            </a:r>
            <a:r>
              <a:rPr sz="545" kern="0" spc="-18" dirty="0">
                <a:solidFill>
                  <a:srgbClr val="231F1F"/>
                </a:solidFill>
                <a:latin typeface="Cambria"/>
                <a:cs typeface="Cambria"/>
              </a:rPr>
              <a:t>of</a:t>
            </a:r>
            <a:r>
              <a:rPr sz="545" kern="0" spc="14" dirty="0">
                <a:solidFill>
                  <a:srgbClr val="231F1F"/>
                </a:solidFill>
                <a:latin typeface="Cambria"/>
                <a:cs typeface="Cambria"/>
              </a:rPr>
              <a:t> </a:t>
            </a:r>
            <a:r>
              <a:rPr sz="545" kern="0" spc="-23" dirty="0">
                <a:solidFill>
                  <a:srgbClr val="231F1F"/>
                </a:solidFill>
                <a:latin typeface="Cambria"/>
                <a:cs typeface="Cambria"/>
              </a:rPr>
              <a:t>Monte</a:t>
            </a:r>
            <a:r>
              <a:rPr sz="545" kern="0" spc="18" dirty="0">
                <a:solidFill>
                  <a:srgbClr val="231F1F"/>
                </a:solidFill>
                <a:latin typeface="Cambria"/>
                <a:cs typeface="Cambria"/>
              </a:rPr>
              <a:t> </a:t>
            </a:r>
            <a:r>
              <a:rPr sz="545" kern="0" spc="-27" dirty="0">
                <a:solidFill>
                  <a:srgbClr val="231F1F"/>
                </a:solidFill>
                <a:latin typeface="Cambria"/>
                <a:cs typeface="Cambria"/>
              </a:rPr>
              <a:t>Barro</a:t>
            </a:r>
            <a:r>
              <a:rPr sz="545" kern="0" spc="14" dirty="0">
                <a:solidFill>
                  <a:srgbClr val="231F1F"/>
                </a:solidFill>
                <a:latin typeface="Cambria"/>
                <a:cs typeface="Cambria"/>
              </a:rPr>
              <a:t> </a:t>
            </a:r>
            <a:r>
              <a:rPr sz="545" kern="0" spc="-36" dirty="0">
                <a:solidFill>
                  <a:srgbClr val="231F1F"/>
                </a:solidFill>
                <a:latin typeface="Cambria"/>
                <a:cs typeface="Cambria"/>
              </a:rPr>
              <a:t>and</a:t>
            </a:r>
            <a:r>
              <a:rPr sz="545" kern="0" spc="18" dirty="0">
                <a:solidFill>
                  <a:srgbClr val="231F1F"/>
                </a:solidFill>
                <a:latin typeface="Cambria"/>
                <a:cs typeface="Cambria"/>
              </a:rPr>
              <a:t> </a:t>
            </a:r>
            <a:r>
              <a:rPr sz="545" kern="0" spc="-36" dirty="0">
                <a:solidFill>
                  <a:srgbClr val="231F1F"/>
                </a:solidFill>
                <a:latin typeface="Cambria"/>
                <a:cs typeface="Cambria"/>
              </a:rPr>
              <a:t>surveyed</a:t>
            </a:r>
            <a:r>
              <a:rPr sz="545" kern="0" spc="14" dirty="0">
                <a:solidFill>
                  <a:srgbClr val="231F1F"/>
                </a:solidFill>
                <a:latin typeface="Cambria"/>
                <a:cs typeface="Cambria"/>
              </a:rPr>
              <a:t> </a:t>
            </a:r>
            <a:r>
              <a:rPr sz="545" kern="0" spc="-23" dirty="0">
                <a:solidFill>
                  <a:srgbClr val="231F1F"/>
                </a:solidFill>
                <a:latin typeface="Cambria"/>
                <a:cs typeface="Cambria"/>
              </a:rPr>
              <a:t>for </a:t>
            </a:r>
            <a:r>
              <a:rPr sz="545" kern="0" spc="-32" dirty="0">
                <a:solidFill>
                  <a:srgbClr val="231F1F"/>
                </a:solidFill>
                <a:latin typeface="Cambria"/>
                <a:cs typeface="Cambria"/>
              </a:rPr>
              <a:t>fauna</a:t>
            </a:r>
            <a:r>
              <a:rPr sz="545" kern="0" spc="-18" dirty="0">
                <a:solidFill>
                  <a:srgbClr val="231F1F"/>
                </a:solidFill>
                <a:latin typeface="Cambria"/>
                <a:cs typeface="Cambria"/>
              </a:rPr>
              <a:t> </a:t>
            </a:r>
            <a:r>
              <a:rPr sz="545" kern="0" spc="-23" dirty="0">
                <a:solidFill>
                  <a:srgbClr val="231F1F"/>
                </a:solidFill>
                <a:latin typeface="Cambria"/>
                <a:cs typeface="Cambria"/>
              </a:rPr>
              <a:t>occurrence</a:t>
            </a:r>
            <a:r>
              <a:rPr sz="545" kern="0" spc="-18" dirty="0">
                <a:solidFill>
                  <a:srgbClr val="231F1F"/>
                </a:solidFill>
                <a:latin typeface="Cambria"/>
                <a:cs typeface="Cambria"/>
              </a:rPr>
              <a:t> </a:t>
            </a:r>
            <a:r>
              <a:rPr sz="545" kern="0" spc="-41" dirty="0">
                <a:solidFill>
                  <a:srgbClr val="231F1F"/>
                </a:solidFill>
                <a:latin typeface="Cambria"/>
                <a:cs typeface="Cambria"/>
              </a:rPr>
              <a:t>by</a:t>
            </a:r>
            <a:r>
              <a:rPr sz="545" kern="0" spc="-18" dirty="0">
                <a:solidFill>
                  <a:srgbClr val="231F1F"/>
                </a:solidFill>
                <a:latin typeface="Cambria"/>
                <a:cs typeface="Cambria"/>
              </a:rPr>
              <a:t> </a:t>
            </a:r>
            <a:r>
              <a:rPr sz="545" kern="0" spc="-14" dirty="0">
                <a:solidFill>
                  <a:srgbClr val="231F1F"/>
                </a:solidFill>
                <a:latin typeface="Cambria"/>
                <a:cs typeface="Cambria"/>
              </a:rPr>
              <a:t>Enrico</a:t>
            </a:r>
            <a:r>
              <a:rPr sz="545" kern="0" spc="-18" dirty="0">
                <a:solidFill>
                  <a:srgbClr val="231F1F"/>
                </a:solidFill>
                <a:latin typeface="Cambria"/>
                <a:cs typeface="Cambria"/>
              </a:rPr>
              <a:t> </a:t>
            </a:r>
            <a:r>
              <a:rPr sz="545" kern="0" spc="-14" dirty="0">
                <a:solidFill>
                  <a:srgbClr val="231F1F"/>
                </a:solidFill>
                <a:latin typeface="Cambria"/>
                <a:cs typeface="Cambria"/>
              </a:rPr>
              <a:t>Pezzoli.</a:t>
            </a:r>
            <a:endParaRPr sz="545" kern="0">
              <a:solidFill>
                <a:sysClr val="windowText" lastClr="000000"/>
              </a:solidFill>
              <a:latin typeface="Cambria"/>
              <a:cs typeface="Cambria"/>
            </a:endParaRPr>
          </a:p>
        </p:txBody>
      </p:sp>
      <p:sp>
        <p:nvSpPr>
          <p:cNvPr id="21" name="object 21"/>
          <p:cNvSpPr txBox="1"/>
          <p:nvPr/>
        </p:nvSpPr>
        <p:spPr>
          <a:xfrm>
            <a:off x="1384650" y="4496643"/>
            <a:ext cx="3087253" cy="179565"/>
          </a:xfrm>
          <a:prstGeom prst="rect">
            <a:avLst/>
          </a:prstGeom>
        </p:spPr>
        <p:txBody>
          <a:bodyPr vert="horz" wrap="square" lIns="0" tIns="10950" rIns="0" bIns="0" rtlCol="0">
            <a:spAutoFit/>
          </a:bodyPr>
          <a:lstStyle/>
          <a:p>
            <a:pPr marL="11527" marR="4611" defTabSz="829909">
              <a:lnSpc>
                <a:spcPct val="104000"/>
              </a:lnSpc>
              <a:spcBef>
                <a:spcPts val="86"/>
              </a:spcBef>
            </a:pPr>
            <a:r>
              <a:rPr sz="545" kern="0" spc="-9" dirty="0">
                <a:solidFill>
                  <a:srgbClr val="231F1F"/>
                </a:solidFill>
                <a:latin typeface="Cambria"/>
                <a:cs typeface="Cambria"/>
              </a:rPr>
              <a:t>In</a:t>
            </a:r>
            <a:r>
              <a:rPr sz="545" kern="0" spc="18" dirty="0">
                <a:solidFill>
                  <a:srgbClr val="231F1F"/>
                </a:solidFill>
                <a:latin typeface="Cambria"/>
                <a:cs typeface="Cambria"/>
              </a:rPr>
              <a:t> </a:t>
            </a:r>
            <a:r>
              <a:rPr sz="545" kern="0" dirty="0">
                <a:solidFill>
                  <a:srgbClr val="231F1F"/>
                </a:solidFill>
                <a:latin typeface="Cambria"/>
                <a:cs typeface="Cambria"/>
              </a:rPr>
              <a:t>2018,</a:t>
            </a:r>
            <a:r>
              <a:rPr sz="545" kern="0" spc="23" dirty="0">
                <a:solidFill>
                  <a:srgbClr val="231F1F"/>
                </a:solidFill>
                <a:latin typeface="Cambria"/>
                <a:cs typeface="Cambria"/>
              </a:rPr>
              <a:t> </a:t>
            </a:r>
            <a:r>
              <a:rPr sz="545" kern="0" spc="-32" dirty="0">
                <a:solidFill>
                  <a:srgbClr val="231F1F"/>
                </a:solidFill>
                <a:latin typeface="Cambria"/>
                <a:cs typeface="Cambria"/>
              </a:rPr>
              <a:t>thanks</a:t>
            </a:r>
            <a:r>
              <a:rPr sz="545" kern="0" spc="23" dirty="0">
                <a:solidFill>
                  <a:srgbClr val="231F1F"/>
                </a:solidFill>
                <a:latin typeface="Cambria"/>
                <a:cs typeface="Cambria"/>
              </a:rPr>
              <a:t> </a:t>
            </a:r>
            <a:r>
              <a:rPr sz="545" kern="0" spc="-27" dirty="0">
                <a:solidFill>
                  <a:srgbClr val="231F1F"/>
                </a:solidFill>
                <a:latin typeface="Cambria"/>
                <a:cs typeface="Cambria"/>
              </a:rPr>
              <a:t>to</a:t>
            </a:r>
            <a:r>
              <a:rPr sz="545" kern="0" spc="18" dirty="0">
                <a:solidFill>
                  <a:srgbClr val="231F1F"/>
                </a:solidFill>
                <a:latin typeface="Cambria"/>
                <a:cs typeface="Cambria"/>
              </a:rPr>
              <a:t> </a:t>
            </a:r>
            <a:r>
              <a:rPr sz="545" kern="0" dirty="0">
                <a:solidFill>
                  <a:srgbClr val="231F1F"/>
                </a:solidFill>
                <a:latin typeface="Cambria"/>
                <a:cs typeface="Cambria"/>
              </a:rPr>
              <a:t>CARIPLO</a:t>
            </a:r>
            <a:r>
              <a:rPr sz="545" kern="0" spc="23" dirty="0">
                <a:solidFill>
                  <a:srgbClr val="231F1F"/>
                </a:solidFill>
                <a:latin typeface="Cambria"/>
                <a:cs typeface="Cambria"/>
              </a:rPr>
              <a:t> </a:t>
            </a:r>
            <a:r>
              <a:rPr sz="545" kern="0" spc="-32" dirty="0">
                <a:solidFill>
                  <a:srgbClr val="231F1F"/>
                </a:solidFill>
                <a:latin typeface="Cambria"/>
                <a:cs typeface="Cambria"/>
              </a:rPr>
              <a:t>foundation</a:t>
            </a:r>
            <a:r>
              <a:rPr sz="545" kern="0" spc="23" dirty="0">
                <a:solidFill>
                  <a:srgbClr val="231F1F"/>
                </a:solidFill>
                <a:latin typeface="Cambria"/>
                <a:cs typeface="Cambria"/>
              </a:rPr>
              <a:t> </a:t>
            </a:r>
            <a:r>
              <a:rPr sz="545" kern="0" spc="-64" dirty="0">
                <a:solidFill>
                  <a:srgbClr val="231F1F"/>
                </a:solidFill>
                <a:latin typeface="Cambria"/>
                <a:cs typeface="Cambria"/>
              </a:rPr>
              <a:t>we</a:t>
            </a:r>
            <a:r>
              <a:rPr sz="545" kern="0" spc="23" dirty="0">
                <a:solidFill>
                  <a:srgbClr val="231F1F"/>
                </a:solidFill>
                <a:latin typeface="Cambria"/>
                <a:cs typeface="Cambria"/>
              </a:rPr>
              <a:t> </a:t>
            </a:r>
            <a:r>
              <a:rPr sz="545" kern="0" spc="-36" dirty="0">
                <a:solidFill>
                  <a:srgbClr val="231F1F"/>
                </a:solidFill>
                <a:latin typeface="Cambria"/>
                <a:cs typeface="Cambria"/>
              </a:rPr>
              <a:t>started</a:t>
            </a:r>
            <a:r>
              <a:rPr sz="545" kern="0" spc="18" dirty="0">
                <a:solidFill>
                  <a:srgbClr val="231F1F"/>
                </a:solidFill>
                <a:latin typeface="Cambria"/>
                <a:cs typeface="Cambria"/>
              </a:rPr>
              <a:t> </a:t>
            </a:r>
            <a:r>
              <a:rPr sz="545" kern="0" spc="-27" dirty="0">
                <a:solidFill>
                  <a:srgbClr val="231F1F"/>
                </a:solidFill>
                <a:latin typeface="Cambria"/>
                <a:cs typeface="Cambria"/>
              </a:rPr>
              <a:t>to</a:t>
            </a:r>
            <a:r>
              <a:rPr sz="545" kern="0" spc="23" dirty="0">
                <a:solidFill>
                  <a:srgbClr val="231F1F"/>
                </a:solidFill>
                <a:latin typeface="Cambria"/>
                <a:cs typeface="Cambria"/>
              </a:rPr>
              <a:t> </a:t>
            </a:r>
            <a:r>
              <a:rPr sz="545" kern="0" spc="-32" dirty="0">
                <a:solidFill>
                  <a:srgbClr val="231F1F"/>
                </a:solidFill>
                <a:latin typeface="Cambria"/>
                <a:cs typeface="Cambria"/>
              </a:rPr>
              <a:t>develop</a:t>
            </a:r>
            <a:r>
              <a:rPr sz="545" kern="0" spc="23" dirty="0">
                <a:solidFill>
                  <a:srgbClr val="231F1F"/>
                </a:solidFill>
                <a:latin typeface="Cambria"/>
                <a:cs typeface="Cambria"/>
              </a:rPr>
              <a:t> </a:t>
            </a:r>
            <a:r>
              <a:rPr sz="545" kern="0" spc="-36" dirty="0">
                <a:solidFill>
                  <a:srgbClr val="231F1F"/>
                </a:solidFill>
                <a:latin typeface="Cambria"/>
                <a:cs typeface="Cambria"/>
              </a:rPr>
              <a:t>the</a:t>
            </a:r>
            <a:r>
              <a:rPr sz="545" kern="0" spc="23" dirty="0">
                <a:solidFill>
                  <a:srgbClr val="231F1F"/>
                </a:solidFill>
                <a:latin typeface="Cambria"/>
                <a:cs typeface="Cambria"/>
              </a:rPr>
              <a:t> </a:t>
            </a:r>
            <a:r>
              <a:rPr sz="545" kern="0" spc="-36" dirty="0">
                <a:solidFill>
                  <a:srgbClr val="231F1F"/>
                </a:solidFill>
                <a:latin typeface="Cambria"/>
                <a:cs typeface="Cambria"/>
              </a:rPr>
              <a:t>laboratory</a:t>
            </a:r>
            <a:r>
              <a:rPr sz="545" kern="0" spc="18" dirty="0">
                <a:solidFill>
                  <a:srgbClr val="231F1F"/>
                </a:solidFill>
                <a:latin typeface="Cambria"/>
                <a:cs typeface="Cambria"/>
              </a:rPr>
              <a:t> </a:t>
            </a:r>
            <a:r>
              <a:rPr sz="545" kern="0" spc="-23" dirty="0">
                <a:solidFill>
                  <a:srgbClr val="231F1F"/>
                </a:solidFill>
                <a:latin typeface="Cambria"/>
                <a:cs typeface="Cambria"/>
              </a:rPr>
              <a:t>for</a:t>
            </a:r>
            <a:r>
              <a:rPr sz="545" kern="0" spc="23" dirty="0">
                <a:solidFill>
                  <a:srgbClr val="231F1F"/>
                </a:solidFill>
                <a:latin typeface="Cambria"/>
                <a:cs typeface="Cambria"/>
              </a:rPr>
              <a:t> </a:t>
            </a:r>
            <a:r>
              <a:rPr sz="545" kern="0" spc="-36" dirty="0">
                <a:solidFill>
                  <a:srgbClr val="231F1F"/>
                </a:solidFill>
                <a:latin typeface="Cambria"/>
                <a:cs typeface="Cambria"/>
              </a:rPr>
              <a:t>subterranean</a:t>
            </a:r>
            <a:r>
              <a:rPr sz="545" kern="0" spc="23" dirty="0">
                <a:solidFill>
                  <a:srgbClr val="231F1F"/>
                </a:solidFill>
                <a:latin typeface="Cambria"/>
                <a:cs typeface="Cambria"/>
              </a:rPr>
              <a:t> </a:t>
            </a:r>
            <a:r>
              <a:rPr sz="545" kern="0" spc="-23" dirty="0">
                <a:solidFill>
                  <a:srgbClr val="231F1F"/>
                </a:solidFill>
                <a:latin typeface="Cambria"/>
                <a:cs typeface="Cambria"/>
              </a:rPr>
              <a:t>biology</a:t>
            </a:r>
            <a:r>
              <a:rPr sz="545" kern="0" spc="23" dirty="0">
                <a:solidFill>
                  <a:srgbClr val="231F1F"/>
                </a:solidFill>
                <a:latin typeface="Cambria"/>
                <a:cs typeface="Cambria"/>
              </a:rPr>
              <a:t> </a:t>
            </a:r>
            <a:r>
              <a:rPr sz="545" kern="0" spc="-45" dirty="0">
                <a:solidFill>
                  <a:srgbClr val="231F1F"/>
                </a:solidFill>
                <a:latin typeface="Cambria"/>
                <a:cs typeface="Cambria"/>
              </a:rPr>
              <a:t>by</a:t>
            </a:r>
            <a:r>
              <a:rPr sz="545" kern="0" spc="18" dirty="0">
                <a:solidFill>
                  <a:srgbClr val="231F1F"/>
                </a:solidFill>
                <a:latin typeface="Cambria"/>
                <a:cs typeface="Cambria"/>
              </a:rPr>
              <a:t> </a:t>
            </a:r>
            <a:r>
              <a:rPr sz="545" kern="0" spc="-18" dirty="0">
                <a:solidFill>
                  <a:srgbClr val="231F1F"/>
                </a:solidFill>
                <a:latin typeface="Cambria"/>
                <a:cs typeface="Cambria"/>
              </a:rPr>
              <a:t>upgrad-</a:t>
            </a:r>
            <a:r>
              <a:rPr sz="545" kern="0" spc="182" dirty="0">
                <a:solidFill>
                  <a:srgbClr val="231F1F"/>
                </a:solidFill>
                <a:latin typeface="Cambria"/>
                <a:cs typeface="Cambria"/>
              </a:rPr>
              <a:t> </a:t>
            </a:r>
            <a:r>
              <a:rPr sz="545" kern="0" spc="-18" dirty="0">
                <a:solidFill>
                  <a:srgbClr val="231F1F"/>
                </a:solidFill>
                <a:latin typeface="Cambria"/>
                <a:cs typeface="Cambria"/>
              </a:rPr>
              <a:t>ing</a:t>
            </a:r>
            <a:r>
              <a:rPr sz="545" kern="0" spc="-5" dirty="0">
                <a:solidFill>
                  <a:srgbClr val="231F1F"/>
                </a:solidFill>
                <a:latin typeface="Cambria"/>
                <a:cs typeface="Cambria"/>
              </a:rPr>
              <a:t> </a:t>
            </a:r>
            <a:r>
              <a:rPr sz="545" kern="0" spc="-36" dirty="0">
                <a:solidFill>
                  <a:srgbClr val="231F1F"/>
                </a:solidFill>
                <a:latin typeface="Cambria"/>
                <a:cs typeface="Cambria"/>
              </a:rPr>
              <a:t>some</a:t>
            </a:r>
            <a:r>
              <a:rPr sz="545" kern="0" dirty="0">
                <a:solidFill>
                  <a:srgbClr val="231F1F"/>
                </a:solidFill>
                <a:latin typeface="Cambria"/>
                <a:cs typeface="Cambria"/>
              </a:rPr>
              <a:t> </a:t>
            </a:r>
            <a:r>
              <a:rPr sz="545" kern="0" spc="-32" dirty="0">
                <a:solidFill>
                  <a:srgbClr val="231F1F"/>
                </a:solidFill>
                <a:latin typeface="Cambria"/>
                <a:cs typeface="Cambria"/>
              </a:rPr>
              <a:t>features</a:t>
            </a:r>
            <a:r>
              <a:rPr sz="545" kern="0" dirty="0">
                <a:solidFill>
                  <a:srgbClr val="231F1F"/>
                </a:solidFill>
                <a:latin typeface="Cambria"/>
                <a:cs typeface="Cambria"/>
              </a:rPr>
              <a:t> </a:t>
            </a:r>
            <a:r>
              <a:rPr sz="545" kern="0" spc="-27" dirty="0">
                <a:solidFill>
                  <a:srgbClr val="231F1F"/>
                </a:solidFill>
                <a:latin typeface="Cambria"/>
                <a:cs typeface="Cambria"/>
              </a:rPr>
              <a:t>of</a:t>
            </a:r>
            <a:r>
              <a:rPr sz="545" kern="0" dirty="0">
                <a:solidFill>
                  <a:srgbClr val="231F1F"/>
                </a:solidFill>
                <a:latin typeface="Cambria"/>
                <a:cs typeface="Cambria"/>
              </a:rPr>
              <a:t> </a:t>
            </a:r>
            <a:r>
              <a:rPr sz="545" kern="0" spc="-32" dirty="0">
                <a:solidFill>
                  <a:srgbClr val="231F1F"/>
                </a:solidFill>
                <a:latin typeface="Cambria"/>
                <a:cs typeface="Cambria"/>
              </a:rPr>
              <a:t>the</a:t>
            </a:r>
            <a:r>
              <a:rPr sz="545" kern="0" dirty="0">
                <a:solidFill>
                  <a:srgbClr val="231F1F"/>
                </a:solidFill>
                <a:latin typeface="Cambria"/>
                <a:cs typeface="Cambria"/>
              </a:rPr>
              <a:t> </a:t>
            </a:r>
            <a:r>
              <a:rPr sz="545" kern="0" spc="-9" dirty="0">
                <a:solidFill>
                  <a:srgbClr val="231F1F"/>
                </a:solidFill>
                <a:latin typeface="Cambria"/>
                <a:cs typeface="Cambria"/>
              </a:rPr>
              <a:t>gallery.</a:t>
            </a:r>
            <a:endParaRPr sz="545" kern="0">
              <a:solidFill>
                <a:sysClr val="windowText" lastClr="000000"/>
              </a:solidFill>
              <a:latin typeface="Cambria"/>
              <a:cs typeface="Cambria"/>
            </a:endParaRPr>
          </a:p>
        </p:txBody>
      </p:sp>
      <p:sp>
        <p:nvSpPr>
          <p:cNvPr id="22" name="object 22"/>
          <p:cNvSpPr txBox="1"/>
          <p:nvPr/>
        </p:nvSpPr>
        <p:spPr>
          <a:xfrm>
            <a:off x="1384650" y="4755545"/>
            <a:ext cx="3087828" cy="441175"/>
          </a:xfrm>
          <a:prstGeom prst="rect">
            <a:avLst/>
          </a:prstGeom>
        </p:spPr>
        <p:txBody>
          <a:bodyPr vert="horz" wrap="square" lIns="0" tIns="10950" rIns="0" bIns="0" rtlCol="0">
            <a:spAutoFit/>
          </a:bodyPr>
          <a:lstStyle/>
          <a:p>
            <a:pPr marL="11527" marR="4611" algn="just" defTabSz="829909">
              <a:lnSpc>
                <a:spcPct val="104000"/>
              </a:lnSpc>
              <a:spcBef>
                <a:spcPts val="86"/>
              </a:spcBef>
            </a:pPr>
            <a:r>
              <a:rPr sz="545" kern="0" spc="-32" dirty="0">
                <a:solidFill>
                  <a:srgbClr val="231F1F"/>
                </a:solidFill>
                <a:latin typeface="Cambria"/>
                <a:cs typeface="Cambria"/>
              </a:rPr>
              <a:t>The</a:t>
            </a:r>
            <a:r>
              <a:rPr sz="545" kern="0" spc="23" dirty="0">
                <a:solidFill>
                  <a:srgbClr val="231F1F"/>
                </a:solidFill>
                <a:latin typeface="Cambria"/>
                <a:cs typeface="Cambria"/>
              </a:rPr>
              <a:t> </a:t>
            </a:r>
            <a:r>
              <a:rPr sz="545" kern="0" spc="-36" dirty="0">
                <a:solidFill>
                  <a:srgbClr val="231F1F"/>
                </a:solidFill>
                <a:latin typeface="Cambria"/>
                <a:cs typeface="Cambria"/>
              </a:rPr>
              <a:t>laboratory</a:t>
            </a:r>
            <a:r>
              <a:rPr sz="545" kern="0" spc="27" dirty="0">
                <a:solidFill>
                  <a:srgbClr val="231F1F"/>
                </a:solidFill>
                <a:latin typeface="Cambria"/>
                <a:cs typeface="Cambria"/>
              </a:rPr>
              <a:t> </a:t>
            </a:r>
            <a:r>
              <a:rPr sz="545" kern="0" spc="-41" dirty="0">
                <a:solidFill>
                  <a:srgbClr val="231F1F"/>
                </a:solidFill>
                <a:latin typeface="Cambria"/>
                <a:cs typeface="Cambria"/>
              </a:rPr>
              <a:t>for</a:t>
            </a:r>
            <a:r>
              <a:rPr sz="545" kern="0" spc="27" dirty="0">
                <a:solidFill>
                  <a:srgbClr val="231F1F"/>
                </a:solidFill>
                <a:latin typeface="Cambria"/>
                <a:cs typeface="Cambria"/>
              </a:rPr>
              <a:t> </a:t>
            </a:r>
            <a:r>
              <a:rPr sz="545" kern="0" spc="-36" dirty="0">
                <a:solidFill>
                  <a:srgbClr val="231F1F"/>
                </a:solidFill>
                <a:latin typeface="Cambria"/>
                <a:cs typeface="Cambria"/>
              </a:rPr>
              <a:t>subterranean</a:t>
            </a:r>
            <a:r>
              <a:rPr sz="545" kern="0" spc="23" dirty="0">
                <a:solidFill>
                  <a:srgbClr val="231F1F"/>
                </a:solidFill>
                <a:latin typeface="Cambria"/>
                <a:cs typeface="Cambria"/>
              </a:rPr>
              <a:t> </a:t>
            </a:r>
            <a:r>
              <a:rPr sz="545" kern="0" spc="-27" dirty="0">
                <a:solidFill>
                  <a:srgbClr val="231F1F"/>
                </a:solidFill>
                <a:latin typeface="Cambria"/>
                <a:cs typeface="Cambria"/>
              </a:rPr>
              <a:t>biology</a:t>
            </a:r>
            <a:r>
              <a:rPr sz="545" kern="0" spc="27" dirty="0">
                <a:solidFill>
                  <a:srgbClr val="231F1F"/>
                </a:solidFill>
                <a:latin typeface="Cambria"/>
                <a:cs typeface="Cambria"/>
              </a:rPr>
              <a:t> </a:t>
            </a:r>
            <a:r>
              <a:rPr sz="545" kern="0" spc="-54" dirty="0">
                <a:solidFill>
                  <a:srgbClr val="231F1F"/>
                </a:solidFill>
                <a:latin typeface="Cambria"/>
                <a:cs typeface="Cambria"/>
              </a:rPr>
              <a:t>has</a:t>
            </a:r>
            <a:r>
              <a:rPr sz="545" kern="0" spc="27" dirty="0">
                <a:solidFill>
                  <a:srgbClr val="231F1F"/>
                </a:solidFill>
                <a:latin typeface="Cambria"/>
                <a:cs typeface="Cambria"/>
              </a:rPr>
              <a:t> </a:t>
            </a:r>
            <a:r>
              <a:rPr sz="545" kern="0" spc="-41" dirty="0">
                <a:solidFill>
                  <a:srgbClr val="231F1F"/>
                </a:solidFill>
                <a:latin typeface="Cambria"/>
                <a:cs typeface="Cambria"/>
              </a:rPr>
              <a:t>been</a:t>
            </a:r>
            <a:r>
              <a:rPr sz="545" kern="0" spc="23" dirty="0">
                <a:solidFill>
                  <a:srgbClr val="231F1F"/>
                </a:solidFill>
                <a:latin typeface="Cambria"/>
                <a:cs typeface="Cambria"/>
              </a:rPr>
              <a:t> </a:t>
            </a:r>
            <a:r>
              <a:rPr sz="545" kern="0" spc="-32" dirty="0">
                <a:solidFill>
                  <a:srgbClr val="231F1F"/>
                </a:solidFill>
                <a:latin typeface="Cambria"/>
                <a:cs typeface="Cambria"/>
              </a:rPr>
              <a:t>conceived</a:t>
            </a:r>
            <a:r>
              <a:rPr sz="545" kern="0" spc="27" dirty="0">
                <a:solidFill>
                  <a:srgbClr val="231F1F"/>
                </a:solidFill>
                <a:latin typeface="Cambria"/>
                <a:cs typeface="Cambria"/>
              </a:rPr>
              <a:t> </a:t>
            </a:r>
            <a:r>
              <a:rPr sz="545" kern="0" spc="-45" dirty="0">
                <a:solidFill>
                  <a:srgbClr val="231F1F"/>
                </a:solidFill>
                <a:latin typeface="Cambria"/>
                <a:cs typeface="Cambria"/>
              </a:rPr>
              <a:t>to</a:t>
            </a:r>
            <a:r>
              <a:rPr sz="545" kern="0" spc="27" dirty="0">
                <a:solidFill>
                  <a:srgbClr val="231F1F"/>
                </a:solidFill>
                <a:latin typeface="Cambria"/>
                <a:cs typeface="Cambria"/>
              </a:rPr>
              <a:t> </a:t>
            </a:r>
            <a:r>
              <a:rPr sz="545" kern="0" spc="-50" dirty="0">
                <a:solidFill>
                  <a:srgbClr val="231F1F"/>
                </a:solidFill>
                <a:latin typeface="Cambria"/>
                <a:cs typeface="Cambria"/>
              </a:rPr>
              <a:t>study</a:t>
            </a:r>
            <a:r>
              <a:rPr sz="545" kern="0" spc="27" dirty="0">
                <a:solidFill>
                  <a:srgbClr val="231F1F"/>
                </a:solidFill>
                <a:latin typeface="Cambria"/>
                <a:cs typeface="Cambria"/>
              </a:rPr>
              <a:t> </a:t>
            </a:r>
            <a:r>
              <a:rPr sz="545" kern="0" spc="-27" dirty="0">
                <a:solidFill>
                  <a:srgbClr val="231F1F"/>
                </a:solidFill>
                <a:latin typeface="Cambria"/>
                <a:cs typeface="Cambria"/>
              </a:rPr>
              <a:t>local</a:t>
            </a:r>
            <a:r>
              <a:rPr sz="545" kern="0" spc="23" dirty="0">
                <a:solidFill>
                  <a:srgbClr val="231F1F"/>
                </a:solidFill>
                <a:latin typeface="Cambria"/>
                <a:cs typeface="Cambria"/>
              </a:rPr>
              <a:t> </a:t>
            </a:r>
            <a:r>
              <a:rPr sz="545" kern="0" spc="-27" dirty="0">
                <a:solidFill>
                  <a:srgbClr val="231F1F"/>
                </a:solidFill>
                <a:latin typeface="Cambria"/>
                <a:cs typeface="Cambria"/>
              </a:rPr>
              <a:t>fauna,</a:t>
            </a:r>
            <a:r>
              <a:rPr sz="545" kern="0" spc="27" dirty="0">
                <a:solidFill>
                  <a:srgbClr val="231F1F"/>
                </a:solidFill>
                <a:latin typeface="Cambria"/>
                <a:cs typeface="Cambria"/>
              </a:rPr>
              <a:t> </a:t>
            </a:r>
            <a:r>
              <a:rPr sz="545" kern="0" spc="-32" dirty="0">
                <a:solidFill>
                  <a:srgbClr val="231F1F"/>
                </a:solidFill>
                <a:latin typeface="Cambria"/>
                <a:cs typeface="Cambria"/>
              </a:rPr>
              <a:t>especially</a:t>
            </a:r>
            <a:r>
              <a:rPr sz="545" kern="0" spc="27" dirty="0">
                <a:solidFill>
                  <a:srgbClr val="231F1F"/>
                </a:solidFill>
                <a:latin typeface="Cambria"/>
                <a:cs typeface="Cambria"/>
              </a:rPr>
              <a:t> </a:t>
            </a:r>
            <a:r>
              <a:rPr sz="545" kern="0" spc="-45" dirty="0">
                <a:solidFill>
                  <a:srgbClr val="231F1F"/>
                </a:solidFill>
                <a:latin typeface="Cambria"/>
                <a:cs typeface="Cambria"/>
              </a:rPr>
              <a:t>that</a:t>
            </a:r>
            <a:r>
              <a:rPr sz="545" kern="0" spc="23" dirty="0">
                <a:solidFill>
                  <a:srgbClr val="231F1F"/>
                </a:solidFill>
                <a:latin typeface="Cambria"/>
                <a:cs typeface="Cambria"/>
              </a:rPr>
              <a:t> </a:t>
            </a:r>
            <a:r>
              <a:rPr sz="545" kern="0" spc="-45" dirty="0">
                <a:solidFill>
                  <a:srgbClr val="231F1F"/>
                </a:solidFill>
                <a:latin typeface="Cambria"/>
                <a:cs typeface="Cambria"/>
              </a:rPr>
              <a:t>of</a:t>
            </a:r>
            <a:r>
              <a:rPr sz="545" kern="0" spc="27" dirty="0">
                <a:solidFill>
                  <a:srgbClr val="231F1F"/>
                </a:solidFill>
                <a:latin typeface="Cambria"/>
                <a:cs typeface="Cambria"/>
              </a:rPr>
              <a:t> </a:t>
            </a:r>
            <a:r>
              <a:rPr sz="545" kern="0" spc="-27" dirty="0">
                <a:solidFill>
                  <a:srgbClr val="231F1F"/>
                </a:solidFill>
                <a:latin typeface="Cambria"/>
                <a:cs typeface="Cambria"/>
              </a:rPr>
              <a:t>local</a:t>
            </a:r>
            <a:r>
              <a:rPr sz="545" kern="0" spc="27" dirty="0">
                <a:solidFill>
                  <a:srgbClr val="231F1F"/>
                </a:solidFill>
                <a:latin typeface="Cambria"/>
                <a:cs typeface="Cambria"/>
              </a:rPr>
              <a:t> </a:t>
            </a:r>
            <a:r>
              <a:rPr sz="545" kern="0" spc="-27" dirty="0">
                <a:solidFill>
                  <a:srgbClr val="231F1F"/>
                </a:solidFill>
                <a:latin typeface="Cambria"/>
                <a:cs typeface="Cambria"/>
              </a:rPr>
              <a:t>aquifers.</a:t>
            </a:r>
            <a:r>
              <a:rPr sz="545" kern="0" spc="27" dirty="0">
                <a:solidFill>
                  <a:srgbClr val="231F1F"/>
                </a:solidFill>
                <a:latin typeface="Cambria"/>
                <a:cs typeface="Cambria"/>
              </a:rPr>
              <a:t> </a:t>
            </a:r>
            <a:r>
              <a:rPr sz="545" kern="0" spc="-23" dirty="0">
                <a:solidFill>
                  <a:srgbClr val="231F1F"/>
                </a:solidFill>
                <a:latin typeface="Cambria"/>
                <a:cs typeface="Cambria"/>
              </a:rPr>
              <a:t>Re-</a:t>
            </a:r>
            <a:r>
              <a:rPr sz="545" kern="0" spc="182" dirty="0">
                <a:solidFill>
                  <a:srgbClr val="231F1F"/>
                </a:solidFill>
                <a:latin typeface="Cambria"/>
                <a:cs typeface="Cambria"/>
              </a:rPr>
              <a:t> </a:t>
            </a:r>
            <a:r>
              <a:rPr sz="545" kern="0" spc="-41" dirty="0">
                <a:solidFill>
                  <a:srgbClr val="231F1F"/>
                </a:solidFill>
                <a:latin typeface="Cambria"/>
                <a:cs typeface="Cambria"/>
              </a:rPr>
              <a:t>movable</a:t>
            </a:r>
            <a:r>
              <a:rPr sz="545" kern="0" spc="23" dirty="0">
                <a:solidFill>
                  <a:srgbClr val="231F1F"/>
                </a:solidFill>
                <a:latin typeface="Cambria"/>
                <a:cs typeface="Cambria"/>
              </a:rPr>
              <a:t> </a:t>
            </a:r>
            <a:r>
              <a:rPr sz="545" kern="0" spc="-32" dirty="0">
                <a:solidFill>
                  <a:srgbClr val="231F1F"/>
                </a:solidFill>
                <a:latin typeface="Cambria"/>
                <a:cs typeface="Cambria"/>
              </a:rPr>
              <a:t>equipment</a:t>
            </a:r>
            <a:r>
              <a:rPr sz="545" kern="0" spc="23" dirty="0">
                <a:solidFill>
                  <a:srgbClr val="231F1F"/>
                </a:solidFill>
                <a:latin typeface="Cambria"/>
                <a:cs typeface="Cambria"/>
              </a:rPr>
              <a:t> </a:t>
            </a:r>
            <a:r>
              <a:rPr sz="545" kern="0" spc="-54" dirty="0">
                <a:solidFill>
                  <a:srgbClr val="231F1F"/>
                </a:solidFill>
                <a:latin typeface="Cambria"/>
                <a:cs typeface="Cambria"/>
              </a:rPr>
              <a:t>has</a:t>
            </a:r>
            <a:r>
              <a:rPr sz="545" kern="0" spc="27" dirty="0">
                <a:solidFill>
                  <a:srgbClr val="231F1F"/>
                </a:solidFill>
                <a:latin typeface="Cambria"/>
                <a:cs typeface="Cambria"/>
              </a:rPr>
              <a:t> </a:t>
            </a:r>
            <a:r>
              <a:rPr sz="545" kern="0" spc="-36" dirty="0">
                <a:solidFill>
                  <a:srgbClr val="231F1F"/>
                </a:solidFill>
                <a:latin typeface="Cambria"/>
                <a:cs typeface="Cambria"/>
              </a:rPr>
              <a:t>been</a:t>
            </a:r>
            <a:r>
              <a:rPr sz="545" kern="0" spc="23" dirty="0">
                <a:solidFill>
                  <a:srgbClr val="231F1F"/>
                </a:solidFill>
                <a:latin typeface="Cambria"/>
                <a:cs typeface="Cambria"/>
              </a:rPr>
              <a:t> </a:t>
            </a:r>
            <a:r>
              <a:rPr sz="545" kern="0" spc="-36" dirty="0">
                <a:solidFill>
                  <a:srgbClr val="231F1F"/>
                </a:solidFill>
                <a:latin typeface="Cambria"/>
                <a:cs typeface="Cambria"/>
              </a:rPr>
              <a:t>set</a:t>
            </a:r>
            <a:r>
              <a:rPr sz="545" kern="0" spc="27" dirty="0">
                <a:solidFill>
                  <a:srgbClr val="231F1F"/>
                </a:solidFill>
                <a:latin typeface="Cambria"/>
                <a:cs typeface="Cambria"/>
              </a:rPr>
              <a:t> </a:t>
            </a:r>
            <a:r>
              <a:rPr sz="545" kern="0" spc="-27" dirty="0">
                <a:solidFill>
                  <a:srgbClr val="231F1F"/>
                </a:solidFill>
                <a:latin typeface="Cambria"/>
                <a:cs typeface="Cambria"/>
              </a:rPr>
              <a:t>stretching</a:t>
            </a:r>
            <a:r>
              <a:rPr sz="545" kern="0" spc="23" dirty="0">
                <a:solidFill>
                  <a:srgbClr val="231F1F"/>
                </a:solidFill>
                <a:latin typeface="Cambria"/>
                <a:cs typeface="Cambria"/>
              </a:rPr>
              <a:t> </a:t>
            </a:r>
            <a:r>
              <a:rPr sz="545" kern="0" spc="-27" dirty="0">
                <a:solidFill>
                  <a:srgbClr val="231F1F"/>
                </a:solidFill>
                <a:latin typeface="Cambria"/>
                <a:cs typeface="Cambria"/>
              </a:rPr>
              <a:t>along</a:t>
            </a:r>
            <a:r>
              <a:rPr sz="545" kern="0" spc="27" dirty="0">
                <a:solidFill>
                  <a:srgbClr val="231F1F"/>
                </a:solidFill>
                <a:latin typeface="Cambria"/>
                <a:cs typeface="Cambria"/>
              </a:rPr>
              <a:t> </a:t>
            </a:r>
            <a:r>
              <a:rPr sz="545" kern="0" spc="-41" dirty="0">
                <a:solidFill>
                  <a:srgbClr val="231F1F"/>
                </a:solidFill>
                <a:latin typeface="Cambria"/>
                <a:cs typeface="Cambria"/>
              </a:rPr>
              <a:t>the</a:t>
            </a:r>
            <a:r>
              <a:rPr sz="545" kern="0" spc="23" dirty="0">
                <a:solidFill>
                  <a:srgbClr val="231F1F"/>
                </a:solidFill>
                <a:latin typeface="Cambria"/>
                <a:cs typeface="Cambria"/>
              </a:rPr>
              <a:t> </a:t>
            </a:r>
            <a:r>
              <a:rPr sz="545" kern="0" spc="-23" dirty="0">
                <a:solidFill>
                  <a:srgbClr val="231F1F"/>
                </a:solidFill>
                <a:latin typeface="Cambria"/>
                <a:cs typeface="Cambria"/>
              </a:rPr>
              <a:t>gallery,</a:t>
            </a:r>
            <a:r>
              <a:rPr sz="545" kern="0" spc="23" dirty="0">
                <a:solidFill>
                  <a:srgbClr val="231F1F"/>
                </a:solidFill>
                <a:latin typeface="Cambria"/>
                <a:cs typeface="Cambria"/>
              </a:rPr>
              <a:t> </a:t>
            </a:r>
            <a:r>
              <a:rPr sz="545" kern="0" spc="-45" dirty="0">
                <a:solidFill>
                  <a:srgbClr val="231F1F"/>
                </a:solidFill>
                <a:latin typeface="Cambria"/>
                <a:cs typeface="Cambria"/>
              </a:rPr>
              <a:t>from</a:t>
            </a:r>
            <a:r>
              <a:rPr sz="545" kern="0" spc="27" dirty="0">
                <a:solidFill>
                  <a:srgbClr val="231F1F"/>
                </a:solidFill>
                <a:latin typeface="Cambria"/>
                <a:cs typeface="Cambria"/>
              </a:rPr>
              <a:t> </a:t>
            </a:r>
            <a:r>
              <a:rPr sz="545" kern="0" spc="-41" dirty="0">
                <a:solidFill>
                  <a:srgbClr val="231F1F"/>
                </a:solidFill>
                <a:latin typeface="Cambria"/>
                <a:cs typeface="Cambria"/>
              </a:rPr>
              <a:t>the</a:t>
            </a:r>
            <a:r>
              <a:rPr sz="545" kern="0" spc="23" dirty="0">
                <a:solidFill>
                  <a:srgbClr val="231F1F"/>
                </a:solidFill>
                <a:latin typeface="Cambria"/>
                <a:cs typeface="Cambria"/>
              </a:rPr>
              <a:t> </a:t>
            </a:r>
            <a:r>
              <a:rPr sz="545" kern="0" spc="-23" dirty="0">
                <a:solidFill>
                  <a:srgbClr val="231F1F"/>
                </a:solidFill>
                <a:latin typeface="Cambria"/>
                <a:cs typeface="Cambria"/>
              </a:rPr>
              <a:t>beginning</a:t>
            </a:r>
            <a:r>
              <a:rPr sz="545" kern="0" spc="27" dirty="0">
                <a:solidFill>
                  <a:srgbClr val="231F1F"/>
                </a:solidFill>
                <a:latin typeface="Cambria"/>
                <a:cs typeface="Cambria"/>
              </a:rPr>
              <a:t> </a:t>
            </a:r>
            <a:r>
              <a:rPr sz="545" kern="0" spc="-32" dirty="0">
                <a:solidFill>
                  <a:srgbClr val="231F1F"/>
                </a:solidFill>
                <a:latin typeface="Cambria"/>
                <a:cs typeface="Cambria"/>
              </a:rPr>
              <a:t>to</a:t>
            </a:r>
            <a:r>
              <a:rPr sz="545" kern="0" spc="23" dirty="0">
                <a:solidFill>
                  <a:srgbClr val="231F1F"/>
                </a:solidFill>
                <a:latin typeface="Cambria"/>
                <a:cs typeface="Cambria"/>
              </a:rPr>
              <a:t> </a:t>
            </a:r>
            <a:r>
              <a:rPr sz="545" kern="0" spc="-41" dirty="0">
                <a:solidFill>
                  <a:srgbClr val="231F1F"/>
                </a:solidFill>
                <a:latin typeface="Cambria"/>
                <a:cs typeface="Cambria"/>
              </a:rPr>
              <a:t>deep</a:t>
            </a:r>
            <a:r>
              <a:rPr sz="545" kern="0" spc="27" dirty="0">
                <a:solidFill>
                  <a:srgbClr val="231F1F"/>
                </a:solidFill>
                <a:latin typeface="Cambria"/>
                <a:cs typeface="Cambria"/>
              </a:rPr>
              <a:t> </a:t>
            </a:r>
            <a:r>
              <a:rPr sz="545" kern="0" spc="-23" dirty="0">
                <a:solidFill>
                  <a:srgbClr val="231F1F"/>
                </a:solidFill>
                <a:latin typeface="Cambria"/>
                <a:cs typeface="Cambria"/>
              </a:rPr>
              <a:t>sections,</a:t>
            </a:r>
            <a:r>
              <a:rPr sz="545" kern="0" spc="23" dirty="0">
                <a:solidFill>
                  <a:srgbClr val="231F1F"/>
                </a:solidFill>
                <a:latin typeface="Cambria"/>
                <a:cs typeface="Cambria"/>
              </a:rPr>
              <a:t> </a:t>
            </a:r>
            <a:r>
              <a:rPr sz="545" kern="0" spc="-27" dirty="0">
                <a:solidFill>
                  <a:srgbClr val="231F1F"/>
                </a:solidFill>
                <a:latin typeface="Cambria"/>
                <a:cs typeface="Cambria"/>
              </a:rPr>
              <a:t>creating</a:t>
            </a:r>
            <a:r>
              <a:rPr sz="545" kern="0" spc="23" dirty="0">
                <a:solidFill>
                  <a:srgbClr val="231F1F"/>
                </a:solidFill>
                <a:latin typeface="Cambria"/>
                <a:cs typeface="Cambria"/>
              </a:rPr>
              <a:t> </a:t>
            </a:r>
            <a:r>
              <a:rPr sz="545" kern="0" spc="-9" dirty="0">
                <a:solidFill>
                  <a:srgbClr val="231F1F"/>
                </a:solidFill>
                <a:latin typeface="Cambria"/>
                <a:cs typeface="Cambria"/>
              </a:rPr>
              <a:t>distinct</a:t>
            </a:r>
            <a:r>
              <a:rPr sz="545" kern="0" spc="182" dirty="0">
                <a:solidFill>
                  <a:srgbClr val="231F1F"/>
                </a:solidFill>
                <a:latin typeface="Cambria"/>
                <a:cs typeface="Cambria"/>
              </a:rPr>
              <a:t> </a:t>
            </a:r>
            <a:r>
              <a:rPr sz="545" kern="0" spc="-27" dirty="0">
                <a:solidFill>
                  <a:srgbClr val="231F1F"/>
                </a:solidFill>
                <a:latin typeface="Cambria"/>
                <a:cs typeface="Cambria"/>
              </a:rPr>
              <a:t>sectors</a:t>
            </a:r>
            <a:r>
              <a:rPr sz="545" kern="0" spc="23" dirty="0">
                <a:solidFill>
                  <a:srgbClr val="231F1F"/>
                </a:solidFill>
                <a:latin typeface="Cambria"/>
                <a:cs typeface="Cambria"/>
              </a:rPr>
              <a:t> </a:t>
            </a:r>
            <a:r>
              <a:rPr sz="545" kern="0" spc="-45" dirty="0">
                <a:solidFill>
                  <a:srgbClr val="231F1F"/>
                </a:solidFill>
                <a:latin typeface="Cambria"/>
                <a:cs typeface="Cambria"/>
              </a:rPr>
              <a:t>with</a:t>
            </a:r>
            <a:r>
              <a:rPr sz="545" kern="0" spc="27" dirty="0">
                <a:solidFill>
                  <a:srgbClr val="231F1F"/>
                </a:solidFill>
                <a:latin typeface="Cambria"/>
                <a:cs typeface="Cambria"/>
              </a:rPr>
              <a:t> </a:t>
            </a:r>
            <a:r>
              <a:rPr sz="545" kern="0" spc="-27" dirty="0">
                <a:solidFill>
                  <a:srgbClr val="231F1F"/>
                </a:solidFill>
                <a:latin typeface="Cambria"/>
                <a:cs typeface="Cambria"/>
              </a:rPr>
              <a:t>different</a:t>
            </a:r>
            <a:r>
              <a:rPr sz="545" kern="0" spc="23" dirty="0">
                <a:solidFill>
                  <a:srgbClr val="231F1F"/>
                </a:solidFill>
                <a:latin typeface="Cambria"/>
                <a:cs typeface="Cambria"/>
              </a:rPr>
              <a:t> </a:t>
            </a:r>
            <a:r>
              <a:rPr sz="545" kern="0" spc="-27" dirty="0">
                <a:solidFill>
                  <a:srgbClr val="231F1F"/>
                </a:solidFill>
                <a:latin typeface="Cambria"/>
                <a:cs typeface="Cambria"/>
              </a:rPr>
              <a:t>conditions</a:t>
            </a:r>
            <a:r>
              <a:rPr sz="545" kern="0" spc="27" dirty="0">
                <a:solidFill>
                  <a:srgbClr val="231F1F"/>
                </a:solidFill>
                <a:latin typeface="Cambria"/>
                <a:cs typeface="Cambria"/>
              </a:rPr>
              <a:t> </a:t>
            </a:r>
            <a:r>
              <a:rPr sz="545" kern="0" spc="-27" dirty="0">
                <a:solidFill>
                  <a:srgbClr val="231F1F"/>
                </a:solidFill>
                <a:latin typeface="Cambria"/>
                <a:cs typeface="Cambria"/>
              </a:rPr>
              <a:t>allowing</a:t>
            </a:r>
            <a:r>
              <a:rPr sz="545" kern="0" spc="27" dirty="0">
                <a:solidFill>
                  <a:srgbClr val="231F1F"/>
                </a:solidFill>
                <a:latin typeface="Cambria"/>
                <a:cs typeface="Cambria"/>
              </a:rPr>
              <a:t> </a:t>
            </a:r>
            <a:r>
              <a:rPr sz="545" kern="0" spc="-9" dirty="0">
                <a:solidFill>
                  <a:srgbClr val="231F1F"/>
                </a:solidFill>
                <a:latin typeface="Cambria"/>
                <a:cs typeface="Cambria"/>
              </a:rPr>
              <a:t>to</a:t>
            </a:r>
            <a:r>
              <a:rPr sz="545" kern="0" spc="23" dirty="0">
                <a:solidFill>
                  <a:srgbClr val="231F1F"/>
                </a:solidFill>
                <a:latin typeface="Cambria"/>
                <a:cs typeface="Cambria"/>
              </a:rPr>
              <a:t> </a:t>
            </a:r>
            <a:r>
              <a:rPr sz="545" kern="0" spc="-18" dirty="0">
                <a:solidFill>
                  <a:srgbClr val="231F1F"/>
                </a:solidFill>
                <a:latin typeface="Cambria"/>
                <a:cs typeface="Cambria"/>
              </a:rPr>
              <a:t>rear,</a:t>
            </a:r>
            <a:r>
              <a:rPr sz="545" kern="0" spc="27" dirty="0">
                <a:solidFill>
                  <a:srgbClr val="231F1F"/>
                </a:solidFill>
                <a:latin typeface="Cambria"/>
                <a:cs typeface="Cambria"/>
              </a:rPr>
              <a:t> </a:t>
            </a:r>
            <a:r>
              <a:rPr sz="545" kern="0" spc="-41" dirty="0">
                <a:solidFill>
                  <a:srgbClr val="231F1F"/>
                </a:solidFill>
                <a:latin typeface="Cambria"/>
                <a:cs typeface="Cambria"/>
              </a:rPr>
              <a:t>study</a:t>
            </a:r>
            <a:r>
              <a:rPr sz="545" kern="0" spc="27" dirty="0">
                <a:solidFill>
                  <a:srgbClr val="231F1F"/>
                </a:solidFill>
                <a:latin typeface="Cambria"/>
                <a:cs typeface="Cambria"/>
              </a:rPr>
              <a:t> </a:t>
            </a:r>
            <a:r>
              <a:rPr sz="545" kern="0" spc="-36" dirty="0">
                <a:solidFill>
                  <a:srgbClr val="231F1F"/>
                </a:solidFill>
                <a:latin typeface="Cambria"/>
                <a:cs typeface="Cambria"/>
              </a:rPr>
              <a:t>and</a:t>
            </a:r>
            <a:r>
              <a:rPr sz="545" kern="0" spc="23" dirty="0">
                <a:solidFill>
                  <a:srgbClr val="231F1F"/>
                </a:solidFill>
                <a:latin typeface="Cambria"/>
                <a:cs typeface="Cambria"/>
              </a:rPr>
              <a:t> </a:t>
            </a:r>
            <a:r>
              <a:rPr sz="545" kern="0" spc="-32" dirty="0">
                <a:solidFill>
                  <a:srgbClr val="231F1F"/>
                </a:solidFill>
                <a:latin typeface="Cambria"/>
                <a:cs typeface="Cambria"/>
              </a:rPr>
              <a:t>compare</a:t>
            </a:r>
            <a:r>
              <a:rPr sz="545" kern="0" spc="27" dirty="0">
                <a:solidFill>
                  <a:srgbClr val="231F1F"/>
                </a:solidFill>
                <a:latin typeface="Cambria"/>
                <a:cs typeface="Cambria"/>
              </a:rPr>
              <a:t> </a:t>
            </a:r>
            <a:r>
              <a:rPr sz="545" kern="0" spc="-32" dirty="0">
                <a:solidFill>
                  <a:srgbClr val="231F1F"/>
                </a:solidFill>
                <a:latin typeface="Cambria"/>
                <a:cs typeface="Cambria"/>
              </a:rPr>
              <a:t>both</a:t>
            </a:r>
            <a:r>
              <a:rPr sz="545" kern="0" spc="27" dirty="0">
                <a:solidFill>
                  <a:srgbClr val="231F1F"/>
                </a:solidFill>
                <a:latin typeface="Cambria"/>
                <a:cs typeface="Cambria"/>
              </a:rPr>
              <a:t> </a:t>
            </a:r>
            <a:r>
              <a:rPr sz="545" kern="0" spc="-23" dirty="0">
                <a:solidFill>
                  <a:srgbClr val="231F1F"/>
                </a:solidFill>
                <a:latin typeface="Cambria"/>
                <a:cs typeface="Cambria"/>
              </a:rPr>
              <a:t>troglophile</a:t>
            </a:r>
            <a:r>
              <a:rPr sz="545" kern="0" spc="23" dirty="0">
                <a:solidFill>
                  <a:srgbClr val="231F1F"/>
                </a:solidFill>
                <a:latin typeface="Cambria"/>
                <a:cs typeface="Cambria"/>
              </a:rPr>
              <a:t> </a:t>
            </a:r>
            <a:r>
              <a:rPr sz="545" kern="0" spc="-36" dirty="0">
                <a:solidFill>
                  <a:srgbClr val="231F1F"/>
                </a:solidFill>
                <a:latin typeface="Cambria"/>
                <a:cs typeface="Cambria"/>
              </a:rPr>
              <a:t>and</a:t>
            </a:r>
            <a:r>
              <a:rPr sz="545" kern="0" spc="27" dirty="0">
                <a:solidFill>
                  <a:srgbClr val="231F1F"/>
                </a:solidFill>
                <a:latin typeface="Cambria"/>
                <a:cs typeface="Cambria"/>
              </a:rPr>
              <a:t> </a:t>
            </a:r>
            <a:r>
              <a:rPr sz="545" kern="0" spc="-23" dirty="0">
                <a:solidFill>
                  <a:srgbClr val="231F1F"/>
                </a:solidFill>
                <a:latin typeface="Cambria"/>
                <a:cs typeface="Cambria"/>
              </a:rPr>
              <a:t>troglobiont</a:t>
            </a:r>
            <a:r>
              <a:rPr sz="545" kern="0" spc="27" dirty="0">
                <a:solidFill>
                  <a:srgbClr val="231F1F"/>
                </a:solidFill>
                <a:latin typeface="Cambria"/>
                <a:cs typeface="Cambria"/>
              </a:rPr>
              <a:t> </a:t>
            </a:r>
            <a:r>
              <a:rPr sz="545" kern="0" spc="-18" dirty="0">
                <a:solidFill>
                  <a:srgbClr val="231F1F"/>
                </a:solidFill>
                <a:latin typeface="Cambria"/>
                <a:cs typeface="Cambria"/>
              </a:rPr>
              <a:t>species.</a:t>
            </a:r>
            <a:r>
              <a:rPr sz="545" kern="0" spc="23" dirty="0">
                <a:solidFill>
                  <a:srgbClr val="231F1F"/>
                </a:solidFill>
                <a:latin typeface="Cambria"/>
                <a:cs typeface="Cambria"/>
              </a:rPr>
              <a:t> </a:t>
            </a:r>
            <a:r>
              <a:rPr sz="545" kern="0" spc="-23" dirty="0">
                <a:solidFill>
                  <a:srgbClr val="231F1F"/>
                </a:solidFill>
                <a:latin typeface="Cambria"/>
                <a:cs typeface="Cambria"/>
              </a:rPr>
              <a:t>In</a:t>
            </a:r>
            <a:r>
              <a:rPr sz="545" kern="0" spc="182" dirty="0">
                <a:solidFill>
                  <a:srgbClr val="231F1F"/>
                </a:solidFill>
                <a:latin typeface="Cambria"/>
                <a:cs typeface="Cambria"/>
              </a:rPr>
              <a:t> </a:t>
            </a:r>
            <a:r>
              <a:rPr sz="545" kern="0" spc="-54" dirty="0">
                <a:solidFill>
                  <a:srgbClr val="231F1F"/>
                </a:solidFill>
                <a:latin typeface="Cambria"/>
                <a:cs typeface="Cambria"/>
              </a:rPr>
              <a:t>every</a:t>
            </a:r>
            <a:r>
              <a:rPr sz="545" kern="0" spc="27" dirty="0">
                <a:solidFill>
                  <a:srgbClr val="231F1F"/>
                </a:solidFill>
                <a:latin typeface="Cambria"/>
                <a:cs typeface="Cambria"/>
              </a:rPr>
              <a:t> </a:t>
            </a:r>
            <a:r>
              <a:rPr sz="545" kern="0" spc="-32" dirty="0">
                <a:solidFill>
                  <a:srgbClr val="231F1F"/>
                </a:solidFill>
                <a:latin typeface="Cambria"/>
                <a:cs typeface="Cambria"/>
              </a:rPr>
              <a:t>sector</a:t>
            </a:r>
            <a:r>
              <a:rPr sz="545" kern="0" spc="32" dirty="0">
                <a:solidFill>
                  <a:srgbClr val="231F1F"/>
                </a:solidFill>
                <a:latin typeface="Cambria"/>
                <a:cs typeface="Cambria"/>
              </a:rPr>
              <a:t> </a:t>
            </a:r>
            <a:r>
              <a:rPr sz="545" kern="0" spc="-45" dirty="0">
                <a:solidFill>
                  <a:srgbClr val="231F1F"/>
                </a:solidFill>
                <a:latin typeface="Cambria"/>
                <a:cs typeface="Cambria"/>
              </a:rPr>
              <a:t>of</a:t>
            </a:r>
            <a:r>
              <a:rPr sz="545" kern="0" spc="32" dirty="0">
                <a:solidFill>
                  <a:srgbClr val="231F1F"/>
                </a:solidFill>
                <a:latin typeface="Cambria"/>
                <a:cs typeface="Cambria"/>
              </a:rPr>
              <a:t> </a:t>
            </a:r>
            <a:r>
              <a:rPr sz="545" kern="0" spc="-45" dirty="0">
                <a:solidFill>
                  <a:srgbClr val="231F1F"/>
                </a:solidFill>
                <a:latin typeface="Cambria"/>
                <a:cs typeface="Cambria"/>
              </a:rPr>
              <a:t>the</a:t>
            </a:r>
            <a:r>
              <a:rPr sz="545" kern="0" spc="27" dirty="0">
                <a:solidFill>
                  <a:srgbClr val="231F1F"/>
                </a:solidFill>
                <a:latin typeface="Cambria"/>
                <a:cs typeface="Cambria"/>
              </a:rPr>
              <a:t> </a:t>
            </a:r>
            <a:r>
              <a:rPr sz="545" kern="0" spc="-36" dirty="0">
                <a:solidFill>
                  <a:srgbClr val="231F1F"/>
                </a:solidFill>
                <a:latin typeface="Cambria"/>
                <a:cs typeface="Cambria"/>
              </a:rPr>
              <a:t>laboratory</a:t>
            </a:r>
            <a:r>
              <a:rPr sz="545" kern="0" spc="32" dirty="0">
                <a:solidFill>
                  <a:srgbClr val="231F1F"/>
                </a:solidFill>
                <a:latin typeface="Cambria"/>
                <a:cs typeface="Cambria"/>
              </a:rPr>
              <a:t> </a:t>
            </a:r>
            <a:r>
              <a:rPr sz="545" kern="0" spc="-36" dirty="0">
                <a:solidFill>
                  <a:srgbClr val="231F1F"/>
                </a:solidFill>
                <a:latin typeface="Cambria"/>
                <a:cs typeface="Cambria"/>
              </a:rPr>
              <a:t>independent</a:t>
            </a:r>
            <a:r>
              <a:rPr sz="545" kern="0" spc="32" dirty="0">
                <a:solidFill>
                  <a:srgbClr val="231F1F"/>
                </a:solidFill>
                <a:latin typeface="Cambria"/>
                <a:cs typeface="Cambria"/>
              </a:rPr>
              <a:t> </a:t>
            </a:r>
            <a:r>
              <a:rPr sz="545" kern="0" spc="-27" dirty="0">
                <a:solidFill>
                  <a:srgbClr val="231F1F"/>
                </a:solidFill>
                <a:latin typeface="Cambria"/>
                <a:cs typeface="Cambria"/>
              </a:rPr>
              <a:t>blocks</a:t>
            </a:r>
            <a:r>
              <a:rPr sz="545" kern="0" spc="32" dirty="0">
                <a:solidFill>
                  <a:srgbClr val="231F1F"/>
                </a:solidFill>
                <a:latin typeface="Cambria"/>
                <a:cs typeface="Cambria"/>
              </a:rPr>
              <a:t> </a:t>
            </a:r>
            <a:r>
              <a:rPr sz="545" kern="0" spc="-54" dirty="0">
                <a:solidFill>
                  <a:srgbClr val="231F1F"/>
                </a:solidFill>
                <a:latin typeface="Cambria"/>
                <a:cs typeface="Cambria"/>
              </a:rPr>
              <a:t>with</a:t>
            </a:r>
            <a:r>
              <a:rPr sz="545" kern="0" spc="32" dirty="0">
                <a:solidFill>
                  <a:srgbClr val="231F1F"/>
                </a:solidFill>
                <a:latin typeface="Cambria"/>
                <a:cs typeface="Cambria"/>
              </a:rPr>
              <a:t> </a:t>
            </a:r>
            <a:r>
              <a:rPr sz="545" kern="0" spc="-32" dirty="0">
                <a:solidFill>
                  <a:srgbClr val="231F1F"/>
                </a:solidFill>
                <a:latin typeface="Cambria"/>
                <a:cs typeface="Cambria"/>
              </a:rPr>
              <a:t>different</a:t>
            </a:r>
            <a:r>
              <a:rPr sz="545" kern="0" spc="32" dirty="0">
                <a:solidFill>
                  <a:srgbClr val="231F1F"/>
                </a:solidFill>
                <a:latin typeface="Cambria"/>
                <a:cs typeface="Cambria"/>
              </a:rPr>
              <a:t> </a:t>
            </a:r>
            <a:r>
              <a:rPr sz="545" kern="0" spc="-27" dirty="0">
                <a:solidFill>
                  <a:srgbClr val="231F1F"/>
                </a:solidFill>
                <a:latin typeface="Cambria"/>
                <a:cs typeface="Cambria"/>
              </a:rPr>
              <a:t>controlled</a:t>
            </a:r>
            <a:r>
              <a:rPr sz="545" kern="0" spc="32" dirty="0">
                <a:solidFill>
                  <a:srgbClr val="231F1F"/>
                </a:solidFill>
                <a:latin typeface="Cambria"/>
                <a:cs typeface="Cambria"/>
              </a:rPr>
              <a:t> </a:t>
            </a:r>
            <a:r>
              <a:rPr sz="545" kern="0" spc="-32" dirty="0">
                <a:solidFill>
                  <a:srgbClr val="231F1F"/>
                </a:solidFill>
                <a:latin typeface="Cambria"/>
                <a:cs typeface="Cambria"/>
              </a:rPr>
              <a:t>conditions</a:t>
            </a:r>
            <a:r>
              <a:rPr sz="545" kern="0" spc="27" dirty="0">
                <a:solidFill>
                  <a:srgbClr val="231F1F"/>
                </a:solidFill>
                <a:latin typeface="Cambria"/>
                <a:cs typeface="Cambria"/>
              </a:rPr>
              <a:t> </a:t>
            </a:r>
            <a:r>
              <a:rPr sz="545" kern="0" spc="-45" dirty="0">
                <a:solidFill>
                  <a:srgbClr val="231F1F"/>
                </a:solidFill>
                <a:latin typeface="Cambria"/>
                <a:cs typeface="Cambria"/>
              </a:rPr>
              <a:t>of</a:t>
            </a:r>
            <a:r>
              <a:rPr sz="545" kern="0" spc="32" dirty="0">
                <a:solidFill>
                  <a:srgbClr val="231F1F"/>
                </a:solidFill>
                <a:latin typeface="Cambria"/>
                <a:cs typeface="Cambria"/>
              </a:rPr>
              <a:t> </a:t>
            </a:r>
            <a:r>
              <a:rPr sz="545" kern="0" spc="-27" dirty="0">
                <a:solidFill>
                  <a:srgbClr val="231F1F"/>
                </a:solidFill>
                <a:latin typeface="Cambria"/>
                <a:cs typeface="Cambria"/>
              </a:rPr>
              <a:t>light</a:t>
            </a:r>
            <a:r>
              <a:rPr sz="545" kern="0" spc="32" dirty="0">
                <a:solidFill>
                  <a:srgbClr val="231F1F"/>
                </a:solidFill>
                <a:latin typeface="Cambria"/>
                <a:cs typeface="Cambria"/>
              </a:rPr>
              <a:t> </a:t>
            </a:r>
            <a:r>
              <a:rPr sz="545" kern="0" spc="-64" dirty="0">
                <a:solidFill>
                  <a:srgbClr val="231F1F"/>
                </a:solidFill>
                <a:latin typeface="Cambria"/>
                <a:cs typeface="Cambria"/>
              </a:rPr>
              <a:t>and</a:t>
            </a:r>
            <a:r>
              <a:rPr sz="545" kern="0" spc="36" dirty="0">
                <a:solidFill>
                  <a:srgbClr val="231F1F"/>
                </a:solidFill>
                <a:latin typeface="Cambria"/>
                <a:cs typeface="Cambria"/>
              </a:rPr>
              <a:t> </a:t>
            </a:r>
            <a:r>
              <a:rPr sz="545" kern="0" spc="-27" dirty="0">
                <a:solidFill>
                  <a:srgbClr val="231F1F"/>
                </a:solidFill>
                <a:latin typeface="Cambria"/>
                <a:cs typeface="Cambria"/>
              </a:rPr>
              <a:t>biotic</a:t>
            </a:r>
            <a:r>
              <a:rPr sz="545" kern="0" spc="27" dirty="0">
                <a:solidFill>
                  <a:srgbClr val="231F1F"/>
                </a:solidFill>
                <a:latin typeface="Cambria"/>
                <a:cs typeface="Cambria"/>
              </a:rPr>
              <a:t> </a:t>
            </a:r>
            <a:r>
              <a:rPr sz="545" kern="0" spc="-36" dirty="0">
                <a:solidFill>
                  <a:srgbClr val="231F1F"/>
                </a:solidFill>
                <a:latin typeface="Cambria"/>
                <a:cs typeface="Cambria"/>
              </a:rPr>
              <a:t>features</a:t>
            </a:r>
            <a:r>
              <a:rPr sz="545" kern="0" spc="32" dirty="0">
                <a:solidFill>
                  <a:srgbClr val="231F1F"/>
                </a:solidFill>
                <a:latin typeface="Cambria"/>
                <a:cs typeface="Cambria"/>
              </a:rPr>
              <a:t> </a:t>
            </a:r>
            <a:r>
              <a:rPr sz="545" kern="0" spc="-23" dirty="0">
                <a:solidFill>
                  <a:srgbClr val="231F1F"/>
                </a:solidFill>
                <a:latin typeface="Cambria"/>
                <a:cs typeface="Cambria"/>
              </a:rPr>
              <a:t>can</a:t>
            </a:r>
            <a:r>
              <a:rPr sz="545" kern="0" spc="182" dirty="0">
                <a:solidFill>
                  <a:srgbClr val="231F1F"/>
                </a:solidFill>
                <a:latin typeface="Cambria"/>
                <a:cs typeface="Cambria"/>
              </a:rPr>
              <a:t> </a:t>
            </a:r>
            <a:r>
              <a:rPr sz="545" kern="0" spc="-27" dirty="0">
                <a:solidFill>
                  <a:srgbClr val="231F1F"/>
                </a:solidFill>
                <a:latin typeface="Cambria"/>
                <a:cs typeface="Cambria"/>
              </a:rPr>
              <a:t>be</a:t>
            </a:r>
            <a:r>
              <a:rPr sz="545" kern="0" dirty="0">
                <a:solidFill>
                  <a:srgbClr val="231F1F"/>
                </a:solidFill>
                <a:latin typeface="Cambria"/>
                <a:cs typeface="Cambria"/>
              </a:rPr>
              <a:t> </a:t>
            </a:r>
            <a:r>
              <a:rPr sz="545" kern="0" spc="-32" dirty="0">
                <a:solidFill>
                  <a:srgbClr val="231F1F"/>
                </a:solidFill>
                <a:latin typeface="Cambria"/>
                <a:cs typeface="Cambria"/>
              </a:rPr>
              <a:t>easily</a:t>
            </a:r>
            <a:r>
              <a:rPr sz="545" kern="0" spc="5" dirty="0">
                <a:solidFill>
                  <a:srgbClr val="231F1F"/>
                </a:solidFill>
                <a:latin typeface="Cambria"/>
                <a:cs typeface="Cambria"/>
              </a:rPr>
              <a:t> </a:t>
            </a:r>
            <a:r>
              <a:rPr sz="545" kern="0" spc="-32" dirty="0">
                <a:solidFill>
                  <a:srgbClr val="231F1F"/>
                </a:solidFill>
                <a:latin typeface="Cambria"/>
                <a:cs typeface="Cambria"/>
              </a:rPr>
              <a:t>placed</a:t>
            </a:r>
            <a:r>
              <a:rPr sz="545" kern="0" spc="5" dirty="0">
                <a:solidFill>
                  <a:srgbClr val="231F1F"/>
                </a:solidFill>
                <a:latin typeface="Cambria"/>
                <a:cs typeface="Cambria"/>
              </a:rPr>
              <a:t> </a:t>
            </a:r>
            <a:r>
              <a:rPr sz="545" kern="0" spc="-36" dirty="0">
                <a:solidFill>
                  <a:srgbClr val="231F1F"/>
                </a:solidFill>
                <a:latin typeface="Cambria"/>
                <a:cs typeface="Cambria"/>
              </a:rPr>
              <a:t>and</a:t>
            </a:r>
            <a:r>
              <a:rPr sz="545" kern="0" spc="5" dirty="0">
                <a:solidFill>
                  <a:srgbClr val="231F1F"/>
                </a:solidFill>
                <a:latin typeface="Cambria"/>
                <a:cs typeface="Cambria"/>
              </a:rPr>
              <a:t> </a:t>
            </a:r>
            <a:r>
              <a:rPr sz="545" kern="0" spc="-32" dirty="0">
                <a:solidFill>
                  <a:srgbClr val="231F1F"/>
                </a:solidFill>
                <a:latin typeface="Cambria"/>
                <a:cs typeface="Cambria"/>
              </a:rPr>
              <a:t>used</a:t>
            </a:r>
            <a:r>
              <a:rPr sz="545" kern="0" spc="5" dirty="0">
                <a:solidFill>
                  <a:srgbClr val="231F1F"/>
                </a:solidFill>
                <a:latin typeface="Cambria"/>
                <a:cs typeface="Cambria"/>
              </a:rPr>
              <a:t> </a:t>
            </a:r>
            <a:r>
              <a:rPr sz="545" kern="0" spc="-23" dirty="0">
                <a:solidFill>
                  <a:srgbClr val="231F1F"/>
                </a:solidFill>
                <a:latin typeface="Cambria"/>
                <a:cs typeface="Cambria"/>
              </a:rPr>
              <a:t>to</a:t>
            </a:r>
            <a:r>
              <a:rPr sz="545" kern="0" spc="5" dirty="0">
                <a:solidFill>
                  <a:srgbClr val="231F1F"/>
                </a:solidFill>
                <a:latin typeface="Cambria"/>
                <a:cs typeface="Cambria"/>
              </a:rPr>
              <a:t> </a:t>
            </a:r>
            <a:r>
              <a:rPr sz="545" kern="0" spc="-36" dirty="0">
                <a:solidFill>
                  <a:srgbClr val="231F1F"/>
                </a:solidFill>
                <a:latin typeface="Cambria"/>
                <a:cs typeface="Cambria"/>
              </a:rPr>
              <a:t>rear</a:t>
            </a:r>
            <a:r>
              <a:rPr sz="545" kern="0" spc="5" dirty="0">
                <a:solidFill>
                  <a:srgbClr val="231F1F"/>
                </a:solidFill>
                <a:latin typeface="Cambria"/>
                <a:cs typeface="Cambria"/>
              </a:rPr>
              <a:t> </a:t>
            </a:r>
            <a:r>
              <a:rPr sz="545" kern="0" spc="-32" dirty="0">
                <a:solidFill>
                  <a:srgbClr val="231F1F"/>
                </a:solidFill>
                <a:latin typeface="Cambria"/>
                <a:cs typeface="Cambria"/>
              </a:rPr>
              <a:t>individuals</a:t>
            </a:r>
            <a:r>
              <a:rPr sz="545" kern="0" spc="5" dirty="0">
                <a:solidFill>
                  <a:srgbClr val="231F1F"/>
                </a:solidFill>
                <a:latin typeface="Cambria"/>
                <a:cs typeface="Cambria"/>
              </a:rPr>
              <a:t> </a:t>
            </a:r>
            <a:r>
              <a:rPr sz="545" kern="0" spc="-27" dirty="0">
                <a:solidFill>
                  <a:srgbClr val="231F1F"/>
                </a:solidFill>
                <a:latin typeface="Cambria"/>
                <a:cs typeface="Cambria"/>
              </a:rPr>
              <a:t>of</a:t>
            </a:r>
            <a:r>
              <a:rPr sz="545" kern="0" spc="5" dirty="0">
                <a:solidFill>
                  <a:srgbClr val="231F1F"/>
                </a:solidFill>
                <a:latin typeface="Cambria"/>
                <a:cs typeface="Cambria"/>
              </a:rPr>
              <a:t> </a:t>
            </a:r>
            <a:r>
              <a:rPr sz="545" kern="0" spc="-32" dirty="0">
                <a:solidFill>
                  <a:srgbClr val="231F1F"/>
                </a:solidFill>
                <a:latin typeface="Cambria"/>
                <a:cs typeface="Cambria"/>
              </a:rPr>
              <a:t>both</a:t>
            </a:r>
            <a:r>
              <a:rPr sz="545" kern="0" dirty="0">
                <a:solidFill>
                  <a:srgbClr val="231F1F"/>
                </a:solidFill>
                <a:latin typeface="Cambria"/>
                <a:cs typeface="Cambria"/>
              </a:rPr>
              <a:t> </a:t>
            </a:r>
            <a:r>
              <a:rPr sz="545" kern="0" spc="-36" dirty="0">
                <a:solidFill>
                  <a:srgbClr val="231F1F"/>
                </a:solidFill>
                <a:latin typeface="Cambria"/>
                <a:cs typeface="Cambria"/>
              </a:rPr>
              <a:t>invertebrates</a:t>
            </a:r>
            <a:r>
              <a:rPr sz="545" kern="0" spc="5" dirty="0">
                <a:solidFill>
                  <a:srgbClr val="231F1F"/>
                </a:solidFill>
                <a:latin typeface="Cambria"/>
                <a:cs typeface="Cambria"/>
              </a:rPr>
              <a:t> </a:t>
            </a:r>
            <a:r>
              <a:rPr sz="545" kern="0" spc="-36" dirty="0">
                <a:solidFill>
                  <a:srgbClr val="231F1F"/>
                </a:solidFill>
                <a:latin typeface="Cambria"/>
                <a:cs typeface="Cambria"/>
              </a:rPr>
              <a:t>and</a:t>
            </a:r>
            <a:r>
              <a:rPr sz="545" kern="0" spc="5" dirty="0">
                <a:solidFill>
                  <a:srgbClr val="231F1F"/>
                </a:solidFill>
                <a:latin typeface="Cambria"/>
                <a:cs typeface="Cambria"/>
              </a:rPr>
              <a:t> </a:t>
            </a:r>
            <a:r>
              <a:rPr sz="545" kern="0" spc="-9" dirty="0">
                <a:solidFill>
                  <a:srgbClr val="231F1F"/>
                </a:solidFill>
                <a:latin typeface="Cambria"/>
                <a:cs typeface="Cambria"/>
              </a:rPr>
              <a:t>amphibians.</a:t>
            </a:r>
            <a:endParaRPr sz="545" kern="0">
              <a:solidFill>
                <a:sysClr val="windowText" lastClr="000000"/>
              </a:solidFill>
              <a:latin typeface="Cambria"/>
              <a:cs typeface="Cambria"/>
            </a:endParaRPr>
          </a:p>
        </p:txBody>
      </p:sp>
      <p:sp>
        <p:nvSpPr>
          <p:cNvPr id="23" name="object 23"/>
          <p:cNvSpPr txBox="1"/>
          <p:nvPr/>
        </p:nvSpPr>
        <p:spPr>
          <a:xfrm>
            <a:off x="7737433" y="4065142"/>
            <a:ext cx="3087828" cy="528378"/>
          </a:xfrm>
          <a:prstGeom prst="rect">
            <a:avLst/>
          </a:prstGeom>
        </p:spPr>
        <p:txBody>
          <a:bodyPr vert="horz" wrap="square" lIns="0" tIns="10950" rIns="0" bIns="0" rtlCol="0">
            <a:spAutoFit/>
          </a:bodyPr>
          <a:lstStyle/>
          <a:p>
            <a:pPr marL="11527" marR="4611" algn="just" defTabSz="829909">
              <a:lnSpc>
                <a:spcPct val="104000"/>
              </a:lnSpc>
              <a:spcBef>
                <a:spcPts val="86"/>
              </a:spcBef>
            </a:pPr>
            <a:r>
              <a:rPr sz="545" kern="0" spc="-32" dirty="0">
                <a:solidFill>
                  <a:srgbClr val="231F1F"/>
                </a:solidFill>
                <a:latin typeface="Cambria"/>
                <a:cs typeface="Cambria"/>
              </a:rPr>
              <a:t>The</a:t>
            </a:r>
            <a:r>
              <a:rPr sz="545" kern="0" dirty="0">
                <a:solidFill>
                  <a:srgbClr val="231F1F"/>
                </a:solidFill>
                <a:latin typeface="Cambria"/>
                <a:cs typeface="Cambria"/>
              </a:rPr>
              <a:t> </a:t>
            </a:r>
            <a:r>
              <a:rPr sz="545" kern="0" spc="-36" dirty="0">
                <a:solidFill>
                  <a:srgbClr val="231F1F"/>
                </a:solidFill>
                <a:latin typeface="Cambria"/>
                <a:cs typeface="Cambria"/>
              </a:rPr>
              <a:t>laboratory</a:t>
            </a:r>
            <a:r>
              <a:rPr sz="545" kern="0" spc="5" dirty="0">
                <a:solidFill>
                  <a:srgbClr val="231F1F"/>
                </a:solidFill>
                <a:latin typeface="Cambria"/>
                <a:cs typeface="Cambria"/>
              </a:rPr>
              <a:t> </a:t>
            </a:r>
            <a:r>
              <a:rPr sz="545" kern="0" spc="-36" dirty="0">
                <a:solidFill>
                  <a:srgbClr val="231F1F"/>
                </a:solidFill>
                <a:latin typeface="Cambria"/>
                <a:cs typeface="Cambria"/>
              </a:rPr>
              <a:t>started</a:t>
            </a:r>
            <a:r>
              <a:rPr sz="545" kern="0" spc="18" dirty="0">
                <a:solidFill>
                  <a:srgbClr val="231F1F"/>
                </a:solidFill>
                <a:latin typeface="Cambria"/>
                <a:cs typeface="Cambria"/>
              </a:rPr>
              <a:t> </a:t>
            </a:r>
            <a:r>
              <a:rPr sz="545" kern="0" spc="-36" dirty="0">
                <a:solidFill>
                  <a:srgbClr val="231F1F"/>
                </a:solidFill>
                <a:latin typeface="Cambria"/>
                <a:cs typeface="Cambria"/>
              </a:rPr>
              <a:t>its</a:t>
            </a:r>
            <a:r>
              <a:rPr sz="545" kern="0" spc="14" dirty="0">
                <a:solidFill>
                  <a:srgbClr val="231F1F"/>
                </a:solidFill>
                <a:latin typeface="Cambria"/>
                <a:cs typeface="Cambria"/>
              </a:rPr>
              <a:t> </a:t>
            </a:r>
            <a:r>
              <a:rPr sz="545" kern="0" spc="-32" dirty="0">
                <a:solidFill>
                  <a:srgbClr val="231F1F"/>
                </a:solidFill>
                <a:latin typeface="Cambria"/>
                <a:cs typeface="Cambria"/>
              </a:rPr>
              <a:t>activities</a:t>
            </a:r>
            <a:r>
              <a:rPr sz="545" kern="0" spc="18" dirty="0">
                <a:solidFill>
                  <a:srgbClr val="231F1F"/>
                </a:solidFill>
                <a:latin typeface="Cambria"/>
                <a:cs typeface="Cambria"/>
              </a:rPr>
              <a:t> </a:t>
            </a:r>
            <a:r>
              <a:rPr sz="545" kern="0" spc="-45" dirty="0">
                <a:solidFill>
                  <a:srgbClr val="231F1F"/>
                </a:solidFill>
                <a:latin typeface="Cambria"/>
                <a:cs typeface="Cambria"/>
              </a:rPr>
              <a:t>in</a:t>
            </a:r>
            <a:r>
              <a:rPr sz="545" kern="0" spc="18" dirty="0">
                <a:solidFill>
                  <a:srgbClr val="231F1F"/>
                </a:solidFill>
                <a:latin typeface="Cambria"/>
                <a:cs typeface="Cambria"/>
              </a:rPr>
              <a:t> </a:t>
            </a:r>
            <a:r>
              <a:rPr sz="545" kern="0" spc="-41" dirty="0">
                <a:solidFill>
                  <a:srgbClr val="231F1F"/>
                </a:solidFill>
                <a:latin typeface="Cambria"/>
                <a:cs typeface="Cambria"/>
              </a:rPr>
              <a:t>autumn</a:t>
            </a:r>
            <a:r>
              <a:rPr sz="545" kern="0" spc="14" dirty="0">
                <a:solidFill>
                  <a:srgbClr val="231F1F"/>
                </a:solidFill>
                <a:latin typeface="Cambria"/>
                <a:cs typeface="Cambria"/>
              </a:rPr>
              <a:t> </a:t>
            </a:r>
            <a:r>
              <a:rPr sz="545" kern="0" dirty="0">
                <a:solidFill>
                  <a:srgbClr val="231F1F"/>
                </a:solidFill>
                <a:latin typeface="Cambria"/>
                <a:cs typeface="Cambria"/>
              </a:rPr>
              <a:t>2019.</a:t>
            </a:r>
            <a:r>
              <a:rPr sz="545" kern="0" spc="18" dirty="0">
                <a:solidFill>
                  <a:srgbClr val="231F1F"/>
                </a:solidFill>
                <a:latin typeface="Cambria"/>
                <a:cs typeface="Cambria"/>
              </a:rPr>
              <a:t> </a:t>
            </a:r>
            <a:r>
              <a:rPr sz="545" kern="0" spc="-18" dirty="0">
                <a:solidFill>
                  <a:srgbClr val="231F1F"/>
                </a:solidFill>
                <a:latin typeface="Cambria"/>
                <a:cs typeface="Cambria"/>
              </a:rPr>
              <a:t>Since</a:t>
            </a:r>
            <a:r>
              <a:rPr sz="545" kern="0" spc="18" dirty="0">
                <a:solidFill>
                  <a:srgbClr val="231F1F"/>
                </a:solidFill>
                <a:latin typeface="Cambria"/>
                <a:cs typeface="Cambria"/>
              </a:rPr>
              <a:t> </a:t>
            </a:r>
            <a:r>
              <a:rPr sz="545" kern="0" spc="-9" dirty="0">
                <a:solidFill>
                  <a:srgbClr val="231F1F"/>
                </a:solidFill>
                <a:latin typeface="Cambria"/>
                <a:cs typeface="Cambria"/>
              </a:rPr>
              <a:t>2019</a:t>
            </a:r>
            <a:r>
              <a:rPr sz="545" kern="0" spc="14" dirty="0">
                <a:solidFill>
                  <a:srgbClr val="231F1F"/>
                </a:solidFill>
                <a:latin typeface="Cambria"/>
                <a:cs typeface="Cambria"/>
              </a:rPr>
              <a:t> </a:t>
            </a:r>
            <a:r>
              <a:rPr sz="545" kern="0" spc="-45" dirty="0">
                <a:solidFill>
                  <a:srgbClr val="231F1F"/>
                </a:solidFill>
                <a:latin typeface="Cambria"/>
                <a:cs typeface="Cambria"/>
              </a:rPr>
              <a:t>to</a:t>
            </a:r>
            <a:r>
              <a:rPr sz="545" kern="0" spc="18" dirty="0">
                <a:solidFill>
                  <a:srgbClr val="231F1F"/>
                </a:solidFill>
                <a:latin typeface="Cambria"/>
                <a:cs typeface="Cambria"/>
              </a:rPr>
              <a:t> </a:t>
            </a:r>
            <a:r>
              <a:rPr sz="545" kern="0" spc="-23" dirty="0">
                <a:solidFill>
                  <a:srgbClr val="231F1F"/>
                </a:solidFill>
                <a:latin typeface="Cambria"/>
                <a:cs typeface="Cambria"/>
              </a:rPr>
              <a:t>June</a:t>
            </a:r>
            <a:r>
              <a:rPr sz="545" kern="0" spc="18" dirty="0">
                <a:solidFill>
                  <a:srgbClr val="231F1F"/>
                </a:solidFill>
                <a:latin typeface="Cambria"/>
                <a:cs typeface="Cambria"/>
              </a:rPr>
              <a:t> </a:t>
            </a:r>
            <a:r>
              <a:rPr sz="545" kern="0" spc="-9" dirty="0">
                <a:solidFill>
                  <a:srgbClr val="231F1F"/>
                </a:solidFill>
                <a:latin typeface="Cambria"/>
                <a:cs typeface="Cambria"/>
              </a:rPr>
              <a:t>2022</a:t>
            </a:r>
            <a:r>
              <a:rPr sz="545" kern="0" spc="14" dirty="0">
                <a:solidFill>
                  <a:srgbClr val="231F1F"/>
                </a:solidFill>
                <a:latin typeface="Cambria"/>
                <a:cs typeface="Cambria"/>
              </a:rPr>
              <a:t> </a:t>
            </a:r>
            <a:r>
              <a:rPr sz="545" kern="0" spc="-73" dirty="0">
                <a:solidFill>
                  <a:srgbClr val="231F1F"/>
                </a:solidFill>
                <a:latin typeface="Cambria"/>
                <a:cs typeface="Cambria"/>
              </a:rPr>
              <a:t>two</a:t>
            </a:r>
            <a:r>
              <a:rPr sz="545" kern="0" spc="45" dirty="0">
                <a:solidFill>
                  <a:srgbClr val="231F1F"/>
                </a:solidFill>
                <a:latin typeface="Cambria"/>
                <a:cs typeface="Cambria"/>
              </a:rPr>
              <a:t> </a:t>
            </a:r>
            <a:r>
              <a:rPr sz="545" kern="0" spc="-32" dirty="0">
                <a:solidFill>
                  <a:srgbClr val="231F1F"/>
                </a:solidFill>
                <a:latin typeface="Cambria"/>
                <a:cs typeface="Cambria"/>
              </a:rPr>
              <a:t>crosse</a:t>
            </a:r>
            <a:r>
              <a:rPr sz="545" kern="0" spc="18" dirty="0">
                <a:solidFill>
                  <a:srgbClr val="231F1F"/>
                </a:solidFill>
                <a:latin typeface="Cambria"/>
                <a:cs typeface="Cambria"/>
              </a:rPr>
              <a:t> </a:t>
            </a:r>
            <a:r>
              <a:rPr sz="545" kern="0" spc="-36" dirty="0">
                <a:solidFill>
                  <a:srgbClr val="231F1F"/>
                </a:solidFill>
                <a:latin typeface="Cambria"/>
                <a:cs typeface="Cambria"/>
              </a:rPr>
              <a:t>environment</a:t>
            </a:r>
            <a:r>
              <a:rPr sz="545" kern="0" spc="14" dirty="0">
                <a:solidFill>
                  <a:srgbClr val="231F1F"/>
                </a:solidFill>
                <a:latin typeface="Cambria"/>
                <a:cs typeface="Cambria"/>
              </a:rPr>
              <a:t> </a:t>
            </a:r>
            <a:r>
              <a:rPr sz="545" kern="0" spc="-27" dirty="0">
                <a:solidFill>
                  <a:srgbClr val="231F1F"/>
                </a:solidFill>
                <a:latin typeface="Cambria"/>
                <a:cs typeface="Cambria"/>
              </a:rPr>
              <a:t>experiments</a:t>
            </a:r>
            <a:r>
              <a:rPr sz="545" kern="0" spc="182" dirty="0">
                <a:solidFill>
                  <a:srgbClr val="231F1F"/>
                </a:solidFill>
                <a:latin typeface="Cambria"/>
                <a:cs typeface="Cambria"/>
              </a:rPr>
              <a:t> </a:t>
            </a:r>
            <a:r>
              <a:rPr sz="545" kern="0" spc="-32" dirty="0">
                <a:solidFill>
                  <a:srgbClr val="231F1F"/>
                </a:solidFill>
                <a:latin typeface="Cambria"/>
                <a:cs typeface="Cambria"/>
              </a:rPr>
              <a:t>involving</a:t>
            </a:r>
            <a:r>
              <a:rPr sz="545" kern="0" dirty="0">
                <a:solidFill>
                  <a:srgbClr val="231F1F"/>
                </a:solidFill>
                <a:latin typeface="Cambria"/>
                <a:cs typeface="Cambria"/>
              </a:rPr>
              <a:t> </a:t>
            </a:r>
            <a:r>
              <a:rPr sz="545" kern="0" spc="-95" dirty="0">
                <a:solidFill>
                  <a:srgbClr val="231F1F"/>
                </a:solidFill>
                <a:latin typeface="SimSun"/>
                <a:cs typeface="SimSun"/>
              </a:rPr>
              <a:t>fi</a:t>
            </a:r>
            <a:r>
              <a:rPr sz="545" kern="0" spc="-95" dirty="0">
                <a:solidFill>
                  <a:srgbClr val="231F1F"/>
                </a:solidFill>
                <a:latin typeface="Cambria"/>
                <a:cs typeface="Cambria"/>
              </a:rPr>
              <a:t>re</a:t>
            </a:r>
            <a:r>
              <a:rPr sz="545" kern="0" spc="64" dirty="0">
                <a:solidFill>
                  <a:srgbClr val="231F1F"/>
                </a:solidFill>
                <a:latin typeface="Cambria"/>
                <a:cs typeface="Cambria"/>
              </a:rPr>
              <a:t> </a:t>
            </a:r>
            <a:r>
              <a:rPr sz="545" kern="0" spc="-41" dirty="0">
                <a:solidFill>
                  <a:srgbClr val="231F1F"/>
                </a:solidFill>
                <a:latin typeface="Cambria"/>
                <a:cs typeface="Cambria"/>
              </a:rPr>
              <a:t>salamander</a:t>
            </a:r>
            <a:r>
              <a:rPr sz="545" kern="0" spc="27" dirty="0">
                <a:solidFill>
                  <a:srgbClr val="231F1F"/>
                </a:solidFill>
                <a:latin typeface="Cambria"/>
                <a:cs typeface="Cambria"/>
              </a:rPr>
              <a:t> </a:t>
            </a:r>
            <a:r>
              <a:rPr sz="545" kern="0" spc="-45" dirty="0">
                <a:solidFill>
                  <a:srgbClr val="231F1F"/>
                </a:solidFill>
                <a:latin typeface="Cambria"/>
                <a:cs typeface="Cambria"/>
              </a:rPr>
              <a:t>larvae</a:t>
            </a:r>
            <a:r>
              <a:rPr sz="545" kern="0" spc="36" dirty="0">
                <a:solidFill>
                  <a:srgbClr val="231F1F"/>
                </a:solidFill>
                <a:latin typeface="Cambria"/>
                <a:cs typeface="Cambria"/>
              </a:rPr>
              <a:t> </a:t>
            </a:r>
            <a:r>
              <a:rPr sz="545" kern="0" spc="-41" dirty="0">
                <a:solidFill>
                  <a:srgbClr val="231F1F"/>
                </a:solidFill>
                <a:latin typeface="Cambria"/>
                <a:cs typeface="Cambria"/>
              </a:rPr>
              <a:t>and</a:t>
            </a:r>
            <a:r>
              <a:rPr sz="545" kern="0" spc="41" dirty="0">
                <a:solidFill>
                  <a:srgbClr val="231F1F"/>
                </a:solidFill>
                <a:latin typeface="Cambria"/>
                <a:cs typeface="Cambria"/>
              </a:rPr>
              <a:t> </a:t>
            </a:r>
            <a:r>
              <a:rPr sz="545" kern="0" spc="-27" dirty="0">
                <a:solidFill>
                  <a:srgbClr val="231F1F"/>
                </a:solidFill>
                <a:latin typeface="Cambria"/>
                <a:cs typeface="Cambria"/>
              </a:rPr>
              <a:t>stygobiont</a:t>
            </a:r>
            <a:r>
              <a:rPr sz="545" kern="0" spc="41" dirty="0">
                <a:solidFill>
                  <a:srgbClr val="231F1F"/>
                </a:solidFill>
                <a:latin typeface="Cambria"/>
                <a:cs typeface="Cambria"/>
              </a:rPr>
              <a:t> </a:t>
            </a:r>
            <a:r>
              <a:rPr sz="545" kern="0" spc="-32" dirty="0">
                <a:solidFill>
                  <a:srgbClr val="231F1F"/>
                </a:solidFill>
                <a:latin typeface="Cambria"/>
                <a:cs typeface="Cambria"/>
              </a:rPr>
              <a:t>invertebrates</a:t>
            </a:r>
            <a:r>
              <a:rPr sz="545" kern="0" spc="41" dirty="0">
                <a:solidFill>
                  <a:srgbClr val="231F1F"/>
                </a:solidFill>
                <a:latin typeface="Cambria"/>
                <a:cs typeface="Cambria"/>
              </a:rPr>
              <a:t> </a:t>
            </a:r>
            <a:r>
              <a:rPr sz="545" kern="0" spc="-45" dirty="0">
                <a:solidFill>
                  <a:srgbClr val="231F1F"/>
                </a:solidFill>
                <a:latin typeface="Cambria"/>
                <a:cs typeface="Cambria"/>
              </a:rPr>
              <a:t>have</a:t>
            </a:r>
            <a:r>
              <a:rPr sz="545" kern="0" spc="41" dirty="0">
                <a:solidFill>
                  <a:srgbClr val="231F1F"/>
                </a:solidFill>
                <a:latin typeface="Cambria"/>
                <a:cs typeface="Cambria"/>
              </a:rPr>
              <a:t> </a:t>
            </a:r>
            <a:r>
              <a:rPr sz="545" kern="0" spc="-23" dirty="0">
                <a:solidFill>
                  <a:srgbClr val="231F1F"/>
                </a:solidFill>
                <a:latin typeface="Cambria"/>
                <a:cs typeface="Cambria"/>
              </a:rPr>
              <a:t>been</a:t>
            </a:r>
            <a:r>
              <a:rPr sz="545" kern="0" spc="41" dirty="0">
                <a:solidFill>
                  <a:srgbClr val="231F1F"/>
                </a:solidFill>
                <a:latin typeface="Cambria"/>
                <a:cs typeface="Cambria"/>
              </a:rPr>
              <a:t> </a:t>
            </a:r>
            <a:r>
              <a:rPr sz="545" kern="0" spc="-27" dirty="0">
                <a:solidFill>
                  <a:srgbClr val="231F1F"/>
                </a:solidFill>
                <a:latin typeface="Cambria"/>
                <a:cs typeface="Cambria"/>
              </a:rPr>
              <a:t>performed.</a:t>
            </a:r>
            <a:r>
              <a:rPr sz="545" kern="0" spc="36" dirty="0">
                <a:solidFill>
                  <a:srgbClr val="231F1F"/>
                </a:solidFill>
                <a:latin typeface="Cambria"/>
                <a:cs typeface="Cambria"/>
              </a:rPr>
              <a:t> </a:t>
            </a:r>
            <a:r>
              <a:rPr sz="545" kern="0" spc="-18" dirty="0">
                <a:solidFill>
                  <a:srgbClr val="231F1F"/>
                </a:solidFill>
                <a:latin typeface="Cambria"/>
                <a:cs typeface="Cambria"/>
              </a:rPr>
              <a:t>Four</a:t>
            </a:r>
            <a:r>
              <a:rPr sz="545" kern="0" spc="41" dirty="0">
                <a:solidFill>
                  <a:srgbClr val="231F1F"/>
                </a:solidFill>
                <a:latin typeface="Cambria"/>
                <a:cs typeface="Cambria"/>
              </a:rPr>
              <a:t> </a:t>
            </a:r>
            <a:r>
              <a:rPr sz="545" kern="0" spc="-36" dirty="0">
                <a:solidFill>
                  <a:srgbClr val="231F1F"/>
                </a:solidFill>
                <a:latin typeface="Cambria"/>
                <a:cs typeface="Cambria"/>
              </a:rPr>
              <a:t>behavioural</a:t>
            </a:r>
            <a:r>
              <a:rPr sz="545" kern="0" spc="41" dirty="0">
                <a:solidFill>
                  <a:srgbClr val="231F1F"/>
                </a:solidFill>
                <a:latin typeface="Cambria"/>
                <a:cs typeface="Cambria"/>
              </a:rPr>
              <a:t> </a:t>
            </a:r>
            <a:r>
              <a:rPr sz="545" kern="0" spc="-18" dirty="0">
                <a:solidFill>
                  <a:srgbClr val="231F1F"/>
                </a:solidFill>
                <a:latin typeface="Cambria"/>
                <a:cs typeface="Cambria"/>
              </a:rPr>
              <a:t>experiments</a:t>
            </a:r>
            <a:r>
              <a:rPr sz="545" kern="0" spc="182" dirty="0">
                <a:solidFill>
                  <a:srgbClr val="231F1F"/>
                </a:solidFill>
                <a:latin typeface="Cambria"/>
                <a:cs typeface="Cambria"/>
              </a:rPr>
              <a:t> </a:t>
            </a:r>
            <a:r>
              <a:rPr sz="545" kern="0" spc="-32" dirty="0">
                <a:solidFill>
                  <a:srgbClr val="231F1F"/>
                </a:solidFill>
                <a:latin typeface="Cambria"/>
                <a:cs typeface="Cambria"/>
              </a:rPr>
              <a:t>involving</a:t>
            </a:r>
            <a:r>
              <a:rPr sz="545" kern="0" spc="14" dirty="0">
                <a:solidFill>
                  <a:srgbClr val="231F1F"/>
                </a:solidFill>
                <a:latin typeface="Cambria"/>
                <a:cs typeface="Cambria"/>
              </a:rPr>
              <a:t> </a:t>
            </a:r>
            <a:r>
              <a:rPr sz="545" kern="0" spc="-32" dirty="0">
                <a:solidFill>
                  <a:srgbClr val="231F1F"/>
                </a:solidFill>
                <a:latin typeface="Cambria"/>
                <a:cs typeface="Cambria"/>
              </a:rPr>
              <a:t>crustaceans</a:t>
            </a:r>
            <a:r>
              <a:rPr sz="545" kern="0" spc="14" dirty="0">
                <a:solidFill>
                  <a:srgbClr val="231F1F"/>
                </a:solidFill>
                <a:latin typeface="Cambria"/>
                <a:cs typeface="Cambria"/>
              </a:rPr>
              <a:t> </a:t>
            </a:r>
            <a:r>
              <a:rPr sz="545" kern="0" spc="-9" dirty="0">
                <a:solidFill>
                  <a:srgbClr val="231F1F"/>
                </a:solidFill>
                <a:latin typeface="Cambria"/>
                <a:cs typeface="Cambria"/>
              </a:rPr>
              <a:t>of</a:t>
            </a:r>
            <a:r>
              <a:rPr sz="545" kern="0" spc="18" dirty="0">
                <a:solidFill>
                  <a:srgbClr val="231F1F"/>
                </a:solidFill>
                <a:latin typeface="Cambria"/>
                <a:cs typeface="Cambria"/>
              </a:rPr>
              <a:t> </a:t>
            </a:r>
            <a:r>
              <a:rPr sz="545" kern="0" spc="-32" dirty="0">
                <a:solidFill>
                  <a:srgbClr val="231F1F"/>
                </a:solidFill>
                <a:latin typeface="Cambria"/>
                <a:cs typeface="Cambria"/>
              </a:rPr>
              <a:t>the</a:t>
            </a:r>
            <a:r>
              <a:rPr sz="545" kern="0" spc="14" dirty="0">
                <a:solidFill>
                  <a:srgbClr val="231F1F"/>
                </a:solidFill>
                <a:latin typeface="Cambria"/>
                <a:cs typeface="Cambria"/>
              </a:rPr>
              <a:t> </a:t>
            </a:r>
            <a:r>
              <a:rPr sz="545" kern="0" spc="-27" dirty="0">
                <a:solidFill>
                  <a:srgbClr val="231F1F"/>
                </a:solidFill>
                <a:latin typeface="Cambria"/>
                <a:cs typeface="Cambria"/>
              </a:rPr>
              <a:t>genera</a:t>
            </a:r>
            <a:r>
              <a:rPr sz="545" kern="0" spc="14" dirty="0">
                <a:solidFill>
                  <a:srgbClr val="231F1F"/>
                </a:solidFill>
                <a:latin typeface="Cambria"/>
                <a:cs typeface="Cambria"/>
              </a:rPr>
              <a:t> </a:t>
            </a:r>
            <a:r>
              <a:rPr sz="545" kern="0" spc="-27" dirty="0">
                <a:solidFill>
                  <a:srgbClr val="231F1F"/>
                </a:solidFill>
                <a:latin typeface="Cambria"/>
                <a:cs typeface="Cambria"/>
              </a:rPr>
              <a:t>Niphargus</a:t>
            </a:r>
            <a:r>
              <a:rPr sz="545" kern="0" spc="18" dirty="0">
                <a:solidFill>
                  <a:srgbClr val="231F1F"/>
                </a:solidFill>
                <a:latin typeface="Cambria"/>
                <a:cs typeface="Cambria"/>
              </a:rPr>
              <a:t> </a:t>
            </a:r>
            <a:r>
              <a:rPr sz="545" kern="0" spc="-41" dirty="0">
                <a:solidFill>
                  <a:srgbClr val="231F1F"/>
                </a:solidFill>
                <a:latin typeface="Cambria"/>
                <a:cs typeface="Cambria"/>
              </a:rPr>
              <a:t>and</a:t>
            </a:r>
            <a:r>
              <a:rPr sz="545" kern="0" spc="14" dirty="0">
                <a:solidFill>
                  <a:srgbClr val="231F1F"/>
                </a:solidFill>
                <a:latin typeface="Cambria"/>
                <a:cs typeface="Cambria"/>
              </a:rPr>
              <a:t> </a:t>
            </a:r>
            <a:r>
              <a:rPr sz="545" kern="0" spc="-27" dirty="0">
                <a:solidFill>
                  <a:srgbClr val="231F1F"/>
                </a:solidFill>
                <a:latin typeface="Cambria"/>
                <a:cs typeface="Cambria"/>
              </a:rPr>
              <a:t>Monolistra</a:t>
            </a:r>
            <a:r>
              <a:rPr sz="545" kern="0" spc="14" dirty="0">
                <a:solidFill>
                  <a:srgbClr val="231F1F"/>
                </a:solidFill>
                <a:latin typeface="Cambria"/>
                <a:cs typeface="Cambria"/>
              </a:rPr>
              <a:t> </a:t>
            </a:r>
            <a:r>
              <a:rPr sz="545" kern="0" spc="-32" dirty="0">
                <a:solidFill>
                  <a:srgbClr val="231F1F"/>
                </a:solidFill>
                <a:latin typeface="Cambria"/>
                <a:cs typeface="Cambria"/>
              </a:rPr>
              <a:t>from</a:t>
            </a:r>
            <a:r>
              <a:rPr sz="545" kern="0" spc="18" dirty="0">
                <a:solidFill>
                  <a:srgbClr val="231F1F"/>
                </a:solidFill>
                <a:latin typeface="Cambria"/>
                <a:cs typeface="Cambria"/>
              </a:rPr>
              <a:t> </a:t>
            </a:r>
            <a:r>
              <a:rPr sz="545" kern="0" spc="-27" dirty="0">
                <a:solidFill>
                  <a:srgbClr val="231F1F"/>
                </a:solidFill>
                <a:latin typeface="Cambria"/>
                <a:cs typeface="Cambria"/>
              </a:rPr>
              <a:t>aquifers</a:t>
            </a:r>
            <a:r>
              <a:rPr sz="545" kern="0" spc="14" dirty="0">
                <a:solidFill>
                  <a:srgbClr val="231F1F"/>
                </a:solidFill>
                <a:latin typeface="Cambria"/>
                <a:cs typeface="Cambria"/>
              </a:rPr>
              <a:t> </a:t>
            </a:r>
            <a:r>
              <a:rPr sz="545" kern="0" spc="-18" dirty="0">
                <a:solidFill>
                  <a:srgbClr val="231F1F"/>
                </a:solidFill>
                <a:latin typeface="Cambria"/>
                <a:cs typeface="Cambria"/>
              </a:rPr>
              <a:t>close</a:t>
            </a:r>
            <a:r>
              <a:rPr sz="545" kern="0" spc="14" dirty="0">
                <a:solidFill>
                  <a:srgbClr val="231F1F"/>
                </a:solidFill>
                <a:latin typeface="Cambria"/>
                <a:cs typeface="Cambria"/>
              </a:rPr>
              <a:t> </a:t>
            </a:r>
            <a:r>
              <a:rPr sz="545" kern="0" spc="-18" dirty="0">
                <a:solidFill>
                  <a:srgbClr val="231F1F"/>
                </a:solidFill>
                <a:latin typeface="Cambria"/>
                <a:cs typeface="Cambria"/>
              </a:rPr>
              <a:t>to</a:t>
            </a:r>
            <a:r>
              <a:rPr sz="545" kern="0" spc="18" dirty="0">
                <a:solidFill>
                  <a:srgbClr val="231F1F"/>
                </a:solidFill>
                <a:latin typeface="Cambria"/>
                <a:cs typeface="Cambria"/>
              </a:rPr>
              <a:t> </a:t>
            </a:r>
            <a:r>
              <a:rPr sz="545" kern="0" spc="-32" dirty="0">
                <a:solidFill>
                  <a:srgbClr val="231F1F"/>
                </a:solidFill>
                <a:latin typeface="Cambria"/>
                <a:cs typeface="Cambria"/>
              </a:rPr>
              <a:t>the</a:t>
            </a:r>
            <a:r>
              <a:rPr sz="545" kern="0" spc="14" dirty="0">
                <a:solidFill>
                  <a:srgbClr val="231F1F"/>
                </a:solidFill>
                <a:latin typeface="Cambria"/>
                <a:cs typeface="Cambria"/>
              </a:rPr>
              <a:t> </a:t>
            </a:r>
            <a:r>
              <a:rPr sz="545" kern="0" spc="-32" dirty="0">
                <a:solidFill>
                  <a:srgbClr val="231F1F"/>
                </a:solidFill>
                <a:latin typeface="Cambria"/>
                <a:cs typeface="Cambria"/>
              </a:rPr>
              <a:t>laboratory</a:t>
            </a:r>
            <a:r>
              <a:rPr sz="545" kern="0" spc="14" dirty="0">
                <a:solidFill>
                  <a:srgbClr val="231F1F"/>
                </a:solidFill>
                <a:latin typeface="Cambria"/>
                <a:cs typeface="Cambria"/>
              </a:rPr>
              <a:t> </a:t>
            </a:r>
            <a:r>
              <a:rPr sz="545" kern="0" spc="-45" dirty="0">
                <a:solidFill>
                  <a:srgbClr val="231F1F"/>
                </a:solidFill>
                <a:latin typeface="Cambria"/>
                <a:cs typeface="Cambria"/>
              </a:rPr>
              <a:t>have</a:t>
            </a:r>
            <a:r>
              <a:rPr sz="545" kern="0" spc="18" dirty="0">
                <a:solidFill>
                  <a:srgbClr val="231F1F"/>
                </a:solidFill>
                <a:latin typeface="Cambria"/>
                <a:cs typeface="Cambria"/>
              </a:rPr>
              <a:t> </a:t>
            </a:r>
            <a:r>
              <a:rPr sz="545" kern="0" spc="-32" dirty="0">
                <a:solidFill>
                  <a:srgbClr val="231F1F"/>
                </a:solidFill>
                <a:latin typeface="Cambria"/>
                <a:cs typeface="Cambria"/>
              </a:rPr>
              <a:t>been</a:t>
            </a:r>
            <a:r>
              <a:rPr sz="545" kern="0" spc="14" dirty="0">
                <a:solidFill>
                  <a:srgbClr val="231F1F"/>
                </a:solidFill>
                <a:latin typeface="Cambria"/>
                <a:cs typeface="Cambria"/>
              </a:rPr>
              <a:t> </a:t>
            </a:r>
            <a:r>
              <a:rPr sz="545" kern="0" spc="-18" dirty="0">
                <a:solidFill>
                  <a:srgbClr val="231F1F"/>
                </a:solidFill>
                <a:latin typeface="Cambria"/>
                <a:cs typeface="Cambria"/>
              </a:rPr>
              <a:t>per-</a:t>
            </a:r>
            <a:r>
              <a:rPr sz="545" kern="0" spc="182" dirty="0">
                <a:solidFill>
                  <a:srgbClr val="231F1F"/>
                </a:solidFill>
                <a:latin typeface="Cambria"/>
                <a:cs typeface="Cambria"/>
              </a:rPr>
              <a:t> </a:t>
            </a:r>
            <a:r>
              <a:rPr sz="545" kern="0" spc="-18" dirty="0">
                <a:solidFill>
                  <a:srgbClr val="231F1F"/>
                </a:solidFill>
                <a:latin typeface="Cambria"/>
                <a:cs typeface="Cambria"/>
              </a:rPr>
              <a:t>formed,</a:t>
            </a:r>
            <a:r>
              <a:rPr sz="545" kern="0" spc="-14" dirty="0">
                <a:solidFill>
                  <a:srgbClr val="231F1F"/>
                </a:solidFill>
                <a:latin typeface="Cambria"/>
                <a:cs typeface="Cambria"/>
              </a:rPr>
              <a:t> </a:t>
            </a:r>
            <a:r>
              <a:rPr sz="545" kern="0" spc="-23" dirty="0">
                <a:solidFill>
                  <a:srgbClr val="231F1F"/>
                </a:solidFill>
                <a:latin typeface="Cambria"/>
                <a:cs typeface="Cambria"/>
              </a:rPr>
              <a:t>together</a:t>
            </a:r>
            <a:r>
              <a:rPr sz="545" kern="0" spc="-5" dirty="0">
                <a:solidFill>
                  <a:srgbClr val="231F1F"/>
                </a:solidFill>
                <a:latin typeface="Cambria"/>
                <a:cs typeface="Cambria"/>
              </a:rPr>
              <a:t> </a:t>
            </a:r>
            <a:r>
              <a:rPr sz="545" kern="0" spc="-36" dirty="0">
                <a:solidFill>
                  <a:srgbClr val="231F1F"/>
                </a:solidFill>
                <a:latin typeface="Cambria"/>
                <a:cs typeface="Cambria"/>
              </a:rPr>
              <a:t>with</a:t>
            </a:r>
            <a:r>
              <a:rPr sz="545" kern="0" spc="27" dirty="0">
                <a:solidFill>
                  <a:srgbClr val="231F1F"/>
                </a:solidFill>
                <a:latin typeface="Cambria"/>
                <a:cs typeface="Cambria"/>
              </a:rPr>
              <a:t> </a:t>
            </a:r>
            <a:r>
              <a:rPr sz="545" kern="0" spc="-27" dirty="0">
                <a:solidFill>
                  <a:srgbClr val="231F1F"/>
                </a:solidFill>
                <a:latin typeface="Cambria"/>
                <a:cs typeface="Cambria"/>
              </a:rPr>
              <a:t>hundreds</a:t>
            </a:r>
            <a:r>
              <a:rPr sz="545" kern="0" spc="23" dirty="0">
                <a:solidFill>
                  <a:srgbClr val="231F1F"/>
                </a:solidFill>
                <a:latin typeface="Cambria"/>
                <a:cs typeface="Cambria"/>
              </a:rPr>
              <a:t> </a:t>
            </a:r>
            <a:r>
              <a:rPr sz="545" kern="0" dirty="0">
                <a:solidFill>
                  <a:srgbClr val="231F1F"/>
                </a:solidFill>
                <a:latin typeface="Cambria"/>
                <a:cs typeface="Cambria"/>
              </a:rPr>
              <a:t>of</a:t>
            </a:r>
            <a:r>
              <a:rPr sz="545" kern="0" spc="27" dirty="0">
                <a:solidFill>
                  <a:srgbClr val="231F1F"/>
                </a:solidFill>
                <a:latin typeface="Cambria"/>
                <a:cs typeface="Cambria"/>
              </a:rPr>
              <a:t> </a:t>
            </a:r>
            <a:r>
              <a:rPr sz="545" kern="0" spc="-23" dirty="0">
                <a:solidFill>
                  <a:srgbClr val="231F1F"/>
                </a:solidFill>
                <a:latin typeface="Cambria"/>
                <a:cs typeface="Cambria"/>
              </a:rPr>
              <a:t>hours</a:t>
            </a:r>
            <a:r>
              <a:rPr sz="545" kern="0" spc="23" dirty="0">
                <a:solidFill>
                  <a:srgbClr val="231F1F"/>
                </a:solidFill>
                <a:latin typeface="Cambria"/>
                <a:cs typeface="Cambria"/>
              </a:rPr>
              <a:t> </a:t>
            </a:r>
            <a:r>
              <a:rPr sz="545" kern="0" dirty="0">
                <a:solidFill>
                  <a:srgbClr val="231F1F"/>
                </a:solidFill>
                <a:latin typeface="Cambria"/>
                <a:cs typeface="Cambria"/>
              </a:rPr>
              <a:t>of</a:t>
            </a:r>
            <a:r>
              <a:rPr sz="545" kern="0" spc="27" dirty="0">
                <a:solidFill>
                  <a:srgbClr val="231F1F"/>
                </a:solidFill>
                <a:latin typeface="Cambria"/>
                <a:cs typeface="Cambria"/>
              </a:rPr>
              <a:t> </a:t>
            </a:r>
            <a:r>
              <a:rPr sz="545" kern="0" spc="-32" dirty="0">
                <a:solidFill>
                  <a:srgbClr val="231F1F"/>
                </a:solidFill>
                <a:latin typeface="Cambria"/>
                <a:cs typeface="Cambria"/>
              </a:rPr>
              <a:t>behavioural</a:t>
            </a:r>
            <a:r>
              <a:rPr sz="545" kern="0" spc="27" dirty="0">
                <a:solidFill>
                  <a:srgbClr val="231F1F"/>
                </a:solidFill>
                <a:latin typeface="Cambria"/>
                <a:cs typeface="Cambria"/>
              </a:rPr>
              <a:t> </a:t>
            </a:r>
            <a:r>
              <a:rPr sz="545" kern="0" spc="-27" dirty="0">
                <a:solidFill>
                  <a:srgbClr val="231F1F"/>
                </a:solidFill>
                <a:latin typeface="Cambria"/>
                <a:cs typeface="Cambria"/>
              </a:rPr>
              <a:t>observations</a:t>
            </a:r>
            <a:r>
              <a:rPr sz="545" kern="0" spc="23" dirty="0">
                <a:solidFill>
                  <a:srgbClr val="231F1F"/>
                </a:solidFill>
                <a:latin typeface="Cambria"/>
                <a:cs typeface="Cambria"/>
              </a:rPr>
              <a:t> </a:t>
            </a:r>
            <a:r>
              <a:rPr sz="545" kern="0" dirty="0">
                <a:solidFill>
                  <a:srgbClr val="231F1F"/>
                </a:solidFill>
                <a:latin typeface="Cambria"/>
                <a:cs typeface="Cambria"/>
              </a:rPr>
              <a:t>on</a:t>
            </a:r>
            <a:r>
              <a:rPr sz="545" kern="0" spc="27" dirty="0">
                <a:solidFill>
                  <a:srgbClr val="231F1F"/>
                </a:solidFill>
                <a:latin typeface="Cambria"/>
                <a:cs typeface="Cambria"/>
              </a:rPr>
              <a:t> </a:t>
            </a:r>
            <a:r>
              <a:rPr sz="545" kern="0" spc="-41" dirty="0">
                <a:solidFill>
                  <a:srgbClr val="231F1F"/>
                </a:solidFill>
                <a:latin typeface="Cambria"/>
                <a:cs typeface="Cambria"/>
              </a:rPr>
              <a:t>the</a:t>
            </a:r>
            <a:r>
              <a:rPr sz="545" kern="0" spc="9" dirty="0">
                <a:solidFill>
                  <a:srgbClr val="231F1F"/>
                </a:solidFill>
                <a:latin typeface="Cambria"/>
                <a:cs typeface="Cambria"/>
              </a:rPr>
              <a:t> </a:t>
            </a:r>
            <a:r>
              <a:rPr sz="545" kern="0" spc="-86" dirty="0">
                <a:solidFill>
                  <a:srgbClr val="231F1F"/>
                </a:solidFill>
                <a:latin typeface="SimSun"/>
                <a:cs typeface="SimSun"/>
              </a:rPr>
              <a:t>fi</a:t>
            </a:r>
            <a:r>
              <a:rPr sz="545" kern="0" spc="-86" dirty="0">
                <a:solidFill>
                  <a:srgbClr val="231F1F"/>
                </a:solidFill>
                <a:latin typeface="Cambria"/>
                <a:cs typeface="Cambria"/>
              </a:rPr>
              <a:t>re</a:t>
            </a:r>
            <a:r>
              <a:rPr sz="545" kern="0" spc="59" dirty="0">
                <a:solidFill>
                  <a:srgbClr val="231F1F"/>
                </a:solidFill>
                <a:latin typeface="Cambria"/>
                <a:cs typeface="Cambria"/>
              </a:rPr>
              <a:t> </a:t>
            </a:r>
            <a:r>
              <a:rPr sz="545" kern="0" spc="-36" dirty="0">
                <a:solidFill>
                  <a:srgbClr val="231F1F"/>
                </a:solidFill>
                <a:latin typeface="Cambria"/>
                <a:cs typeface="Cambria"/>
              </a:rPr>
              <a:t>salamander</a:t>
            </a:r>
            <a:r>
              <a:rPr sz="545" kern="0" spc="23" dirty="0">
                <a:solidFill>
                  <a:srgbClr val="231F1F"/>
                </a:solidFill>
                <a:latin typeface="Cambria"/>
                <a:cs typeface="Cambria"/>
              </a:rPr>
              <a:t> </a:t>
            </a:r>
            <a:r>
              <a:rPr sz="545" kern="0" spc="-23" dirty="0">
                <a:solidFill>
                  <a:srgbClr val="231F1F"/>
                </a:solidFill>
                <a:latin typeface="Cambria"/>
                <a:cs typeface="Cambria"/>
              </a:rPr>
              <a:t>larvae.</a:t>
            </a:r>
            <a:r>
              <a:rPr sz="545" kern="0" spc="27" dirty="0">
                <a:solidFill>
                  <a:srgbClr val="231F1F"/>
                </a:solidFill>
                <a:latin typeface="Cambria"/>
                <a:cs typeface="Cambria"/>
              </a:rPr>
              <a:t> </a:t>
            </a:r>
            <a:r>
              <a:rPr sz="545" kern="0" dirty="0">
                <a:solidFill>
                  <a:srgbClr val="231F1F"/>
                </a:solidFill>
                <a:latin typeface="Cambria"/>
                <a:cs typeface="Cambria"/>
              </a:rPr>
              <a:t>Six</a:t>
            </a:r>
            <a:r>
              <a:rPr sz="545" kern="0" spc="23" dirty="0">
                <a:solidFill>
                  <a:srgbClr val="231F1F"/>
                </a:solidFill>
                <a:latin typeface="Cambria"/>
                <a:cs typeface="Cambria"/>
              </a:rPr>
              <a:t> </a:t>
            </a:r>
            <a:r>
              <a:rPr sz="545" kern="0" spc="-18" dirty="0">
                <a:solidFill>
                  <a:srgbClr val="231F1F"/>
                </a:solidFill>
                <a:latin typeface="Cambria"/>
                <a:cs typeface="Cambria"/>
              </a:rPr>
              <a:t>students</a:t>
            </a:r>
            <a:r>
              <a:rPr sz="545" kern="0" spc="182" dirty="0">
                <a:solidFill>
                  <a:srgbClr val="231F1F"/>
                </a:solidFill>
                <a:latin typeface="Cambria"/>
                <a:cs typeface="Cambria"/>
              </a:rPr>
              <a:t> </a:t>
            </a:r>
            <a:r>
              <a:rPr sz="545" kern="0" spc="-36" dirty="0">
                <a:solidFill>
                  <a:srgbClr val="231F1F"/>
                </a:solidFill>
                <a:latin typeface="Cambria"/>
                <a:cs typeface="Cambria"/>
              </a:rPr>
              <a:t>performed</a:t>
            </a:r>
            <a:r>
              <a:rPr sz="545" kern="0" spc="23" dirty="0">
                <a:solidFill>
                  <a:srgbClr val="231F1F"/>
                </a:solidFill>
                <a:latin typeface="Cambria"/>
                <a:cs typeface="Cambria"/>
              </a:rPr>
              <a:t> </a:t>
            </a:r>
            <a:r>
              <a:rPr sz="545" kern="0" spc="-27" dirty="0">
                <a:solidFill>
                  <a:srgbClr val="231F1F"/>
                </a:solidFill>
                <a:latin typeface="Cambria"/>
                <a:cs typeface="Cambria"/>
              </a:rPr>
              <a:t>their</a:t>
            </a:r>
            <a:r>
              <a:rPr sz="545" kern="0" spc="27" dirty="0">
                <a:solidFill>
                  <a:srgbClr val="231F1F"/>
                </a:solidFill>
                <a:latin typeface="Cambria"/>
                <a:cs typeface="Cambria"/>
              </a:rPr>
              <a:t> </a:t>
            </a:r>
            <a:r>
              <a:rPr sz="545" kern="0" spc="-41" dirty="0">
                <a:solidFill>
                  <a:srgbClr val="231F1F"/>
                </a:solidFill>
                <a:latin typeface="Cambria"/>
                <a:cs typeface="Cambria"/>
              </a:rPr>
              <a:t>master</a:t>
            </a:r>
            <a:r>
              <a:rPr sz="545" kern="0" spc="23" dirty="0">
                <a:solidFill>
                  <a:srgbClr val="231F1F"/>
                </a:solidFill>
                <a:latin typeface="Cambria"/>
                <a:cs typeface="Cambria"/>
              </a:rPr>
              <a:t> </a:t>
            </a:r>
            <a:r>
              <a:rPr sz="545" kern="0" spc="-32" dirty="0">
                <a:solidFill>
                  <a:srgbClr val="231F1F"/>
                </a:solidFill>
                <a:latin typeface="Cambria"/>
                <a:cs typeface="Cambria"/>
              </a:rPr>
              <a:t>theses</a:t>
            </a:r>
            <a:r>
              <a:rPr sz="545" kern="0" spc="27" dirty="0">
                <a:solidFill>
                  <a:srgbClr val="231F1F"/>
                </a:solidFill>
                <a:latin typeface="Cambria"/>
                <a:cs typeface="Cambria"/>
              </a:rPr>
              <a:t> </a:t>
            </a:r>
            <a:r>
              <a:rPr sz="545" kern="0" spc="-27" dirty="0">
                <a:solidFill>
                  <a:srgbClr val="231F1F"/>
                </a:solidFill>
                <a:latin typeface="Cambria"/>
                <a:cs typeface="Cambria"/>
              </a:rPr>
              <a:t>inside</a:t>
            </a:r>
            <a:r>
              <a:rPr sz="545" kern="0" spc="23" dirty="0">
                <a:solidFill>
                  <a:srgbClr val="231F1F"/>
                </a:solidFill>
                <a:latin typeface="Cambria"/>
                <a:cs typeface="Cambria"/>
              </a:rPr>
              <a:t> </a:t>
            </a:r>
            <a:r>
              <a:rPr sz="545" kern="0" spc="-36" dirty="0">
                <a:solidFill>
                  <a:srgbClr val="231F1F"/>
                </a:solidFill>
                <a:latin typeface="Cambria"/>
                <a:cs typeface="Cambria"/>
              </a:rPr>
              <a:t>the</a:t>
            </a:r>
            <a:r>
              <a:rPr sz="545" kern="0" spc="27" dirty="0">
                <a:solidFill>
                  <a:srgbClr val="231F1F"/>
                </a:solidFill>
                <a:latin typeface="Cambria"/>
                <a:cs typeface="Cambria"/>
              </a:rPr>
              <a:t> </a:t>
            </a:r>
            <a:r>
              <a:rPr sz="545" kern="0" spc="-32" dirty="0">
                <a:solidFill>
                  <a:srgbClr val="231F1F"/>
                </a:solidFill>
                <a:latin typeface="Cambria"/>
                <a:cs typeface="Cambria"/>
              </a:rPr>
              <a:t>laboratory.</a:t>
            </a:r>
            <a:r>
              <a:rPr sz="545" kern="0" spc="23" dirty="0">
                <a:solidFill>
                  <a:srgbClr val="231F1F"/>
                </a:solidFill>
                <a:latin typeface="Cambria"/>
                <a:cs typeface="Cambria"/>
              </a:rPr>
              <a:t> </a:t>
            </a:r>
            <a:r>
              <a:rPr sz="545" kern="0" spc="-23" dirty="0">
                <a:solidFill>
                  <a:srgbClr val="231F1F"/>
                </a:solidFill>
                <a:latin typeface="Cambria"/>
                <a:cs typeface="Cambria"/>
              </a:rPr>
              <a:t>Stygobiont</a:t>
            </a:r>
            <a:r>
              <a:rPr sz="545" kern="0" spc="27" dirty="0">
                <a:solidFill>
                  <a:srgbClr val="231F1F"/>
                </a:solidFill>
                <a:latin typeface="Cambria"/>
                <a:cs typeface="Cambria"/>
              </a:rPr>
              <a:t> </a:t>
            </a:r>
            <a:r>
              <a:rPr sz="545" kern="0" spc="-36" dirty="0">
                <a:solidFill>
                  <a:srgbClr val="231F1F"/>
                </a:solidFill>
                <a:latin typeface="Cambria"/>
                <a:cs typeface="Cambria"/>
              </a:rPr>
              <a:t>planarians</a:t>
            </a:r>
            <a:r>
              <a:rPr sz="545" kern="0" spc="23" dirty="0">
                <a:solidFill>
                  <a:srgbClr val="231F1F"/>
                </a:solidFill>
                <a:latin typeface="Cambria"/>
                <a:cs typeface="Cambria"/>
              </a:rPr>
              <a:t> </a:t>
            </a:r>
            <a:r>
              <a:rPr sz="545" kern="0" spc="-18" dirty="0">
                <a:solidFill>
                  <a:srgbClr val="231F1F"/>
                </a:solidFill>
                <a:latin typeface="Cambria"/>
                <a:cs typeface="Cambria"/>
              </a:rPr>
              <a:t>of</a:t>
            </a:r>
            <a:r>
              <a:rPr sz="545" kern="0" spc="27" dirty="0">
                <a:solidFill>
                  <a:srgbClr val="231F1F"/>
                </a:solidFill>
                <a:latin typeface="Cambria"/>
                <a:cs typeface="Cambria"/>
              </a:rPr>
              <a:t> </a:t>
            </a:r>
            <a:r>
              <a:rPr sz="545" kern="0" spc="-36" dirty="0">
                <a:solidFill>
                  <a:srgbClr val="231F1F"/>
                </a:solidFill>
                <a:latin typeface="Cambria"/>
                <a:cs typeface="Cambria"/>
              </a:rPr>
              <a:t>the</a:t>
            </a:r>
            <a:r>
              <a:rPr sz="545" kern="0" spc="23" dirty="0">
                <a:solidFill>
                  <a:srgbClr val="231F1F"/>
                </a:solidFill>
                <a:latin typeface="Cambria"/>
                <a:cs typeface="Cambria"/>
              </a:rPr>
              <a:t> </a:t>
            </a:r>
            <a:r>
              <a:rPr sz="545" kern="0" spc="-23" dirty="0">
                <a:solidFill>
                  <a:srgbClr val="231F1F"/>
                </a:solidFill>
                <a:latin typeface="Cambria"/>
                <a:cs typeface="Cambria"/>
              </a:rPr>
              <a:t>genus</a:t>
            </a:r>
            <a:r>
              <a:rPr sz="545" kern="0" spc="27" dirty="0">
                <a:solidFill>
                  <a:srgbClr val="231F1F"/>
                </a:solidFill>
                <a:latin typeface="Cambria"/>
                <a:cs typeface="Cambria"/>
              </a:rPr>
              <a:t> </a:t>
            </a:r>
            <a:r>
              <a:rPr sz="545" kern="0" spc="-23" dirty="0">
                <a:solidFill>
                  <a:srgbClr val="231F1F"/>
                </a:solidFill>
                <a:latin typeface="Cambria"/>
                <a:cs typeface="Cambria"/>
              </a:rPr>
              <a:t>Dendrocoelum,</a:t>
            </a:r>
            <a:r>
              <a:rPr sz="545" kern="0" spc="27" dirty="0">
                <a:solidFill>
                  <a:srgbClr val="231F1F"/>
                </a:solidFill>
                <a:latin typeface="Cambria"/>
                <a:cs typeface="Cambria"/>
              </a:rPr>
              <a:t> </a:t>
            </a:r>
            <a:r>
              <a:rPr sz="545" kern="0" spc="-9" dirty="0">
                <a:solidFill>
                  <a:srgbClr val="231F1F"/>
                </a:solidFill>
                <a:latin typeface="Cambria"/>
                <a:cs typeface="Cambria"/>
              </a:rPr>
              <a:t>belonging</a:t>
            </a:r>
            <a:r>
              <a:rPr sz="545" kern="0" spc="182" dirty="0">
                <a:solidFill>
                  <a:srgbClr val="231F1F"/>
                </a:solidFill>
                <a:latin typeface="Cambria"/>
                <a:cs typeface="Cambria"/>
              </a:rPr>
              <a:t> </a:t>
            </a:r>
            <a:r>
              <a:rPr sz="545" kern="0" spc="-36" dirty="0">
                <a:solidFill>
                  <a:srgbClr val="231F1F"/>
                </a:solidFill>
                <a:latin typeface="Cambria"/>
                <a:cs typeface="Cambria"/>
              </a:rPr>
              <a:t>from</a:t>
            </a:r>
            <a:r>
              <a:rPr sz="545" kern="0" spc="9" dirty="0">
                <a:solidFill>
                  <a:srgbClr val="231F1F"/>
                </a:solidFill>
                <a:latin typeface="Cambria"/>
                <a:cs typeface="Cambria"/>
              </a:rPr>
              <a:t> </a:t>
            </a:r>
            <a:r>
              <a:rPr sz="545" kern="0" spc="-23" dirty="0">
                <a:solidFill>
                  <a:srgbClr val="231F1F"/>
                </a:solidFill>
                <a:latin typeface="Cambria"/>
                <a:cs typeface="Cambria"/>
              </a:rPr>
              <a:t>local</a:t>
            </a:r>
            <a:r>
              <a:rPr sz="545" kern="0" spc="14" dirty="0">
                <a:solidFill>
                  <a:srgbClr val="231F1F"/>
                </a:solidFill>
                <a:latin typeface="Cambria"/>
                <a:cs typeface="Cambria"/>
              </a:rPr>
              <a:t> </a:t>
            </a:r>
            <a:r>
              <a:rPr sz="545" kern="0" spc="-27" dirty="0">
                <a:solidFill>
                  <a:srgbClr val="231F1F"/>
                </a:solidFill>
                <a:latin typeface="Cambria"/>
                <a:cs typeface="Cambria"/>
              </a:rPr>
              <a:t>aquifers,</a:t>
            </a:r>
            <a:r>
              <a:rPr sz="545" kern="0" spc="9" dirty="0">
                <a:solidFill>
                  <a:srgbClr val="231F1F"/>
                </a:solidFill>
                <a:latin typeface="Cambria"/>
                <a:cs typeface="Cambria"/>
              </a:rPr>
              <a:t> </a:t>
            </a:r>
            <a:r>
              <a:rPr sz="545" kern="0" spc="-36" dirty="0">
                <a:solidFill>
                  <a:srgbClr val="231F1F"/>
                </a:solidFill>
                <a:latin typeface="Cambria"/>
                <a:cs typeface="Cambria"/>
              </a:rPr>
              <a:t>are</a:t>
            </a:r>
            <a:r>
              <a:rPr sz="545" kern="0" spc="14" dirty="0">
                <a:solidFill>
                  <a:srgbClr val="231F1F"/>
                </a:solidFill>
                <a:latin typeface="Cambria"/>
                <a:cs typeface="Cambria"/>
              </a:rPr>
              <a:t> </a:t>
            </a:r>
            <a:r>
              <a:rPr sz="545" kern="0" spc="-32" dirty="0">
                <a:solidFill>
                  <a:srgbClr val="231F1F"/>
                </a:solidFill>
                <a:latin typeface="Cambria"/>
                <a:cs typeface="Cambria"/>
              </a:rPr>
              <a:t>currently</a:t>
            </a:r>
            <a:r>
              <a:rPr sz="545" kern="0" spc="14" dirty="0">
                <a:solidFill>
                  <a:srgbClr val="231F1F"/>
                </a:solidFill>
                <a:latin typeface="Cambria"/>
                <a:cs typeface="Cambria"/>
              </a:rPr>
              <a:t> </a:t>
            </a:r>
            <a:r>
              <a:rPr sz="545" kern="0" spc="-36" dirty="0">
                <a:solidFill>
                  <a:srgbClr val="231F1F"/>
                </a:solidFill>
                <a:latin typeface="Cambria"/>
                <a:cs typeface="Cambria"/>
              </a:rPr>
              <a:t>reared</a:t>
            </a:r>
            <a:r>
              <a:rPr sz="545" kern="0" spc="9" dirty="0">
                <a:solidFill>
                  <a:srgbClr val="231F1F"/>
                </a:solidFill>
                <a:latin typeface="Cambria"/>
                <a:cs typeface="Cambria"/>
              </a:rPr>
              <a:t> </a:t>
            </a:r>
            <a:r>
              <a:rPr sz="545" kern="0" spc="-23" dirty="0">
                <a:solidFill>
                  <a:srgbClr val="231F1F"/>
                </a:solidFill>
                <a:latin typeface="Cambria"/>
                <a:cs typeface="Cambria"/>
              </a:rPr>
              <a:t>to</a:t>
            </a:r>
            <a:r>
              <a:rPr sz="545" kern="0" spc="14" dirty="0">
                <a:solidFill>
                  <a:srgbClr val="231F1F"/>
                </a:solidFill>
                <a:latin typeface="Cambria"/>
                <a:cs typeface="Cambria"/>
              </a:rPr>
              <a:t> </a:t>
            </a:r>
            <a:r>
              <a:rPr sz="545" kern="0" spc="-36" dirty="0">
                <a:solidFill>
                  <a:srgbClr val="231F1F"/>
                </a:solidFill>
                <a:latin typeface="Cambria"/>
                <a:cs typeface="Cambria"/>
              </a:rPr>
              <a:t>understand</a:t>
            </a:r>
            <a:r>
              <a:rPr sz="545" kern="0" spc="14" dirty="0">
                <a:solidFill>
                  <a:srgbClr val="231F1F"/>
                </a:solidFill>
                <a:latin typeface="Cambria"/>
                <a:cs typeface="Cambria"/>
              </a:rPr>
              <a:t> </a:t>
            </a:r>
            <a:r>
              <a:rPr sz="545" kern="0" spc="-27" dirty="0">
                <a:solidFill>
                  <a:srgbClr val="231F1F"/>
                </a:solidFill>
                <a:latin typeface="Cambria"/>
                <a:cs typeface="Cambria"/>
              </a:rPr>
              <a:t>their</a:t>
            </a:r>
            <a:r>
              <a:rPr sz="545" kern="0" spc="9" dirty="0">
                <a:solidFill>
                  <a:srgbClr val="231F1F"/>
                </a:solidFill>
                <a:latin typeface="Cambria"/>
                <a:cs typeface="Cambria"/>
              </a:rPr>
              <a:t> </a:t>
            </a:r>
            <a:r>
              <a:rPr sz="545" kern="0" spc="-27" dirty="0">
                <a:solidFill>
                  <a:srgbClr val="231F1F"/>
                </a:solidFill>
                <a:latin typeface="Cambria"/>
                <a:cs typeface="Cambria"/>
              </a:rPr>
              <a:t>breeding</a:t>
            </a:r>
            <a:r>
              <a:rPr sz="545" kern="0" spc="14" dirty="0">
                <a:solidFill>
                  <a:srgbClr val="231F1F"/>
                </a:solidFill>
                <a:latin typeface="Cambria"/>
                <a:cs typeface="Cambria"/>
              </a:rPr>
              <a:t> </a:t>
            </a:r>
            <a:r>
              <a:rPr sz="545" kern="0" spc="-9" dirty="0">
                <a:solidFill>
                  <a:srgbClr val="231F1F"/>
                </a:solidFill>
                <a:latin typeface="Cambria"/>
                <a:cs typeface="Cambria"/>
              </a:rPr>
              <a:t>behaviour.</a:t>
            </a:r>
            <a:endParaRPr sz="545" kern="0">
              <a:solidFill>
                <a:sysClr val="windowText" lastClr="000000"/>
              </a:solidFill>
              <a:latin typeface="Cambria"/>
              <a:cs typeface="Cambria"/>
            </a:endParaRPr>
          </a:p>
        </p:txBody>
      </p:sp>
      <p:sp>
        <p:nvSpPr>
          <p:cNvPr id="24" name="object 24"/>
          <p:cNvSpPr txBox="1"/>
          <p:nvPr/>
        </p:nvSpPr>
        <p:spPr>
          <a:xfrm>
            <a:off x="7737433" y="4669244"/>
            <a:ext cx="3087828" cy="181704"/>
          </a:xfrm>
          <a:prstGeom prst="rect">
            <a:avLst/>
          </a:prstGeom>
        </p:spPr>
        <p:txBody>
          <a:bodyPr vert="horz" wrap="square" lIns="0" tIns="13831" rIns="0" bIns="0" rtlCol="0">
            <a:spAutoFit/>
          </a:bodyPr>
          <a:lstStyle/>
          <a:p>
            <a:pPr marL="11527" defTabSz="829909">
              <a:spcBef>
                <a:spcPts val="109"/>
              </a:spcBef>
            </a:pPr>
            <a:r>
              <a:rPr sz="545" kern="0" spc="-9" dirty="0">
                <a:solidFill>
                  <a:srgbClr val="231F1F"/>
                </a:solidFill>
                <a:latin typeface="Cambria"/>
                <a:cs typeface="Cambria"/>
              </a:rPr>
              <a:t>The</a:t>
            </a:r>
            <a:r>
              <a:rPr sz="545" kern="0" spc="9" dirty="0">
                <a:solidFill>
                  <a:srgbClr val="231F1F"/>
                </a:solidFill>
                <a:latin typeface="Cambria"/>
                <a:cs typeface="Cambria"/>
              </a:rPr>
              <a:t> </a:t>
            </a:r>
            <a:r>
              <a:rPr sz="545" kern="0" spc="-32" dirty="0">
                <a:solidFill>
                  <a:srgbClr val="231F1F"/>
                </a:solidFill>
                <a:latin typeface="Cambria"/>
                <a:cs typeface="Cambria"/>
              </a:rPr>
              <a:t>experimental</a:t>
            </a:r>
            <a:r>
              <a:rPr sz="545" kern="0" spc="9" dirty="0">
                <a:solidFill>
                  <a:srgbClr val="231F1F"/>
                </a:solidFill>
                <a:latin typeface="Cambria"/>
                <a:cs typeface="Cambria"/>
              </a:rPr>
              <a:t> </a:t>
            </a:r>
            <a:r>
              <a:rPr sz="545" kern="0" spc="-27" dirty="0">
                <a:solidFill>
                  <a:srgbClr val="231F1F"/>
                </a:solidFill>
                <a:latin typeface="Cambria"/>
                <a:cs typeface="Cambria"/>
              </a:rPr>
              <a:t>activities</a:t>
            </a:r>
            <a:r>
              <a:rPr sz="545" kern="0" spc="14" dirty="0">
                <a:solidFill>
                  <a:srgbClr val="231F1F"/>
                </a:solidFill>
                <a:latin typeface="Cambria"/>
                <a:cs typeface="Cambria"/>
              </a:rPr>
              <a:t> </a:t>
            </a:r>
            <a:r>
              <a:rPr sz="545" kern="0" spc="-27" dirty="0">
                <a:solidFill>
                  <a:srgbClr val="231F1F"/>
                </a:solidFill>
                <a:latin typeface="Cambria"/>
                <a:cs typeface="Cambria"/>
              </a:rPr>
              <a:t>do</a:t>
            </a:r>
            <a:r>
              <a:rPr sz="545" kern="0" spc="9" dirty="0">
                <a:solidFill>
                  <a:srgbClr val="231F1F"/>
                </a:solidFill>
                <a:latin typeface="Cambria"/>
                <a:cs typeface="Cambria"/>
              </a:rPr>
              <a:t> </a:t>
            </a:r>
            <a:r>
              <a:rPr sz="545" kern="0" spc="-18" dirty="0">
                <a:solidFill>
                  <a:srgbClr val="231F1F"/>
                </a:solidFill>
                <a:latin typeface="Cambria"/>
                <a:cs typeface="Cambria"/>
              </a:rPr>
              <a:t>not</a:t>
            </a:r>
            <a:r>
              <a:rPr sz="545" kern="0" spc="9" dirty="0">
                <a:solidFill>
                  <a:srgbClr val="231F1F"/>
                </a:solidFill>
                <a:latin typeface="Cambria"/>
                <a:cs typeface="Cambria"/>
              </a:rPr>
              <a:t> </a:t>
            </a:r>
            <a:r>
              <a:rPr sz="545" kern="0" spc="-32" dirty="0">
                <a:solidFill>
                  <a:srgbClr val="231F1F"/>
                </a:solidFill>
                <a:latin typeface="Cambria"/>
                <a:cs typeface="Cambria"/>
              </a:rPr>
              <a:t>prevent</a:t>
            </a:r>
            <a:r>
              <a:rPr sz="545" kern="0" spc="14" dirty="0">
                <a:solidFill>
                  <a:srgbClr val="231F1F"/>
                </a:solidFill>
                <a:latin typeface="Cambria"/>
                <a:cs typeface="Cambria"/>
              </a:rPr>
              <a:t> </a:t>
            </a:r>
            <a:r>
              <a:rPr sz="545" kern="0" spc="-32" dirty="0">
                <a:solidFill>
                  <a:srgbClr val="231F1F"/>
                </a:solidFill>
                <a:latin typeface="Cambria"/>
                <a:cs typeface="Cambria"/>
              </a:rPr>
              <a:t>the</a:t>
            </a:r>
            <a:r>
              <a:rPr sz="545" kern="0" spc="9" dirty="0">
                <a:solidFill>
                  <a:srgbClr val="231F1F"/>
                </a:solidFill>
                <a:latin typeface="Cambria"/>
                <a:cs typeface="Cambria"/>
              </a:rPr>
              <a:t> </a:t>
            </a:r>
            <a:r>
              <a:rPr sz="545" kern="0" spc="-27" dirty="0">
                <a:solidFill>
                  <a:srgbClr val="231F1F"/>
                </a:solidFill>
                <a:latin typeface="Cambria"/>
                <a:cs typeface="Cambria"/>
              </a:rPr>
              <a:t>exploitation</a:t>
            </a:r>
            <a:r>
              <a:rPr sz="545" kern="0" spc="14" dirty="0">
                <a:solidFill>
                  <a:srgbClr val="231F1F"/>
                </a:solidFill>
                <a:latin typeface="Cambria"/>
                <a:cs typeface="Cambria"/>
              </a:rPr>
              <a:t> </a:t>
            </a:r>
            <a:r>
              <a:rPr sz="545" kern="0" spc="-9" dirty="0">
                <a:solidFill>
                  <a:srgbClr val="231F1F"/>
                </a:solidFill>
                <a:latin typeface="Cambria"/>
                <a:cs typeface="Cambria"/>
              </a:rPr>
              <a:t>of</a:t>
            </a:r>
            <a:r>
              <a:rPr sz="545" kern="0" spc="9" dirty="0">
                <a:solidFill>
                  <a:srgbClr val="231F1F"/>
                </a:solidFill>
                <a:latin typeface="Cambria"/>
                <a:cs typeface="Cambria"/>
              </a:rPr>
              <a:t> </a:t>
            </a:r>
            <a:r>
              <a:rPr sz="545" kern="0" spc="-32" dirty="0">
                <a:solidFill>
                  <a:srgbClr val="231F1F"/>
                </a:solidFill>
                <a:latin typeface="Cambria"/>
                <a:cs typeface="Cambria"/>
              </a:rPr>
              <a:t>the</a:t>
            </a:r>
            <a:r>
              <a:rPr sz="545" kern="0" spc="9" dirty="0">
                <a:solidFill>
                  <a:srgbClr val="231F1F"/>
                </a:solidFill>
                <a:latin typeface="Cambria"/>
                <a:cs typeface="Cambria"/>
              </a:rPr>
              <a:t> </a:t>
            </a:r>
            <a:r>
              <a:rPr sz="545" kern="0" spc="-27" dirty="0">
                <a:solidFill>
                  <a:srgbClr val="231F1F"/>
                </a:solidFill>
                <a:latin typeface="Cambria"/>
                <a:cs typeface="Cambria"/>
              </a:rPr>
              <a:t>gallery</a:t>
            </a:r>
            <a:r>
              <a:rPr sz="545" kern="0" spc="14" dirty="0">
                <a:solidFill>
                  <a:srgbClr val="231F1F"/>
                </a:solidFill>
                <a:latin typeface="Cambria"/>
                <a:cs typeface="Cambria"/>
              </a:rPr>
              <a:t> </a:t>
            </a:r>
            <a:r>
              <a:rPr sz="545" kern="0" spc="-45" dirty="0">
                <a:solidFill>
                  <a:srgbClr val="231F1F"/>
                </a:solidFill>
                <a:latin typeface="Cambria"/>
                <a:cs typeface="Cambria"/>
              </a:rPr>
              <a:t>by</a:t>
            </a:r>
            <a:r>
              <a:rPr sz="545" kern="0" spc="9" dirty="0">
                <a:solidFill>
                  <a:srgbClr val="231F1F"/>
                </a:solidFill>
                <a:latin typeface="Cambria"/>
                <a:cs typeface="Cambria"/>
              </a:rPr>
              <a:t> </a:t>
            </a:r>
            <a:r>
              <a:rPr sz="545" kern="0" spc="-18" dirty="0">
                <a:solidFill>
                  <a:srgbClr val="231F1F"/>
                </a:solidFill>
                <a:latin typeface="Cambria"/>
                <a:cs typeface="Cambria"/>
              </a:rPr>
              <a:t>local</a:t>
            </a:r>
            <a:r>
              <a:rPr sz="545" kern="0" spc="14" dirty="0">
                <a:solidFill>
                  <a:srgbClr val="231F1F"/>
                </a:solidFill>
                <a:latin typeface="Cambria"/>
                <a:cs typeface="Cambria"/>
              </a:rPr>
              <a:t> </a:t>
            </a:r>
            <a:r>
              <a:rPr sz="545" kern="0" spc="-27" dirty="0">
                <a:solidFill>
                  <a:srgbClr val="231F1F"/>
                </a:solidFill>
                <a:latin typeface="Cambria"/>
                <a:cs typeface="Cambria"/>
              </a:rPr>
              <a:t>fauna;</a:t>
            </a:r>
            <a:r>
              <a:rPr sz="545" kern="0" spc="9" dirty="0">
                <a:solidFill>
                  <a:srgbClr val="231F1F"/>
                </a:solidFill>
                <a:latin typeface="Cambria"/>
                <a:cs typeface="Cambria"/>
              </a:rPr>
              <a:t> </a:t>
            </a:r>
            <a:r>
              <a:rPr sz="545" kern="0" spc="-32" dirty="0">
                <a:solidFill>
                  <a:srgbClr val="231F1F"/>
                </a:solidFill>
                <a:latin typeface="Cambria"/>
                <a:cs typeface="Cambria"/>
              </a:rPr>
              <a:t>the</a:t>
            </a:r>
            <a:r>
              <a:rPr sz="545" kern="0" spc="9" dirty="0">
                <a:solidFill>
                  <a:srgbClr val="231F1F"/>
                </a:solidFill>
                <a:latin typeface="Cambria"/>
                <a:cs typeface="Cambria"/>
              </a:rPr>
              <a:t> </a:t>
            </a:r>
            <a:r>
              <a:rPr sz="545" kern="0" spc="-27" dirty="0">
                <a:solidFill>
                  <a:srgbClr val="231F1F"/>
                </a:solidFill>
                <a:latin typeface="Cambria"/>
                <a:cs typeface="Cambria"/>
              </a:rPr>
              <a:t>gallery</a:t>
            </a:r>
            <a:r>
              <a:rPr sz="545" kern="0" spc="14" dirty="0">
                <a:solidFill>
                  <a:srgbClr val="231F1F"/>
                </a:solidFill>
                <a:latin typeface="Cambria"/>
                <a:cs typeface="Cambria"/>
              </a:rPr>
              <a:t> </a:t>
            </a:r>
            <a:r>
              <a:rPr sz="545" kern="0" spc="-9" dirty="0">
                <a:solidFill>
                  <a:srgbClr val="231F1F"/>
                </a:solidFill>
                <a:latin typeface="Cambria"/>
                <a:cs typeface="Cambria"/>
              </a:rPr>
              <a:t>is</a:t>
            </a:r>
            <a:r>
              <a:rPr sz="545" kern="0" spc="9" dirty="0">
                <a:solidFill>
                  <a:srgbClr val="231F1F"/>
                </a:solidFill>
                <a:latin typeface="Cambria"/>
                <a:cs typeface="Cambria"/>
              </a:rPr>
              <a:t> </a:t>
            </a:r>
            <a:r>
              <a:rPr sz="545" kern="0" spc="-27" dirty="0">
                <a:solidFill>
                  <a:srgbClr val="231F1F"/>
                </a:solidFill>
                <a:latin typeface="Cambria"/>
                <a:cs typeface="Cambria"/>
              </a:rPr>
              <a:t>inhabited</a:t>
            </a:r>
            <a:r>
              <a:rPr sz="545" kern="0" spc="14" dirty="0">
                <a:solidFill>
                  <a:srgbClr val="231F1F"/>
                </a:solidFill>
                <a:latin typeface="Cambria"/>
                <a:cs typeface="Cambria"/>
              </a:rPr>
              <a:t> </a:t>
            </a:r>
            <a:r>
              <a:rPr sz="545" kern="0" spc="-23" dirty="0">
                <a:solidFill>
                  <a:srgbClr val="231F1F"/>
                </a:solidFill>
                <a:latin typeface="Cambria"/>
                <a:cs typeface="Cambria"/>
              </a:rPr>
              <a:t>by</a:t>
            </a:r>
            <a:endParaRPr sz="545" kern="0">
              <a:solidFill>
                <a:sysClr val="windowText" lastClr="000000"/>
              </a:solidFill>
              <a:latin typeface="Cambria"/>
              <a:cs typeface="Cambria"/>
            </a:endParaRPr>
          </a:p>
          <a:p>
            <a:pPr marL="11527" defTabSz="829909">
              <a:spcBef>
                <a:spcPts val="27"/>
              </a:spcBef>
            </a:pPr>
            <a:r>
              <a:rPr sz="545" kern="0" spc="-27" dirty="0">
                <a:solidFill>
                  <a:srgbClr val="231F1F"/>
                </a:solidFill>
                <a:latin typeface="Cambria"/>
                <a:cs typeface="Cambria"/>
              </a:rPr>
              <a:t>different</a:t>
            </a:r>
            <a:r>
              <a:rPr sz="545" kern="0" spc="5" dirty="0">
                <a:solidFill>
                  <a:srgbClr val="231F1F"/>
                </a:solidFill>
                <a:latin typeface="Cambria"/>
                <a:cs typeface="Cambria"/>
              </a:rPr>
              <a:t> </a:t>
            </a:r>
            <a:r>
              <a:rPr sz="545" kern="0" spc="-32" dirty="0">
                <a:solidFill>
                  <a:srgbClr val="231F1F"/>
                </a:solidFill>
                <a:latin typeface="Cambria"/>
                <a:cs typeface="Cambria"/>
              </a:rPr>
              <a:t>spider</a:t>
            </a:r>
            <a:r>
              <a:rPr sz="545" kern="0" spc="9" dirty="0">
                <a:solidFill>
                  <a:srgbClr val="231F1F"/>
                </a:solidFill>
                <a:latin typeface="Cambria"/>
                <a:cs typeface="Cambria"/>
              </a:rPr>
              <a:t> </a:t>
            </a:r>
            <a:r>
              <a:rPr sz="545" kern="0" spc="-23" dirty="0">
                <a:solidFill>
                  <a:srgbClr val="231F1F"/>
                </a:solidFill>
                <a:latin typeface="Cambria"/>
                <a:cs typeface="Cambria"/>
              </a:rPr>
              <a:t>species,</a:t>
            </a:r>
            <a:r>
              <a:rPr sz="545" kern="0" spc="5" dirty="0">
                <a:solidFill>
                  <a:srgbClr val="231F1F"/>
                </a:solidFill>
                <a:latin typeface="Cambria"/>
                <a:cs typeface="Cambria"/>
              </a:rPr>
              <a:t> </a:t>
            </a:r>
            <a:r>
              <a:rPr sz="545" kern="0" spc="-27" dirty="0">
                <a:solidFill>
                  <a:srgbClr val="231F1F"/>
                </a:solidFill>
                <a:latin typeface="Cambria"/>
                <a:cs typeface="Cambria"/>
              </a:rPr>
              <a:t>different</a:t>
            </a:r>
            <a:r>
              <a:rPr sz="545" kern="0" spc="9" dirty="0">
                <a:solidFill>
                  <a:srgbClr val="231F1F"/>
                </a:solidFill>
                <a:latin typeface="Cambria"/>
                <a:cs typeface="Cambria"/>
              </a:rPr>
              <a:t> </a:t>
            </a:r>
            <a:r>
              <a:rPr sz="545" kern="0" spc="-32" dirty="0">
                <a:solidFill>
                  <a:srgbClr val="231F1F"/>
                </a:solidFill>
                <a:latin typeface="Cambria"/>
                <a:cs typeface="Cambria"/>
              </a:rPr>
              <a:t>terrestrial</a:t>
            </a:r>
            <a:r>
              <a:rPr sz="545" kern="0" spc="5" dirty="0">
                <a:solidFill>
                  <a:srgbClr val="231F1F"/>
                </a:solidFill>
                <a:latin typeface="Cambria"/>
                <a:cs typeface="Cambria"/>
              </a:rPr>
              <a:t> </a:t>
            </a:r>
            <a:r>
              <a:rPr sz="545" kern="0" spc="-27" dirty="0">
                <a:solidFill>
                  <a:srgbClr val="231F1F"/>
                </a:solidFill>
                <a:latin typeface="Cambria"/>
                <a:cs typeface="Cambria"/>
              </a:rPr>
              <a:t>isopods</a:t>
            </a:r>
            <a:r>
              <a:rPr sz="545" kern="0" spc="9" dirty="0">
                <a:solidFill>
                  <a:srgbClr val="231F1F"/>
                </a:solidFill>
                <a:latin typeface="Cambria"/>
                <a:cs typeface="Cambria"/>
              </a:rPr>
              <a:t> </a:t>
            </a:r>
            <a:r>
              <a:rPr sz="545" kern="0" spc="-36" dirty="0">
                <a:solidFill>
                  <a:srgbClr val="231F1F"/>
                </a:solidFill>
                <a:latin typeface="Cambria"/>
                <a:cs typeface="Cambria"/>
              </a:rPr>
              <a:t>and</a:t>
            </a:r>
            <a:r>
              <a:rPr sz="545" kern="0" spc="5" dirty="0">
                <a:solidFill>
                  <a:srgbClr val="231F1F"/>
                </a:solidFill>
                <a:latin typeface="Cambria"/>
                <a:cs typeface="Cambria"/>
              </a:rPr>
              <a:t> </a:t>
            </a:r>
            <a:r>
              <a:rPr sz="545" kern="0" spc="-18" dirty="0">
                <a:solidFill>
                  <a:srgbClr val="231F1F"/>
                </a:solidFill>
                <a:latin typeface="Cambria"/>
                <a:cs typeface="Cambria"/>
              </a:rPr>
              <a:t>it</a:t>
            </a:r>
            <a:r>
              <a:rPr sz="545" kern="0" spc="9" dirty="0">
                <a:solidFill>
                  <a:srgbClr val="231F1F"/>
                </a:solidFill>
                <a:latin typeface="Cambria"/>
                <a:cs typeface="Cambria"/>
              </a:rPr>
              <a:t> </a:t>
            </a:r>
            <a:r>
              <a:rPr sz="545" kern="0" spc="-27" dirty="0">
                <a:solidFill>
                  <a:srgbClr val="231F1F"/>
                </a:solidFill>
                <a:latin typeface="Cambria"/>
                <a:cs typeface="Cambria"/>
              </a:rPr>
              <a:t>is</a:t>
            </a:r>
            <a:r>
              <a:rPr sz="545" kern="0" spc="5" dirty="0">
                <a:solidFill>
                  <a:srgbClr val="231F1F"/>
                </a:solidFill>
                <a:latin typeface="Cambria"/>
                <a:cs typeface="Cambria"/>
              </a:rPr>
              <a:t> </a:t>
            </a:r>
            <a:r>
              <a:rPr sz="545" kern="0" spc="-32" dirty="0">
                <a:solidFill>
                  <a:srgbClr val="231F1F"/>
                </a:solidFill>
                <a:latin typeface="Cambria"/>
                <a:cs typeface="Cambria"/>
              </a:rPr>
              <a:t>used</a:t>
            </a:r>
            <a:r>
              <a:rPr sz="545" kern="0" spc="9" dirty="0">
                <a:solidFill>
                  <a:srgbClr val="231F1F"/>
                </a:solidFill>
                <a:latin typeface="Cambria"/>
                <a:cs typeface="Cambria"/>
              </a:rPr>
              <a:t> </a:t>
            </a:r>
            <a:r>
              <a:rPr sz="545" kern="0" spc="-27" dirty="0">
                <a:solidFill>
                  <a:srgbClr val="231F1F"/>
                </a:solidFill>
                <a:latin typeface="Cambria"/>
                <a:cs typeface="Cambria"/>
              </a:rPr>
              <a:t>for</a:t>
            </a:r>
            <a:r>
              <a:rPr sz="545" kern="0" spc="5" dirty="0">
                <a:solidFill>
                  <a:srgbClr val="231F1F"/>
                </a:solidFill>
                <a:latin typeface="Cambria"/>
                <a:cs typeface="Cambria"/>
              </a:rPr>
              <a:t> </a:t>
            </a:r>
            <a:r>
              <a:rPr sz="545" kern="0" spc="-27" dirty="0">
                <a:solidFill>
                  <a:srgbClr val="231F1F"/>
                </a:solidFill>
                <a:latin typeface="Cambria"/>
                <a:cs typeface="Cambria"/>
              </a:rPr>
              <a:t>breeding</a:t>
            </a:r>
            <a:r>
              <a:rPr sz="545" kern="0" spc="5" dirty="0">
                <a:solidFill>
                  <a:srgbClr val="231F1F"/>
                </a:solidFill>
                <a:latin typeface="Cambria"/>
                <a:cs typeface="Cambria"/>
              </a:rPr>
              <a:t> </a:t>
            </a:r>
            <a:r>
              <a:rPr sz="545" kern="0" spc="-45" dirty="0">
                <a:solidFill>
                  <a:srgbClr val="231F1F"/>
                </a:solidFill>
                <a:latin typeface="Cambria"/>
                <a:cs typeface="Cambria"/>
              </a:rPr>
              <a:t>by</a:t>
            </a:r>
            <a:r>
              <a:rPr sz="545" kern="0" spc="9" dirty="0">
                <a:solidFill>
                  <a:srgbClr val="231F1F"/>
                </a:solidFill>
                <a:latin typeface="Cambria"/>
                <a:cs typeface="Cambria"/>
              </a:rPr>
              <a:t> </a:t>
            </a:r>
            <a:r>
              <a:rPr sz="545" kern="0" spc="-32" dirty="0">
                <a:solidFill>
                  <a:srgbClr val="231F1F"/>
                </a:solidFill>
                <a:latin typeface="Cambria"/>
                <a:cs typeface="Cambria"/>
              </a:rPr>
              <a:t>the</a:t>
            </a:r>
            <a:r>
              <a:rPr sz="545" kern="0" spc="5" dirty="0">
                <a:solidFill>
                  <a:srgbClr val="231F1F"/>
                </a:solidFill>
                <a:latin typeface="Cambria"/>
                <a:cs typeface="Cambria"/>
              </a:rPr>
              <a:t> </a:t>
            </a:r>
            <a:r>
              <a:rPr sz="545" kern="0" spc="-86" dirty="0">
                <a:solidFill>
                  <a:srgbClr val="231F1F"/>
                </a:solidFill>
                <a:latin typeface="SimSun"/>
                <a:cs typeface="SimSun"/>
              </a:rPr>
              <a:t>fi</a:t>
            </a:r>
            <a:r>
              <a:rPr sz="545" kern="0" spc="-86" dirty="0">
                <a:solidFill>
                  <a:srgbClr val="231F1F"/>
                </a:solidFill>
                <a:latin typeface="Cambria"/>
                <a:cs typeface="Cambria"/>
              </a:rPr>
              <a:t>re</a:t>
            </a:r>
            <a:r>
              <a:rPr sz="545" kern="0" spc="9" dirty="0">
                <a:solidFill>
                  <a:srgbClr val="231F1F"/>
                </a:solidFill>
                <a:latin typeface="Cambria"/>
                <a:cs typeface="Cambria"/>
              </a:rPr>
              <a:t> </a:t>
            </a:r>
            <a:r>
              <a:rPr sz="545" kern="0" spc="-9" dirty="0">
                <a:solidFill>
                  <a:srgbClr val="231F1F"/>
                </a:solidFill>
                <a:latin typeface="Cambria"/>
                <a:cs typeface="Cambria"/>
              </a:rPr>
              <a:t>salamander.</a:t>
            </a:r>
            <a:endParaRPr sz="545" kern="0">
              <a:solidFill>
                <a:sysClr val="windowText" lastClr="000000"/>
              </a:solidFill>
              <a:latin typeface="Cambria"/>
              <a:cs typeface="Cambria"/>
            </a:endParaRPr>
          </a:p>
        </p:txBody>
      </p:sp>
      <p:sp>
        <p:nvSpPr>
          <p:cNvPr id="25" name="object 25"/>
          <p:cNvSpPr txBox="1"/>
          <p:nvPr/>
        </p:nvSpPr>
        <p:spPr>
          <a:xfrm>
            <a:off x="7737433" y="4928144"/>
            <a:ext cx="3087253" cy="266768"/>
          </a:xfrm>
          <a:prstGeom prst="rect">
            <a:avLst/>
          </a:prstGeom>
        </p:spPr>
        <p:txBody>
          <a:bodyPr vert="horz" wrap="square" lIns="0" tIns="10950" rIns="0" bIns="0" rtlCol="0">
            <a:spAutoFit/>
          </a:bodyPr>
          <a:lstStyle/>
          <a:p>
            <a:pPr marL="11527" marR="4611" algn="just" defTabSz="829909">
              <a:lnSpc>
                <a:spcPct val="104000"/>
              </a:lnSpc>
              <a:spcBef>
                <a:spcPts val="86"/>
              </a:spcBef>
            </a:pPr>
            <a:r>
              <a:rPr sz="545" kern="0" spc="-18" dirty="0">
                <a:solidFill>
                  <a:srgbClr val="231F1F"/>
                </a:solidFill>
                <a:latin typeface="Cambria"/>
                <a:cs typeface="Cambria"/>
              </a:rPr>
              <a:t>The</a:t>
            </a:r>
            <a:r>
              <a:rPr sz="545" kern="0" spc="-14" dirty="0">
                <a:solidFill>
                  <a:srgbClr val="231F1F"/>
                </a:solidFill>
                <a:latin typeface="Cambria"/>
                <a:cs typeface="Cambria"/>
              </a:rPr>
              <a:t> </a:t>
            </a:r>
            <a:r>
              <a:rPr sz="545" kern="0" spc="-82" dirty="0">
                <a:solidFill>
                  <a:srgbClr val="231F1F"/>
                </a:solidFill>
                <a:latin typeface="SimSun"/>
                <a:cs typeface="SimSun"/>
              </a:rPr>
              <a:t>fi</a:t>
            </a:r>
            <a:r>
              <a:rPr sz="545" kern="0" spc="-82" dirty="0">
                <a:solidFill>
                  <a:srgbClr val="231F1F"/>
                </a:solidFill>
                <a:latin typeface="Cambria"/>
                <a:cs typeface="Cambria"/>
              </a:rPr>
              <a:t>rst</a:t>
            </a:r>
            <a:r>
              <a:rPr sz="545" kern="0" spc="50" dirty="0">
                <a:solidFill>
                  <a:srgbClr val="231F1F"/>
                </a:solidFill>
                <a:latin typeface="Cambria"/>
                <a:cs typeface="Cambria"/>
              </a:rPr>
              <a:t> </a:t>
            </a:r>
            <a:r>
              <a:rPr sz="545" kern="0" spc="-27" dirty="0">
                <a:solidFill>
                  <a:srgbClr val="231F1F"/>
                </a:solidFill>
                <a:latin typeface="Cambria"/>
                <a:cs typeface="Cambria"/>
              </a:rPr>
              <a:t>experiences</a:t>
            </a:r>
            <a:r>
              <a:rPr sz="545" kern="0" spc="23" dirty="0">
                <a:solidFill>
                  <a:srgbClr val="231F1F"/>
                </a:solidFill>
                <a:latin typeface="Cambria"/>
                <a:cs typeface="Cambria"/>
              </a:rPr>
              <a:t> </a:t>
            </a:r>
            <a:r>
              <a:rPr sz="545" kern="0" spc="-32" dirty="0">
                <a:solidFill>
                  <a:srgbClr val="231F1F"/>
                </a:solidFill>
                <a:latin typeface="Cambria"/>
                <a:cs typeface="Cambria"/>
              </a:rPr>
              <a:t>performed</a:t>
            </a:r>
            <a:r>
              <a:rPr sz="545" kern="0" spc="32" dirty="0">
                <a:solidFill>
                  <a:srgbClr val="231F1F"/>
                </a:solidFill>
                <a:latin typeface="Cambria"/>
                <a:cs typeface="Cambria"/>
              </a:rPr>
              <a:t> </a:t>
            </a:r>
            <a:r>
              <a:rPr sz="545" kern="0" dirty="0">
                <a:solidFill>
                  <a:srgbClr val="231F1F"/>
                </a:solidFill>
                <a:latin typeface="Cambria"/>
                <a:cs typeface="Cambria"/>
              </a:rPr>
              <a:t>in</a:t>
            </a:r>
            <a:r>
              <a:rPr sz="545" kern="0" spc="32" dirty="0">
                <a:solidFill>
                  <a:srgbClr val="231F1F"/>
                </a:solidFill>
                <a:latin typeface="Cambria"/>
                <a:cs typeface="Cambria"/>
              </a:rPr>
              <a:t> </a:t>
            </a:r>
            <a:r>
              <a:rPr sz="545" kern="0" spc="-27" dirty="0">
                <a:solidFill>
                  <a:srgbClr val="231F1F"/>
                </a:solidFill>
                <a:latin typeface="Cambria"/>
                <a:cs typeface="Cambria"/>
              </a:rPr>
              <a:t>the</a:t>
            </a:r>
            <a:r>
              <a:rPr sz="545" kern="0" spc="32" dirty="0">
                <a:solidFill>
                  <a:srgbClr val="231F1F"/>
                </a:solidFill>
                <a:latin typeface="Cambria"/>
                <a:cs typeface="Cambria"/>
              </a:rPr>
              <a:t> </a:t>
            </a:r>
            <a:r>
              <a:rPr sz="545" kern="0" spc="-50" dirty="0">
                <a:solidFill>
                  <a:srgbClr val="231F1F"/>
                </a:solidFill>
                <a:latin typeface="Cambria"/>
                <a:cs typeface="Cambria"/>
              </a:rPr>
              <a:t>new</a:t>
            </a:r>
            <a:r>
              <a:rPr sz="545" kern="0" spc="32" dirty="0">
                <a:solidFill>
                  <a:srgbClr val="231F1F"/>
                </a:solidFill>
                <a:latin typeface="Cambria"/>
                <a:cs typeface="Cambria"/>
              </a:rPr>
              <a:t> </a:t>
            </a:r>
            <a:r>
              <a:rPr sz="545" kern="0" spc="-27" dirty="0">
                <a:solidFill>
                  <a:srgbClr val="231F1F"/>
                </a:solidFill>
                <a:latin typeface="Cambria"/>
                <a:cs typeface="Cambria"/>
              </a:rPr>
              <a:t>resource</a:t>
            </a:r>
            <a:r>
              <a:rPr sz="545" kern="0" spc="32" dirty="0">
                <a:solidFill>
                  <a:srgbClr val="231F1F"/>
                </a:solidFill>
                <a:latin typeface="Cambria"/>
                <a:cs typeface="Cambria"/>
              </a:rPr>
              <a:t> </a:t>
            </a:r>
            <a:r>
              <a:rPr sz="545" kern="0" spc="-23" dirty="0">
                <a:solidFill>
                  <a:srgbClr val="231F1F"/>
                </a:solidFill>
                <a:latin typeface="Cambria"/>
                <a:cs typeface="Cambria"/>
              </a:rPr>
              <a:t>suggest</a:t>
            </a:r>
            <a:r>
              <a:rPr sz="545" kern="0" spc="32" dirty="0">
                <a:solidFill>
                  <a:srgbClr val="231F1F"/>
                </a:solidFill>
                <a:latin typeface="Cambria"/>
                <a:cs typeface="Cambria"/>
              </a:rPr>
              <a:t> </a:t>
            </a:r>
            <a:r>
              <a:rPr sz="545" kern="0" spc="-36" dirty="0">
                <a:solidFill>
                  <a:srgbClr val="231F1F"/>
                </a:solidFill>
                <a:latin typeface="Cambria"/>
                <a:cs typeface="Cambria"/>
              </a:rPr>
              <a:t>that</a:t>
            </a:r>
            <a:r>
              <a:rPr sz="545" kern="0" spc="27" dirty="0">
                <a:solidFill>
                  <a:srgbClr val="231F1F"/>
                </a:solidFill>
                <a:latin typeface="Cambria"/>
                <a:cs typeface="Cambria"/>
              </a:rPr>
              <a:t> </a:t>
            </a:r>
            <a:r>
              <a:rPr sz="545" kern="0" spc="-36" dirty="0">
                <a:solidFill>
                  <a:srgbClr val="231F1F"/>
                </a:solidFill>
                <a:latin typeface="Cambria"/>
                <a:cs typeface="Cambria"/>
              </a:rPr>
              <a:t>subterranean</a:t>
            </a:r>
            <a:r>
              <a:rPr sz="545" kern="0" spc="32" dirty="0">
                <a:solidFill>
                  <a:srgbClr val="231F1F"/>
                </a:solidFill>
                <a:latin typeface="Cambria"/>
                <a:cs typeface="Cambria"/>
              </a:rPr>
              <a:t> </a:t>
            </a:r>
            <a:r>
              <a:rPr sz="545" kern="0" spc="-27" dirty="0">
                <a:solidFill>
                  <a:srgbClr val="231F1F"/>
                </a:solidFill>
                <a:latin typeface="Cambria"/>
                <a:cs typeface="Cambria"/>
              </a:rPr>
              <a:t>laboratories,</a:t>
            </a:r>
            <a:r>
              <a:rPr sz="545" kern="0" spc="32" dirty="0">
                <a:solidFill>
                  <a:srgbClr val="231F1F"/>
                </a:solidFill>
                <a:latin typeface="Cambria"/>
                <a:cs typeface="Cambria"/>
              </a:rPr>
              <a:t> </a:t>
            </a:r>
            <a:r>
              <a:rPr sz="545" kern="0" dirty="0">
                <a:solidFill>
                  <a:srgbClr val="231F1F"/>
                </a:solidFill>
                <a:latin typeface="Cambria"/>
                <a:cs typeface="Cambria"/>
              </a:rPr>
              <a:t>if</a:t>
            </a:r>
            <a:r>
              <a:rPr sz="545" kern="0" spc="32" dirty="0">
                <a:solidFill>
                  <a:srgbClr val="231F1F"/>
                </a:solidFill>
                <a:latin typeface="Cambria"/>
                <a:cs typeface="Cambria"/>
              </a:rPr>
              <a:t> </a:t>
            </a:r>
            <a:r>
              <a:rPr sz="545" kern="0" spc="-32" dirty="0">
                <a:solidFill>
                  <a:srgbClr val="231F1F"/>
                </a:solidFill>
                <a:latin typeface="Cambria"/>
                <a:cs typeface="Cambria"/>
              </a:rPr>
              <a:t>appropriately</a:t>
            </a:r>
            <a:r>
              <a:rPr sz="545" kern="0" spc="32" dirty="0">
                <a:solidFill>
                  <a:srgbClr val="231F1F"/>
                </a:solidFill>
                <a:latin typeface="Cambria"/>
                <a:cs typeface="Cambria"/>
              </a:rPr>
              <a:t> </a:t>
            </a:r>
            <a:r>
              <a:rPr sz="545" kern="0" spc="-18" dirty="0">
                <a:solidFill>
                  <a:srgbClr val="231F1F"/>
                </a:solidFill>
                <a:latin typeface="Cambria"/>
                <a:cs typeface="Cambria"/>
              </a:rPr>
              <a:t>con-</a:t>
            </a:r>
            <a:r>
              <a:rPr sz="545" kern="0" spc="182" dirty="0">
                <a:solidFill>
                  <a:srgbClr val="231F1F"/>
                </a:solidFill>
                <a:latin typeface="Cambria"/>
                <a:cs typeface="Cambria"/>
              </a:rPr>
              <a:t> </a:t>
            </a:r>
            <a:r>
              <a:rPr sz="545" kern="0" spc="-23" dirty="0">
                <a:solidFill>
                  <a:srgbClr val="231F1F"/>
                </a:solidFill>
                <a:latin typeface="Cambria"/>
                <a:cs typeface="Cambria"/>
              </a:rPr>
              <a:t>ceived,</a:t>
            </a:r>
            <a:r>
              <a:rPr sz="545" kern="0" spc="5" dirty="0">
                <a:solidFill>
                  <a:srgbClr val="231F1F"/>
                </a:solidFill>
                <a:latin typeface="Cambria"/>
                <a:cs typeface="Cambria"/>
              </a:rPr>
              <a:t> </a:t>
            </a:r>
            <a:r>
              <a:rPr sz="545" kern="0" spc="-73" dirty="0">
                <a:solidFill>
                  <a:srgbClr val="231F1F"/>
                </a:solidFill>
                <a:latin typeface="Cambria"/>
                <a:cs typeface="Cambria"/>
              </a:rPr>
              <a:t>may</a:t>
            </a:r>
            <a:r>
              <a:rPr sz="545" kern="0" spc="45" dirty="0">
                <a:solidFill>
                  <a:srgbClr val="231F1F"/>
                </a:solidFill>
                <a:latin typeface="Cambria"/>
                <a:cs typeface="Cambria"/>
              </a:rPr>
              <a:t> </a:t>
            </a:r>
            <a:r>
              <a:rPr sz="545" kern="0" spc="-32" dirty="0">
                <a:solidFill>
                  <a:srgbClr val="231F1F"/>
                </a:solidFill>
                <a:latin typeface="Cambria"/>
                <a:cs typeface="Cambria"/>
              </a:rPr>
              <a:t>represent</a:t>
            </a:r>
            <a:r>
              <a:rPr sz="545" kern="0" spc="23" dirty="0">
                <a:solidFill>
                  <a:srgbClr val="231F1F"/>
                </a:solidFill>
                <a:latin typeface="Cambria"/>
                <a:cs typeface="Cambria"/>
              </a:rPr>
              <a:t> </a:t>
            </a:r>
            <a:r>
              <a:rPr sz="545" kern="0" spc="-32" dirty="0">
                <a:solidFill>
                  <a:srgbClr val="231F1F"/>
                </a:solidFill>
                <a:latin typeface="Cambria"/>
                <a:cs typeface="Cambria"/>
              </a:rPr>
              <a:t>sustainable</a:t>
            </a:r>
            <a:r>
              <a:rPr sz="545" kern="0" spc="27" dirty="0">
                <a:solidFill>
                  <a:srgbClr val="231F1F"/>
                </a:solidFill>
                <a:latin typeface="Cambria"/>
                <a:cs typeface="Cambria"/>
              </a:rPr>
              <a:t> </a:t>
            </a:r>
            <a:r>
              <a:rPr sz="545" kern="0" spc="-23" dirty="0">
                <a:solidFill>
                  <a:srgbClr val="231F1F"/>
                </a:solidFill>
                <a:latin typeface="Cambria"/>
                <a:cs typeface="Cambria"/>
              </a:rPr>
              <a:t>facilities</a:t>
            </a:r>
            <a:r>
              <a:rPr sz="545" kern="0" spc="27" dirty="0">
                <a:solidFill>
                  <a:srgbClr val="231F1F"/>
                </a:solidFill>
                <a:latin typeface="Cambria"/>
                <a:cs typeface="Cambria"/>
              </a:rPr>
              <a:t> </a:t>
            </a:r>
            <a:r>
              <a:rPr sz="545" kern="0" spc="-32" dirty="0">
                <a:solidFill>
                  <a:srgbClr val="231F1F"/>
                </a:solidFill>
                <a:latin typeface="Cambria"/>
                <a:cs typeface="Cambria"/>
              </a:rPr>
              <a:t>thanks</a:t>
            </a:r>
            <a:r>
              <a:rPr sz="545" kern="0" spc="23" dirty="0">
                <a:solidFill>
                  <a:srgbClr val="231F1F"/>
                </a:solidFill>
                <a:latin typeface="Cambria"/>
                <a:cs typeface="Cambria"/>
              </a:rPr>
              <a:t> </a:t>
            </a:r>
            <a:r>
              <a:rPr sz="545" kern="0" spc="-27" dirty="0">
                <a:solidFill>
                  <a:srgbClr val="231F1F"/>
                </a:solidFill>
                <a:latin typeface="Cambria"/>
                <a:cs typeface="Cambria"/>
              </a:rPr>
              <a:t>to</a:t>
            </a:r>
            <a:r>
              <a:rPr sz="545" kern="0" spc="27" dirty="0">
                <a:solidFill>
                  <a:srgbClr val="231F1F"/>
                </a:solidFill>
                <a:latin typeface="Cambria"/>
                <a:cs typeface="Cambria"/>
              </a:rPr>
              <a:t> </a:t>
            </a:r>
            <a:r>
              <a:rPr sz="545" kern="0" spc="-27" dirty="0">
                <a:solidFill>
                  <a:srgbClr val="231F1F"/>
                </a:solidFill>
                <a:latin typeface="Cambria"/>
                <a:cs typeface="Cambria"/>
              </a:rPr>
              <a:t>their</a:t>
            </a:r>
            <a:r>
              <a:rPr sz="545" kern="0" spc="27" dirty="0">
                <a:solidFill>
                  <a:srgbClr val="231F1F"/>
                </a:solidFill>
                <a:latin typeface="Cambria"/>
                <a:cs typeface="Cambria"/>
              </a:rPr>
              <a:t> </a:t>
            </a:r>
            <a:r>
              <a:rPr sz="545" kern="0" spc="-50" dirty="0">
                <a:solidFill>
                  <a:srgbClr val="231F1F"/>
                </a:solidFill>
                <a:latin typeface="Cambria"/>
                <a:cs typeface="Cambria"/>
              </a:rPr>
              <a:t>low</a:t>
            </a:r>
            <a:r>
              <a:rPr sz="545" kern="0" spc="23" dirty="0">
                <a:solidFill>
                  <a:srgbClr val="231F1F"/>
                </a:solidFill>
                <a:latin typeface="Cambria"/>
                <a:cs typeface="Cambria"/>
              </a:rPr>
              <a:t> </a:t>
            </a:r>
            <a:r>
              <a:rPr sz="545" kern="0" spc="-23" dirty="0">
                <a:solidFill>
                  <a:srgbClr val="231F1F"/>
                </a:solidFill>
                <a:latin typeface="Cambria"/>
                <a:cs typeface="Cambria"/>
              </a:rPr>
              <a:t>energetic</a:t>
            </a:r>
            <a:r>
              <a:rPr sz="545" kern="0" spc="27" dirty="0">
                <a:solidFill>
                  <a:srgbClr val="231F1F"/>
                </a:solidFill>
                <a:latin typeface="Cambria"/>
                <a:cs typeface="Cambria"/>
              </a:rPr>
              <a:t> </a:t>
            </a:r>
            <a:r>
              <a:rPr sz="545" kern="0" spc="-36" dirty="0">
                <a:solidFill>
                  <a:srgbClr val="231F1F"/>
                </a:solidFill>
                <a:latin typeface="Cambria"/>
                <a:cs typeface="Cambria"/>
              </a:rPr>
              <a:t>requirements</a:t>
            </a:r>
            <a:r>
              <a:rPr sz="545" kern="0" spc="23" dirty="0">
                <a:solidFill>
                  <a:srgbClr val="231F1F"/>
                </a:solidFill>
                <a:latin typeface="Cambria"/>
                <a:cs typeface="Cambria"/>
              </a:rPr>
              <a:t> </a:t>
            </a:r>
            <a:r>
              <a:rPr sz="545" kern="0" spc="-45" dirty="0">
                <a:solidFill>
                  <a:srgbClr val="231F1F"/>
                </a:solidFill>
                <a:latin typeface="Cambria"/>
                <a:cs typeface="Cambria"/>
              </a:rPr>
              <a:t>and</a:t>
            </a:r>
            <a:r>
              <a:rPr sz="545" kern="0" spc="27" dirty="0">
                <a:solidFill>
                  <a:srgbClr val="231F1F"/>
                </a:solidFill>
                <a:latin typeface="Cambria"/>
                <a:cs typeface="Cambria"/>
              </a:rPr>
              <a:t> </a:t>
            </a:r>
            <a:r>
              <a:rPr sz="545" kern="0" spc="-27" dirty="0">
                <a:solidFill>
                  <a:srgbClr val="231F1F"/>
                </a:solidFill>
                <a:latin typeface="Cambria"/>
                <a:cs typeface="Cambria"/>
              </a:rPr>
              <a:t>their</a:t>
            </a:r>
            <a:r>
              <a:rPr sz="545" kern="0" spc="27" dirty="0">
                <a:solidFill>
                  <a:srgbClr val="231F1F"/>
                </a:solidFill>
                <a:latin typeface="Cambria"/>
                <a:cs typeface="Cambria"/>
              </a:rPr>
              <a:t> </a:t>
            </a:r>
            <a:r>
              <a:rPr sz="545" kern="0" spc="-27" dirty="0">
                <a:solidFill>
                  <a:srgbClr val="231F1F"/>
                </a:solidFill>
                <a:latin typeface="Cambria"/>
                <a:cs typeface="Cambria"/>
              </a:rPr>
              <a:t>strong</a:t>
            </a:r>
            <a:r>
              <a:rPr sz="545" kern="0" spc="23" dirty="0">
                <a:solidFill>
                  <a:srgbClr val="231F1F"/>
                </a:solidFill>
                <a:latin typeface="Cambria"/>
                <a:cs typeface="Cambria"/>
              </a:rPr>
              <a:t> </a:t>
            </a:r>
            <a:r>
              <a:rPr sz="545" kern="0" spc="-27" dirty="0">
                <a:solidFill>
                  <a:srgbClr val="231F1F"/>
                </a:solidFill>
                <a:latin typeface="Cambria"/>
                <a:cs typeface="Cambria"/>
              </a:rPr>
              <a:t>potential</a:t>
            </a:r>
            <a:r>
              <a:rPr sz="545" kern="0" spc="27" dirty="0">
                <a:solidFill>
                  <a:srgbClr val="231F1F"/>
                </a:solidFill>
                <a:latin typeface="Cambria"/>
                <a:cs typeface="Cambria"/>
              </a:rPr>
              <a:t> </a:t>
            </a:r>
            <a:r>
              <a:rPr sz="545" kern="0" spc="-23" dirty="0">
                <a:solidFill>
                  <a:srgbClr val="231F1F"/>
                </a:solidFill>
                <a:latin typeface="Cambria"/>
                <a:cs typeface="Cambria"/>
              </a:rPr>
              <a:t>in</a:t>
            </a:r>
            <a:r>
              <a:rPr sz="545" kern="0" spc="182" dirty="0">
                <a:solidFill>
                  <a:srgbClr val="231F1F"/>
                </a:solidFill>
                <a:latin typeface="Cambria"/>
                <a:cs typeface="Cambria"/>
              </a:rPr>
              <a:t> </a:t>
            </a:r>
            <a:r>
              <a:rPr sz="545" kern="0" spc="-27" dirty="0">
                <a:solidFill>
                  <a:srgbClr val="231F1F"/>
                </a:solidFill>
                <a:latin typeface="Cambria"/>
                <a:cs typeface="Cambria"/>
              </a:rPr>
              <a:t>integrating</a:t>
            </a:r>
            <a:r>
              <a:rPr sz="545" kern="0" spc="14" dirty="0">
                <a:solidFill>
                  <a:srgbClr val="231F1F"/>
                </a:solidFill>
                <a:latin typeface="Cambria"/>
                <a:cs typeface="Cambria"/>
              </a:rPr>
              <a:t> </a:t>
            </a:r>
            <a:r>
              <a:rPr sz="545" kern="0" spc="-32" dirty="0">
                <a:solidFill>
                  <a:srgbClr val="231F1F"/>
                </a:solidFill>
                <a:latin typeface="Cambria"/>
                <a:cs typeface="Cambria"/>
              </a:rPr>
              <a:t>research</a:t>
            </a:r>
            <a:r>
              <a:rPr sz="545" kern="0" spc="18" dirty="0">
                <a:solidFill>
                  <a:srgbClr val="231F1F"/>
                </a:solidFill>
                <a:latin typeface="Cambria"/>
                <a:cs typeface="Cambria"/>
              </a:rPr>
              <a:t> </a:t>
            </a:r>
            <a:r>
              <a:rPr sz="545" kern="0" spc="-36" dirty="0">
                <a:solidFill>
                  <a:srgbClr val="231F1F"/>
                </a:solidFill>
                <a:latin typeface="Cambria"/>
                <a:cs typeface="Cambria"/>
              </a:rPr>
              <a:t>and</a:t>
            </a:r>
            <a:r>
              <a:rPr sz="545" kern="0" spc="14" dirty="0">
                <a:solidFill>
                  <a:srgbClr val="231F1F"/>
                </a:solidFill>
                <a:latin typeface="Cambria"/>
                <a:cs typeface="Cambria"/>
              </a:rPr>
              <a:t> </a:t>
            </a:r>
            <a:r>
              <a:rPr sz="545" kern="0" spc="-9" dirty="0">
                <a:solidFill>
                  <a:srgbClr val="231F1F"/>
                </a:solidFill>
                <a:latin typeface="Cambria"/>
                <a:cs typeface="Cambria"/>
              </a:rPr>
              <a:t>education.</a:t>
            </a:r>
            <a:endParaRPr sz="545" kern="0">
              <a:solidFill>
                <a:sysClr val="windowText" lastClr="000000"/>
              </a:solidFill>
              <a:latin typeface="Cambria"/>
              <a:cs typeface="Cambria"/>
            </a:endParaRPr>
          </a:p>
        </p:txBody>
      </p:sp>
      <p:pic>
        <p:nvPicPr>
          <p:cNvPr id="26" name="object 26"/>
          <p:cNvPicPr/>
          <p:nvPr/>
        </p:nvPicPr>
        <p:blipFill>
          <a:blip r:embed="rId3" cstate="print"/>
          <a:stretch>
            <a:fillRect/>
          </a:stretch>
        </p:blipFill>
        <p:spPr>
          <a:xfrm>
            <a:off x="1350909" y="5263671"/>
            <a:ext cx="3131443" cy="1490594"/>
          </a:xfrm>
          <a:prstGeom prst="rect">
            <a:avLst/>
          </a:prstGeom>
        </p:spPr>
      </p:pic>
      <p:pic>
        <p:nvPicPr>
          <p:cNvPr id="27" name="object 27"/>
          <p:cNvPicPr/>
          <p:nvPr/>
        </p:nvPicPr>
        <p:blipFill>
          <a:blip r:embed="rId4" cstate="print"/>
          <a:stretch>
            <a:fillRect/>
          </a:stretch>
        </p:blipFill>
        <p:spPr>
          <a:xfrm>
            <a:off x="2983967" y="2581835"/>
            <a:ext cx="1475334" cy="1075391"/>
          </a:xfrm>
          <a:prstGeom prst="rect">
            <a:avLst/>
          </a:prstGeom>
        </p:spPr>
      </p:pic>
      <p:pic>
        <p:nvPicPr>
          <p:cNvPr id="28" name="object 28"/>
          <p:cNvPicPr/>
          <p:nvPr/>
        </p:nvPicPr>
        <p:blipFill>
          <a:blip r:embed="rId5" cstate="print"/>
          <a:stretch>
            <a:fillRect/>
          </a:stretch>
        </p:blipFill>
        <p:spPr>
          <a:xfrm>
            <a:off x="4528457" y="1187183"/>
            <a:ext cx="964857" cy="1348548"/>
          </a:xfrm>
          <a:prstGeom prst="rect">
            <a:avLst/>
          </a:prstGeom>
        </p:spPr>
      </p:pic>
      <p:pic>
        <p:nvPicPr>
          <p:cNvPr id="29" name="object 29"/>
          <p:cNvPicPr/>
          <p:nvPr/>
        </p:nvPicPr>
        <p:blipFill>
          <a:blip r:embed="rId6" cstate="print"/>
          <a:stretch>
            <a:fillRect/>
          </a:stretch>
        </p:blipFill>
        <p:spPr>
          <a:xfrm>
            <a:off x="5600380" y="1187183"/>
            <a:ext cx="964949" cy="1348548"/>
          </a:xfrm>
          <a:prstGeom prst="rect">
            <a:avLst/>
          </a:prstGeom>
        </p:spPr>
      </p:pic>
      <p:grpSp>
        <p:nvGrpSpPr>
          <p:cNvPr id="30" name="object 30"/>
          <p:cNvGrpSpPr/>
          <p:nvPr/>
        </p:nvGrpSpPr>
        <p:grpSpPr>
          <a:xfrm>
            <a:off x="4573292" y="0"/>
            <a:ext cx="6427502" cy="6811896"/>
            <a:chOff x="3668901" y="0"/>
            <a:chExt cx="7082155" cy="7505700"/>
          </a:xfrm>
        </p:grpSpPr>
        <p:pic>
          <p:nvPicPr>
            <p:cNvPr id="31" name="object 31"/>
            <p:cNvPicPr/>
            <p:nvPr/>
          </p:nvPicPr>
          <p:blipFill>
            <a:blip r:embed="rId7" cstate="print"/>
            <a:stretch>
              <a:fillRect/>
            </a:stretch>
          </p:blipFill>
          <p:spPr>
            <a:xfrm>
              <a:off x="7118146" y="5799785"/>
              <a:ext cx="3454996" cy="1642414"/>
            </a:xfrm>
            <a:prstGeom prst="rect">
              <a:avLst/>
            </a:prstGeom>
          </p:spPr>
        </p:pic>
        <p:sp>
          <p:nvSpPr>
            <p:cNvPr id="32" name="object 32"/>
            <p:cNvSpPr/>
            <p:nvPr/>
          </p:nvSpPr>
          <p:spPr>
            <a:xfrm>
              <a:off x="3702596" y="3356470"/>
              <a:ext cx="2681605" cy="3850640"/>
            </a:xfrm>
            <a:custGeom>
              <a:avLst/>
              <a:gdLst/>
              <a:ahLst/>
              <a:cxnLst/>
              <a:rect l="l" t="t" r="r" b="b"/>
              <a:pathLst>
                <a:path w="2681604" h="3850640">
                  <a:moveTo>
                    <a:pt x="2674937" y="132600"/>
                  </a:moveTo>
                  <a:lnTo>
                    <a:pt x="2668155" y="90741"/>
                  </a:lnTo>
                  <a:lnTo>
                    <a:pt x="2649309" y="54343"/>
                  </a:lnTo>
                  <a:lnTo>
                    <a:pt x="2620594" y="25628"/>
                  </a:lnTo>
                  <a:lnTo>
                    <a:pt x="2606078" y="18110"/>
                  </a:lnTo>
                  <a:lnTo>
                    <a:pt x="2606078" y="132600"/>
                  </a:lnTo>
                  <a:lnTo>
                    <a:pt x="2601061" y="157378"/>
                  </a:lnTo>
                  <a:lnTo>
                    <a:pt x="2587396" y="177609"/>
                  </a:lnTo>
                  <a:lnTo>
                    <a:pt x="2567140" y="191249"/>
                  </a:lnTo>
                  <a:lnTo>
                    <a:pt x="2542375" y="196253"/>
                  </a:lnTo>
                  <a:lnTo>
                    <a:pt x="2517597" y="191249"/>
                  </a:lnTo>
                  <a:lnTo>
                    <a:pt x="2497353" y="177609"/>
                  </a:lnTo>
                  <a:lnTo>
                    <a:pt x="2483688" y="157378"/>
                  </a:lnTo>
                  <a:lnTo>
                    <a:pt x="2478684" y="132600"/>
                  </a:lnTo>
                  <a:lnTo>
                    <a:pt x="2483688" y="107835"/>
                  </a:lnTo>
                  <a:lnTo>
                    <a:pt x="2497353" y="87591"/>
                  </a:lnTo>
                  <a:lnTo>
                    <a:pt x="2517597" y="73926"/>
                  </a:lnTo>
                  <a:lnTo>
                    <a:pt x="2542375" y="68910"/>
                  </a:lnTo>
                  <a:lnTo>
                    <a:pt x="2567140" y="73926"/>
                  </a:lnTo>
                  <a:lnTo>
                    <a:pt x="2587396" y="87591"/>
                  </a:lnTo>
                  <a:lnTo>
                    <a:pt x="2601061" y="107835"/>
                  </a:lnTo>
                  <a:lnTo>
                    <a:pt x="2606078" y="132600"/>
                  </a:lnTo>
                  <a:lnTo>
                    <a:pt x="2606078" y="18110"/>
                  </a:lnTo>
                  <a:lnTo>
                    <a:pt x="2584221" y="6781"/>
                  </a:lnTo>
                  <a:lnTo>
                    <a:pt x="2542375" y="0"/>
                  </a:lnTo>
                  <a:lnTo>
                    <a:pt x="2500503" y="6781"/>
                  </a:lnTo>
                  <a:lnTo>
                    <a:pt x="2464104" y="25628"/>
                  </a:lnTo>
                  <a:lnTo>
                    <a:pt x="2435390" y="54343"/>
                  </a:lnTo>
                  <a:lnTo>
                    <a:pt x="2416543" y="90741"/>
                  </a:lnTo>
                  <a:lnTo>
                    <a:pt x="2409774" y="132600"/>
                  </a:lnTo>
                  <a:lnTo>
                    <a:pt x="2413330" y="154609"/>
                  </a:lnTo>
                  <a:lnTo>
                    <a:pt x="2412454" y="152654"/>
                  </a:lnTo>
                  <a:lnTo>
                    <a:pt x="2160740" y="266204"/>
                  </a:lnTo>
                  <a:lnTo>
                    <a:pt x="2160740" y="329311"/>
                  </a:lnTo>
                  <a:lnTo>
                    <a:pt x="2083841" y="391960"/>
                  </a:lnTo>
                  <a:lnTo>
                    <a:pt x="2083841" y="460171"/>
                  </a:lnTo>
                  <a:lnTo>
                    <a:pt x="1303045" y="2487409"/>
                  </a:lnTo>
                  <a:lnTo>
                    <a:pt x="439635" y="3438131"/>
                  </a:lnTo>
                  <a:lnTo>
                    <a:pt x="280695" y="3405784"/>
                  </a:lnTo>
                  <a:lnTo>
                    <a:pt x="276275" y="3405632"/>
                  </a:lnTo>
                  <a:lnTo>
                    <a:pt x="276123" y="3405632"/>
                  </a:lnTo>
                  <a:lnTo>
                    <a:pt x="698" y="3384308"/>
                  </a:lnTo>
                  <a:lnTo>
                    <a:pt x="698" y="3414725"/>
                  </a:lnTo>
                  <a:lnTo>
                    <a:pt x="0" y="3434016"/>
                  </a:lnTo>
                  <a:lnTo>
                    <a:pt x="698" y="3434042"/>
                  </a:lnTo>
                  <a:lnTo>
                    <a:pt x="698" y="3448393"/>
                  </a:lnTo>
                  <a:lnTo>
                    <a:pt x="244970" y="3451923"/>
                  </a:lnTo>
                  <a:lnTo>
                    <a:pt x="263804" y="3443503"/>
                  </a:lnTo>
                  <a:lnTo>
                    <a:pt x="276174" y="3443935"/>
                  </a:lnTo>
                  <a:lnTo>
                    <a:pt x="453326" y="3480003"/>
                  </a:lnTo>
                  <a:lnTo>
                    <a:pt x="491350" y="3438131"/>
                  </a:lnTo>
                  <a:lnTo>
                    <a:pt x="1336179" y="2507856"/>
                  </a:lnTo>
                  <a:lnTo>
                    <a:pt x="2122093" y="467321"/>
                  </a:lnTo>
                  <a:lnTo>
                    <a:pt x="2122093" y="410171"/>
                  </a:lnTo>
                  <a:lnTo>
                    <a:pt x="2199030" y="347510"/>
                  </a:lnTo>
                  <a:lnTo>
                    <a:pt x="2199030" y="290957"/>
                  </a:lnTo>
                  <a:lnTo>
                    <a:pt x="2424226" y="189318"/>
                  </a:lnTo>
                  <a:lnTo>
                    <a:pt x="2435390" y="210832"/>
                  </a:lnTo>
                  <a:lnTo>
                    <a:pt x="2464104" y="239547"/>
                  </a:lnTo>
                  <a:lnTo>
                    <a:pt x="2500503" y="258394"/>
                  </a:lnTo>
                  <a:lnTo>
                    <a:pt x="2542375" y="265163"/>
                  </a:lnTo>
                  <a:lnTo>
                    <a:pt x="2584221" y="258394"/>
                  </a:lnTo>
                  <a:lnTo>
                    <a:pt x="2620594" y="239547"/>
                  </a:lnTo>
                  <a:lnTo>
                    <a:pt x="2649309" y="210832"/>
                  </a:lnTo>
                  <a:lnTo>
                    <a:pt x="2656865" y="196253"/>
                  </a:lnTo>
                  <a:lnTo>
                    <a:pt x="2668155" y="174459"/>
                  </a:lnTo>
                  <a:lnTo>
                    <a:pt x="2674937" y="132600"/>
                  </a:lnTo>
                  <a:close/>
                </a:path>
                <a:path w="2681604" h="3850640">
                  <a:moveTo>
                    <a:pt x="2681490" y="1299413"/>
                  </a:moveTo>
                  <a:lnTo>
                    <a:pt x="2674709" y="1257554"/>
                  </a:lnTo>
                  <a:lnTo>
                    <a:pt x="2655862" y="1221155"/>
                  </a:lnTo>
                  <a:lnTo>
                    <a:pt x="2627147" y="1192441"/>
                  </a:lnTo>
                  <a:lnTo>
                    <a:pt x="2612580" y="1184910"/>
                  </a:lnTo>
                  <a:lnTo>
                    <a:pt x="2612580" y="1299413"/>
                  </a:lnTo>
                  <a:lnTo>
                    <a:pt x="2607564" y="1324190"/>
                  </a:lnTo>
                  <a:lnTo>
                    <a:pt x="2593898" y="1344422"/>
                  </a:lnTo>
                  <a:lnTo>
                    <a:pt x="2573642" y="1358061"/>
                  </a:lnTo>
                  <a:lnTo>
                    <a:pt x="2548877" y="1363065"/>
                  </a:lnTo>
                  <a:lnTo>
                    <a:pt x="2524099" y="1358061"/>
                  </a:lnTo>
                  <a:lnTo>
                    <a:pt x="2503855" y="1344422"/>
                  </a:lnTo>
                  <a:lnTo>
                    <a:pt x="2490190" y="1324190"/>
                  </a:lnTo>
                  <a:lnTo>
                    <a:pt x="2485186" y="1299413"/>
                  </a:lnTo>
                  <a:lnTo>
                    <a:pt x="2490190" y="1274648"/>
                  </a:lnTo>
                  <a:lnTo>
                    <a:pt x="2503855" y="1254404"/>
                  </a:lnTo>
                  <a:lnTo>
                    <a:pt x="2524099" y="1240739"/>
                  </a:lnTo>
                  <a:lnTo>
                    <a:pt x="2548877" y="1235722"/>
                  </a:lnTo>
                  <a:lnTo>
                    <a:pt x="2573642" y="1240739"/>
                  </a:lnTo>
                  <a:lnTo>
                    <a:pt x="2593898" y="1254404"/>
                  </a:lnTo>
                  <a:lnTo>
                    <a:pt x="2607564" y="1274648"/>
                  </a:lnTo>
                  <a:lnTo>
                    <a:pt x="2612580" y="1299413"/>
                  </a:lnTo>
                  <a:lnTo>
                    <a:pt x="2612580" y="1184910"/>
                  </a:lnTo>
                  <a:lnTo>
                    <a:pt x="2590749" y="1173594"/>
                  </a:lnTo>
                  <a:lnTo>
                    <a:pt x="2548877" y="1166812"/>
                  </a:lnTo>
                  <a:lnTo>
                    <a:pt x="2507005" y="1173594"/>
                  </a:lnTo>
                  <a:lnTo>
                    <a:pt x="2470620" y="1192441"/>
                  </a:lnTo>
                  <a:lnTo>
                    <a:pt x="2441918" y="1221155"/>
                  </a:lnTo>
                  <a:lnTo>
                    <a:pt x="2423083" y="1257554"/>
                  </a:lnTo>
                  <a:lnTo>
                    <a:pt x="2416327" y="1299413"/>
                  </a:lnTo>
                  <a:lnTo>
                    <a:pt x="2418080" y="1310335"/>
                  </a:lnTo>
                  <a:lnTo>
                    <a:pt x="1832762" y="1273771"/>
                  </a:lnTo>
                  <a:lnTo>
                    <a:pt x="1376260" y="2532405"/>
                  </a:lnTo>
                  <a:lnTo>
                    <a:pt x="457746" y="3533279"/>
                  </a:lnTo>
                  <a:lnTo>
                    <a:pt x="309626" y="3486493"/>
                  </a:lnTo>
                  <a:lnTo>
                    <a:pt x="308673" y="3485756"/>
                  </a:lnTo>
                  <a:lnTo>
                    <a:pt x="286245" y="3479355"/>
                  </a:lnTo>
                  <a:lnTo>
                    <a:pt x="223240" y="3506038"/>
                  </a:lnTo>
                  <a:lnTo>
                    <a:pt x="690067" y="3850030"/>
                  </a:lnTo>
                  <a:lnTo>
                    <a:pt x="810768" y="3844683"/>
                  </a:lnTo>
                  <a:lnTo>
                    <a:pt x="810768" y="3786987"/>
                  </a:lnTo>
                  <a:lnTo>
                    <a:pt x="810768" y="3782720"/>
                  </a:lnTo>
                  <a:lnTo>
                    <a:pt x="730643" y="3786987"/>
                  </a:lnTo>
                  <a:lnTo>
                    <a:pt x="399643" y="3555085"/>
                  </a:lnTo>
                  <a:lnTo>
                    <a:pt x="469455" y="3577132"/>
                  </a:lnTo>
                  <a:lnTo>
                    <a:pt x="509689" y="3533279"/>
                  </a:lnTo>
                  <a:lnTo>
                    <a:pt x="1409649" y="2552649"/>
                  </a:lnTo>
                  <a:lnTo>
                    <a:pt x="1858962" y="1313751"/>
                  </a:lnTo>
                  <a:lnTo>
                    <a:pt x="2427224" y="1349286"/>
                  </a:lnTo>
                  <a:lnTo>
                    <a:pt x="2441918" y="1377645"/>
                  </a:lnTo>
                  <a:lnTo>
                    <a:pt x="2470620" y="1406359"/>
                  </a:lnTo>
                  <a:lnTo>
                    <a:pt x="2507005" y="1425206"/>
                  </a:lnTo>
                  <a:lnTo>
                    <a:pt x="2548877" y="1431975"/>
                  </a:lnTo>
                  <a:lnTo>
                    <a:pt x="2590749" y="1425206"/>
                  </a:lnTo>
                  <a:lnTo>
                    <a:pt x="2627147" y="1406359"/>
                  </a:lnTo>
                  <a:lnTo>
                    <a:pt x="2655862" y="1377645"/>
                  </a:lnTo>
                  <a:lnTo>
                    <a:pt x="2663418" y="1363065"/>
                  </a:lnTo>
                  <a:lnTo>
                    <a:pt x="2674709" y="1341272"/>
                  </a:lnTo>
                  <a:lnTo>
                    <a:pt x="2681490" y="1299413"/>
                  </a:lnTo>
                  <a:close/>
                </a:path>
              </a:pathLst>
            </a:custGeom>
            <a:solidFill>
              <a:srgbClr val="4E7D53"/>
            </a:solidFill>
          </p:spPr>
          <p:txBody>
            <a:bodyPr wrap="square" lIns="0" tIns="0" rIns="0" bIns="0" rtlCol="0"/>
            <a:lstStyle/>
            <a:p>
              <a:pPr defTabSz="829909"/>
              <a:endParaRPr sz="1634" kern="0">
                <a:solidFill>
                  <a:sysClr val="windowText" lastClr="000000"/>
                </a:solidFill>
              </a:endParaRPr>
            </a:p>
          </p:txBody>
        </p:sp>
        <p:pic>
          <p:nvPicPr>
            <p:cNvPr id="33" name="object 33"/>
            <p:cNvPicPr/>
            <p:nvPr/>
          </p:nvPicPr>
          <p:blipFill>
            <a:blip r:embed="rId8" cstate="print"/>
            <a:stretch>
              <a:fillRect/>
            </a:stretch>
          </p:blipFill>
          <p:spPr>
            <a:xfrm>
              <a:off x="4949926" y="3533876"/>
              <a:ext cx="1762315" cy="1574901"/>
            </a:xfrm>
            <a:prstGeom prst="rect">
              <a:avLst/>
            </a:prstGeom>
          </p:spPr>
        </p:pic>
        <p:pic>
          <p:nvPicPr>
            <p:cNvPr id="34" name="object 34"/>
            <p:cNvPicPr/>
            <p:nvPr/>
          </p:nvPicPr>
          <p:blipFill>
            <a:blip r:embed="rId9" cstate="print"/>
            <a:stretch>
              <a:fillRect/>
            </a:stretch>
          </p:blipFill>
          <p:spPr>
            <a:xfrm>
              <a:off x="4764290" y="6161785"/>
              <a:ext cx="1074978" cy="582803"/>
            </a:xfrm>
            <a:prstGeom prst="rect">
              <a:avLst/>
            </a:prstGeom>
          </p:spPr>
        </p:pic>
        <p:pic>
          <p:nvPicPr>
            <p:cNvPr id="35" name="object 35"/>
            <p:cNvPicPr/>
            <p:nvPr/>
          </p:nvPicPr>
          <p:blipFill>
            <a:blip r:embed="rId10" cstate="print"/>
            <a:stretch>
              <a:fillRect/>
            </a:stretch>
          </p:blipFill>
          <p:spPr>
            <a:xfrm>
              <a:off x="4077589" y="4347464"/>
              <a:ext cx="1022502" cy="1011936"/>
            </a:xfrm>
            <a:prstGeom prst="rect">
              <a:avLst/>
            </a:prstGeom>
          </p:spPr>
        </p:pic>
        <p:sp>
          <p:nvSpPr>
            <p:cNvPr id="36" name="object 36"/>
            <p:cNvSpPr/>
            <p:nvPr/>
          </p:nvSpPr>
          <p:spPr>
            <a:xfrm>
              <a:off x="4077589" y="4347464"/>
              <a:ext cx="1022985" cy="1013460"/>
            </a:xfrm>
            <a:custGeom>
              <a:avLst/>
              <a:gdLst/>
              <a:ahLst/>
              <a:cxnLst/>
              <a:rect l="l" t="t" r="r" b="b"/>
              <a:pathLst>
                <a:path w="1022985" h="1013460">
                  <a:moveTo>
                    <a:pt x="511276" y="1013180"/>
                  </a:moveTo>
                  <a:lnTo>
                    <a:pt x="560509" y="1010861"/>
                  </a:lnTo>
                  <a:lnTo>
                    <a:pt x="608419" y="1004045"/>
                  </a:lnTo>
                  <a:lnTo>
                    <a:pt x="654790" y="992945"/>
                  </a:lnTo>
                  <a:lnTo>
                    <a:pt x="699409" y="977772"/>
                  </a:lnTo>
                  <a:lnTo>
                    <a:pt x="742061" y="958739"/>
                  </a:lnTo>
                  <a:lnTo>
                    <a:pt x="782533" y="936059"/>
                  </a:lnTo>
                  <a:lnTo>
                    <a:pt x="820609" y="909944"/>
                  </a:lnTo>
                  <a:lnTo>
                    <a:pt x="856076" y="880606"/>
                  </a:lnTo>
                  <a:lnTo>
                    <a:pt x="888719" y="848257"/>
                  </a:lnTo>
                  <a:lnTo>
                    <a:pt x="918325" y="813111"/>
                  </a:lnTo>
                  <a:lnTo>
                    <a:pt x="944678" y="775378"/>
                  </a:lnTo>
                  <a:lnTo>
                    <a:pt x="967565" y="735271"/>
                  </a:lnTo>
                  <a:lnTo>
                    <a:pt x="986771" y="693003"/>
                  </a:lnTo>
                  <a:lnTo>
                    <a:pt x="1002082" y="648786"/>
                  </a:lnTo>
                  <a:lnTo>
                    <a:pt x="1013283" y="602833"/>
                  </a:lnTo>
                  <a:lnTo>
                    <a:pt x="1020162" y="555354"/>
                  </a:lnTo>
                  <a:lnTo>
                    <a:pt x="1022502" y="506564"/>
                  </a:lnTo>
                  <a:lnTo>
                    <a:pt x="1020162" y="457783"/>
                  </a:lnTo>
                  <a:lnTo>
                    <a:pt x="1013283" y="410312"/>
                  </a:lnTo>
                  <a:lnTo>
                    <a:pt x="1002082" y="364365"/>
                  </a:lnTo>
                  <a:lnTo>
                    <a:pt x="986771" y="320154"/>
                  </a:lnTo>
                  <a:lnTo>
                    <a:pt x="967565" y="277891"/>
                  </a:lnTo>
                  <a:lnTo>
                    <a:pt x="944678" y="237788"/>
                  </a:lnTo>
                  <a:lnTo>
                    <a:pt x="918325" y="200059"/>
                  </a:lnTo>
                  <a:lnTo>
                    <a:pt x="888719" y="164915"/>
                  </a:lnTo>
                  <a:lnTo>
                    <a:pt x="856076" y="132568"/>
                  </a:lnTo>
                  <a:lnTo>
                    <a:pt x="820609" y="103232"/>
                  </a:lnTo>
                  <a:lnTo>
                    <a:pt x="782533" y="77118"/>
                  </a:lnTo>
                  <a:lnTo>
                    <a:pt x="742061" y="54439"/>
                  </a:lnTo>
                  <a:lnTo>
                    <a:pt x="699409" y="35407"/>
                  </a:lnTo>
                  <a:lnTo>
                    <a:pt x="654790" y="20235"/>
                  </a:lnTo>
                  <a:lnTo>
                    <a:pt x="608419" y="9135"/>
                  </a:lnTo>
                  <a:lnTo>
                    <a:pt x="560509" y="2319"/>
                  </a:lnTo>
                  <a:lnTo>
                    <a:pt x="511276" y="0"/>
                  </a:lnTo>
                  <a:lnTo>
                    <a:pt x="462037" y="2319"/>
                  </a:lnTo>
                  <a:lnTo>
                    <a:pt x="414121" y="9135"/>
                  </a:lnTo>
                  <a:lnTo>
                    <a:pt x="367744" y="20235"/>
                  </a:lnTo>
                  <a:lnTo>
                    <a:pt x="323121" y="35407"/>
                  </a:lnTo>
                  <a:lnTo>
                    <a:pt x="280464" y="54439"/>
                  </a:lnTo>
                  <a:lnTo>
                    <a:pt x="239988" y="77118"/>
                  </a:lnTo>
                  <a:lnTo>
                    <a:pt x="201908" y="103232"/>
                  </a:lnTo>
                  <a:lnTo>
                    <a:pt x="166438" y="132568"/>
                  </a:lnTo>
                  <a:lnTo>
                    <a:pt x="133792" y="164915"/>
                  </a:lnTo>
                  <a:lnTo>
                    <a:pt x="104184" y="200059"/>
                  </a:lnTo>
                  <a:lnTo>
                    <a:pt x="77829" y="237788"/>
                  </a:lnTo>
                  <a:lnTo>
                    <a:pt x="54940" y="277891"/>
                  </a:lnTo>
                  <a:lnTo>
                    <a:pt x="35733" y="320154"/>
                  </a:lnTo>
                  <a:lnTo>
                    <a:pt x="20421" y="364365"/>
                  </a:lnTo>
                  <a:lnTo>
                    <a:pt x="9219" y="410312"/>
                  </a:lnTo>
                  <a:lnTo>
                    <a:pt x="2340" y="457783"/>
                  </a:lnTo>
                  <a:lnTo>
                    <a:pt x="0" y="506564"/>
                  </a:lnTo>
                  <a:lnTo>
                    <a:pt x="2340" y="555354"/>
                  </a:lnTo>
                  <a:lnTo>
                    <a:pt x="9219" y="602833"/>
                  </a:lnTo>
                  <a:lnTo>
                    <a:pt x="20421" y="648786"/>
                  </a:lnTo>
                  <a:lnTo>
                    <a:pt x="35733" y="693003"/>
                  </a:lnTo>
                  <a:lnTo>
                    <a:pt x="54940" y="735271"/>
                  </a:lnTo>
                  <a:lnTo>
                    <a:pt x="77829" y="775378"/>
                  </a:lnTo>
                  <a:lnTo>
                    <a:pt x="104184" y="813111"/>
                  </a:lnTo>
                  <a:lnTo>
                    <a:pt x="133792" y="848257"/>
                  </a:lnTo>
                  <a:lnTo>
                    <a:pt x="166438" y="880606"/>
                  </a:lnTo>
                  <a:lnTo>
                    <a:pt x="201908" y="909944"/>
                  </a:lnTo>
                  <a:lnTo>
                    <a:pt x="239988" y="936059"/>
                  </a:lnTo>
                  <a:lnTo>
                    <a:pt x="280464" y="958739"/>
                  </a:lnTo>
                  <a:lnTo>
                    <a:pt x="323121" y="977772"/>
                  </a:lnTo>
                  <a:lnTo>
                    <a:pt x="367744" y="992945"/>
                  </a:lnTo>
                  <a:lnTo>
                    <a:pt x="414121" y="1004045"/>
                  </a:lnTo>
                  <a:lnTo>
                    <a:pt x="462037" y="1010861"/>
                  </a:lnTo>
                  <a:lnTo>
                    <a:pt x="511276" y="1013180"/>
                  </a:lnTo>
                  <a:close/>
                </a:path>
              </a:pathLst>
            </a:custGeom>
            <a:ln w="69732">
              <a:solidFill>
                <a:srgbClr val="D0D0C2"/>
              </a:solidFill>
            </a:ln>
          </p:spPr>
          <p:txBody>
            <a:bodyPr wrap="square" lIns="0" tIns="0" rIns="0" bIns="0" rtlCol="0"/>
            <a:lstStyle/>
            <a:p>
              <a:pPr defTabSz="829909"/>
              <a:endParaRPr sz="1634" kern="0">
                <a:solidFill>
                  <a:sysClr val="windowText" lastClr="000000"/>
                </a:solidFill>
              </a:endParaRPr>
            </a:p>
          </p:txBody>
        </p:sp>
        <p:pic>
          <p:nvPicPr>
            <p:cNvPr id="37" name="object 37"/>
            <p:cNvPicPr/>
            <p:nvPr/>
          </p:nvPicPr>
          <p:blipFill>
            <a:blip r:embed="rId11" cstate="print"/>
            <a:stretch>
              <a:fillRect/>
            </a:stretch>
          </p:blipFill>
          <p:spPr>
            <a:xfrm>
              <a:off x="3771900" y="5214785"/>
              <a:ext cx="858240" cy="855755"/>
            </a:xfrm>
            <a:prstGeom prst="rect">
              <a:avLst/>
            </a:prstGeom>
          </p:spPr>
        </p:pic>
        <p:sp>
          <p:nvSpPr>
            <p:cNvPr id="38" name="object 38"/>
            <p:cNvSpPr/>
            <p:nvPr/>
          </p:nvSpPr>
          <p:spPr>
            <a:xfrm>
              <a:off x="3770058" y="5214785"/>
              <a:ext cx="860425" cy="860425"/>
            </a:xfrm>
            <a:custGeom>
              <a:avLst/>
              <a:gdLst/>
              <a:ahLst/>
              <a:cxnLst/>
              <a:rect l="l" t="t" r="r" b="b"/>
              <a:pathLst>
                <a:path w="860425" h="860425">
                  <a:moveTo>
                    <a:pt x="430072" y="860082"/>
                  </a:moveTo>
                  <a:lnTo>
                    <a:pt x="476925" y="857558"/>
                  </a:lnTo>
                  <a:lnTo>
                    <a:pt x="522316" y="850163"/>
                  </a:lnTo>
                  <a:lnTo>
                    <a:pt x="565985" y="838158"/>
                  </a:lnTo>
                  <a:lnTo>
                    <a:pt x="607667" y="821806"/>
                  </a:lnTo>
                  <a:lnTo>
                    <a:pt x="647102" y="801369"/>
                  </a:lnTo>
                  <a:lnTo>
                    <a:pt x="684026" y="777109"/>
                  </a:lnTo>
                  <a:lnTo>
                    <a:pt x="718177" y="749288"/>
                  </a:lnTo>
                  <a:lnTo>
                    <a:pt x="749293" y="718169"/>
                  </a:lnTo>
                  <a:lnTo>
                    <a:pt x="777112" y="684015"/>
                  </a:lnTo>
                  <a:lnTo>
                    <a:pt x="801370" y="647087"/>
                  </a:lnTo>
                  <a:lnTo>
                    <a:pt x="821807" y="607647"/>
                  </a:lnTo>
                  <a:lnTo>
                    <a:pt x="838158" y="565959"/>
                  </a:lnTo>
                  <a:lnTo>
                    <a:pt x="850163" y="522283"/>
                  </a:lnTo>
                  <a:lnTo>
                    <a:pt x="857558" y="476883"/>
                  </a:lnTo>
                  <a:lnTo>
                    <a:pt x="860082" y="430022"/>
                  </a:lnTo>
                  <a:lnTo>
                    <a:pt x="857558" y="383167"/>
                  </a:lnTo>
                  <a:lnTo>
                    <a:pt x="850163" y="337773"/>
                  </a:lnTo>
                  <a:lnTo>
                    <a:pt x="838158" y="294103"/>
                  </a:lnTo>
                  <a:lnTo>
                    <a:pt x="821807" y="252419"/>
                  </a:lnTo>
                  <a:lnTo>
                    <a:pt x="801370" y="212983"/>
                  </a:lnTo>
                  <a:lnTo>
                    <a:pt x="777112" y="176058"/>
                  </a:lnTo>
                  <a:lnTo>
                    <a:pt x="749293" y="141906"/>
                  </a:lnTo>
                  <a:lnTo>
                    <a:pt x="718177" y="110789"/>
                  </a:lnTo>
                  <a:lnTo>
                    <a:pt x="684026" y="82970"/>
                  </a:lnTo>
                  <a:lnTo>
                    <a:pt x="647102" y="58711"/>
                  </a:lnTo>
                  <a:lnTo>
                    <a:pt x="607667" y="38275"/>
                  </a:lnTo>
                  <a:lnTo>
                    <a:pt x="565985" y="21923"/>
                  </a:lnTo>
                  <a:lnTo>
                    <a:pt x="522316" y="9918"/>
                  </a:lnTo>
                  <a:lnTo>
                    <a:pt x="476925" y="2523"/>
                  </a:lnTo>
                  <a:lnTo>
                    <a:pt x="430072" y="0"/>
                  </a:lnTo>
                  <a:lnTo>
                    <a:pt x="383210" y="2523"/>
                  </a:lnTo>
                  <a:lnTo>
                    <a:pt x="337810" y="9918"/>
                  </a:lnTo>
                  <a:lnTo>
                    <a:pt x="294134" y="21923"/>
                  </a:lnTo>
                  <a:lnTo>
                    <a:pt x="252444" y="38275"/>
                  </a:lnTo>
                  <a:lnTo>
                    <a:pt x="213004" y="58711"/>
                  </a:lnTo>
                  <a:lnTo>
                    <a:pt x="176075" y="82970"/>
                  </a:lnTo>
                  <a:lnTo>
                    <a:pt x="141919" y="110789"/>
                  </a:lnTo>
                  <a:lnTo>
                    <a:pt x="110799" y="141906"/>
                  </a:lnTo>
                  <a:lnTo>
                    <a:pt x="82977" y="176058"/>
                  </a:lnTo>
                  <a:lnTo>
                    <a:pt x="58716" y="212983"/>
                  </a:lnTo>
                  <a:lnTo>
                    <a:pt x="38278" y="252419"/>
                  </a:lnTo>
                  <a:lnTo>
                    <a:pt x="21924" y="294103"/>
                  </a:lnTo>
                  <a:lnTo>
                    <a:pt x="9919" y="337773"/>
                  </a:lnTo>
                  <a:lnTo>
                    <a:pt x="2523" y="383167"/>
                  </a:lnTo>
                  <a:lnTo>
                    <a:pt x="0" y="430022"/>
                  </a:lnTo>
                  <a:lnTo>
                    <a:pt x="2523" y="476883"/>
                  </a:lnTo>
                  <a:lnTo>
                    <a:pt x="9919" y="522283"/>
                  </a:lnTo>
                  <a:lnTo>
                    <a:pt x="21924" y="565959"/>
                  </a:lnTo>
                  <a:lnTo>
                    <a:pt x="38278" y="607647"/>
                  </a:lnTo>
                  <a:lnTo>
                    <a:pt x="58716" y="647087"/>
                  </a:lnTo>
                  <a:lnTo>
                    <a:pt x="82977" y="684015"/>
                  </a:lnTo>
                  <a:lnTo>
                    <a:pt x="110799" y="718169"/>
                  </a:lnTo>
                  <a:lnTo>
                    <a:pt x="141919" y="749288"/>
                  </a:lnTo>
                  <a:lnTo>
                    <a:pt x="176075" y="777109"/>
                  </a:lnTo>
                  <a:lnTo>
                    <a:pt x="213004" y="801369"/>
                  </a:lnTo>
                  <a:lnTo>
                    <a:pt x="252444" y="821806"/>
                  </a:lnTo>
                  <a:lnTo>
                    <a:pt x="294134" y="838158"/>
                  </a:lnTo>
                  <a:lnTo>
                    <a:pt x="337810" y="850163"/>
                  </a:lnTo>
                  <a:lnTo>
                    <a:pt x="383210" y="857558"/>
                  </a:lnTo>
                  <a:lnTo>
                    <a:pt x="430072" y="860082"/>
                  </a:lnTo>
                  <a:close/>
                </a:path>
              </a:pathLst>
            </a:custGeom>
            <a:ln w="47545">
              <a:solidFill>
                <a:srgbClr val="D0D0C2"/>
              </a:solidFill>
            </a:ln>
          </p:spPr>
          <p:txBody>
            <a:bodyPr wrap="square" lIns="0" tIns="0" rIns="0" bIns="0" rtlCol="0"/>
            <a:lstStyle/>
            <a:p>
              <a:pPr defTabSz="829909"/>
              <a:endParaRPr sz="1634" kern="0">
                <a:solidFill>
                  <a:sysClr val="windowText" lastClr="000000"/>
                </a:solidFill>
              </a:endParaRPr>
            </a:p>
          </p:txBody>
        </p:sp>
        <p:pic>
          <p:nvPicPr>
            <p:cNvPr id="39" name="object 39"/>
            <p:cNvPicPr/>
            <p:nvPr/>
          </p:nvPicPr>
          <p:blipFill>
            <a:blip r:embed="rId12" cstate="print"/>
            <a:stretch>
              <a:fillRect/>
            </a:stretch>
          </p:blipFill>
          <p:spPr>
            <a:xfrm>
              <a:off x="5618213" y="5454256"/>
              <a:ext cx="858786" cy="857643"/>
            </a:xfrm>
            <a:prstGeom prst="rect">
              <a:avLst/>
            </a:prstGeom>
          </p:spPr>
        </p:pic>
        <p:sp>
          <p:nvSpPr>
            <p:cNvPr id="40" name="object 40"/>
            <p:cNvSpPr/>
            <p:nvPr/>
          </p:nvSpPr>
          <p:spPr>
            <a:xfrm>
              <a:off x="5618213" y="5454256"/>
              <a:ext cx="860425" cy="860425"/>
            </a:xfrm>
            <a:custGeom>
              <a:avLst/>
              <a:gdLst/>
              <a:ahLst/>
              <a:cxnLst/>
              <a:rect l="l" t="t" r="r" b="b"/>
              <a:pathLst>
                <a:path w="860425" h="860425">
                  <a:moveTo>
                    <a:pt x="430060" y="860069"/>
                  </a:moveTo>
                  <a:lnTo>
                    <a:pt x="476912" y="857546"/>
                  </a:lnTo>
                  <a:lnTo>
                    <a:pt x="522304" y="850150"/>
                  </a:lnTo>
                  <a:lnTo>
                    <a:pt x="565973" y="838146"/>
                  </a:lnTo>
                  <a:lnTo>
                    <a:pt x="607657" y="821794"/>
                  </a:lnTo>
                  <a:lnTo>
                    <a:pt x="647092" y="801358"/>
                  </a:lnTo>
                  <a:lnTo>
                    <a:pt x="684018" y="777099"/>
                  </a:lnTo>
                  <a:lnTo>
                    <a:pt x="718170" y="749281"/>
                  </a:lnTo>
                  <a:lnTo>
                    <a:pt x="749287" y="718164"/>
                  </a:lnTo>
                  <a:lnTo>
                    <a:pt x="777107" y="684013"/>
                  </a:lnTo>
                  <a:lnTo>
                    <a:pt x="801367" y="647089"/>
                  </a:lnTo>
                  <a:lnTo>
                    <a:pt x="821805" y="607654"/>
                  </a:lnTo>
                  <a:lnTo>
                    <a:pt x="838157" y="565972"/>
                  </a:lnTo>
                  <a:lnTo>
                    <a:pt x="850162" y="522304"/>
                  </a:lnTo>
                  <a:lnTo>
                    <a:pt x="857558" y="476912"/>
                  </a:lnTo>
                  <a:lnTo>
                    <a:pt x="860082" y="430060"/>
                  </a:lnTo>
                  <a:lnTo>
                    <a:pt x="857558" y="383198"/>
                  </a:lnTo>
                  <a:lnTo>
                    <a:pt x="850162" y="337798"/>
                  </a:lnTo>
                  <a:lnTo>
                    <a:pt x="838157" y="294123"/>
                  </a:lnTo>
                  <a:lnTo>
                    <a:pt x="821805" y="252434"/>
                  </a:lnTo>
                  <a:lnTo>
                    <a:pt x="801367" y="212994"/>
                  </a:lnTo>
                  <a:lnTo>
                    <a:pt x="777107" y="176066"/>
                  </a:lnTo>
                  <a:lnTo>
                    <a:pt x="749287" y="141912"/>
                  </a:lnTo>
                  <a:lnTo>
                    <a:pt x="718170" y="110793"/>
                  </a:lnTo>
                  <a:lnTo>
                    <a:pt x="684018" y="82973"/>
                  </a:lnTo>
                  <a:lnTo>
                    <a:pt x="647092" y="58713"/>
                  </a:lnTo>
                  <a:lnTo>
                    <a:pt x="607657" y="38275"/>
                  </a:lnTo>
                  <a:lnTo>
                    <a:pt x="565973" y="21923"/>
                  </a:lnTo>
                  <a:lnTo>
                    <a:pt x="522304" y="9918"/>
                  </a:lnTo>
                  <a:lnTo>
                    <a:pt x="476912" y="2523"/>
                  </a:lnTo>
                  <a:lnTo>
                    <a:pt x="430060" y="0"/>
                  </a:lnTo>
                  <a:lnTo>
                    <a:pt x="383198" y="2523"/>
                  </a:lnTo>
                  <a:lnTo>
                    <a:pt x="337798" y="9918"/>
                  </a:lnTo>
                  <a:lnTo>
                    <a:pt x="294123" y="21923"/>
                  </a:lnTo>
                  <a:lnTo>
                    <a:pt x="252434" y="38275"/>
                  </a:lnTo>
                  <a:lnTo>
                    <a:pt x="212994" y="58713"/>
                  </a:lnTo>
                  <a:lnTo>
                    <a:pt x="176066" y="82973"/>
                  </a:lnTo>
                  <a:lnTo>
                    <a:pt x="141912" y="110793"/>
                  </a:lnTo>
                  <a:lnTo>
                    <a:pt x="110793" y="141912"/>
                  </a:lnTo>
                  <a:lnTo>
                    <a:pt x="82973" y="176066"/>
                  </a:lnTo>
                  <a:lnTo>
                    <a:pt x="58713" y="212994"/>
                  </a:lnTo>
                  <a:lnTo>
                    <a:pt x="38275" y="252434"/>
                  </a:lnTo>
                  <a:lnTo>
                    <a:pt x="21923" y="294123"/>
                  </a:lnTo>
                  <a:lnTo>
                    <a:pt x="9918" y="337798"/>
                  </a:lnTo>
                  <a:lnTo>
                    <a:pt x="2523" y="383198"/>
                  </a:lnTo>
                  <a:lnTo>
                    <a:pt x="0" y="430060"/>
                  </a:lnTo>
                  <a:lnTo>
                    <a:pt x="2523" y="476912"/>
                  </a:lnTo>
                  <a:lnTo>
                    <a:pt x="9918" y="522304"/>
                  </a:lnTo>
                  <a:lnTo>
                    <a:pt x="21923" y="565972"/>
                  </a:lnTo>
                  <a:lnTo>
                    <a:pt x="38275" y="607654"/>
                  </a:lnTo>
                  <a:lnTo>
                    <a:pt x="58713" y="647089"/>
                  </a:lnTo>
                  <a:lnTo>
                    <a:pt x="82973" y="684013"/>
                  </a:lnTo>
                  <a:lnTo>
                    <a:pt x="110793" y="718164"/>
                  </a:lnTo>
                  <a:lnTo>
                    <a:pt x="141912" y="749281"/>
                  </a:lnTo>
                  <a:lnTo>
                    <a:pt x="176066" y="777099"/>
                  </a:lnTo>
                  <a:lnTo>
                    <a:pt x="212994" y="801358"/>
                  </a:lnTo>
                  <a:lnTo>
                    <a:pt x="252434" y="821794"/>
                  </a:lnTo>
                  <a:lnTo>
                    <a:pt x="294123" y="838146"/>
                  </a:lnTo>
                  <a:lnTo>
                    <a:pt x="337798" y="850150"/>
                  </a:lnTo>
                  <a:lnTo>
                    <a:pt x="383198" y="857546"/>
                  </a:lnTo>
                  <a:lnTo>
                    <a:pt x="430060" y="860069"/>
                  </a:lnTo>
                  <a:close/>
                </a:path>
              </a:pathLst>
            </a:custGeom>
            <a:ln w="69732">
              <a:solidFill>
                <a:srgbClr val="D0D0C2"/>
              </a:solidFill>
            </a:ln>
          </p:spPr>
          <p:txBody>
            <a:bodyPr wrap="square" lIns="0" tIns="0" rIns="0" bIns="0" rtlCol="0"/>
            <a:lstStyle/>
            <a:p>
              <a:pPr defTabSz="829909"/>
              <a:endParaRPr sz="1634" kern="0">
                <a:solidFill>
                  <a:sysClr val="windowText" lastClr="000000"/>
                </a:solidFill>
              </a:endParaRPr>
            </a:p>
          </p:txBody>
        </p:sp>
        <p:pic>
          <p:nvPicPr>
            <p:cNvPr id="41" name="object 41"/>
            <p:cNvPicPr/>
            <p:nvPr/>
          </p:nvPicPr>
          <p:blipFill>
            <a:blip r:embed="rId13" cstate="print"/>
            <a:stretch>
              <a:fillRect/>
            </a:stretch>
          </p:blipFill>
          <p:spPr>
            <a:xfrm>
              <a:off x="5994400" y="6023317"/>
              <a:ext cx="1041006" cy="1059218"/>
            </a:xfrm>
            <a:prstGeom prst="rect">
              <a:avLst/>
            </a:prstGeom>
          </p:spPr>
        </p:pic>
        <p:sp>
          <p:nvSpPr>
            <p:cNvPr id="42" name="object 42"/>
            <p:cNvSpPr/>
            <p:nvPr/>
          </p:nvSpPr>
          <p:spPr>
            <a:xfrm>
              <a:off x="5990932" y="6023317"/>
              <a:ext cx="1044575" cy="1059815"/>
            </a:xfrm>
            <a:custGeom>
              <a:avLst/>
              <a:gdLst/>
              <a:ahLst/>
              <a:cxnLst/>
              <a:rect l="l" t="t" r="r" b="b"/>
              <a:pathLst>
                <a:path w="1044575" h="1059815">
                  <a:moveTo>
                    <a:pt x="522236" y="1059218"/>
                  </a:moveTo>
                  <a:lnTo>
                    <a:pt x="569771" y="1057053"/>
                  </a:lnTo>
                  <a:lnTo>
                    <a:pt x="616111" y="1050684"/>
                  </a:lnTo>
                  <a:lnTo>
                    <a:pt x="661070" y="1040298"/>
                  </a:lnTo>
                  <a:lnTo>
                    <a:pt x="704464" y="1026081"/>
                  </a:lnTo>
                  <a:lnTo>
                    <a:pt x="746110" y="1008221"/>
                  </a:lnTo>
                  <a:lnTo>
                    <a:pt x="785822" y="986905"/>
                  </a:lnTo>
                  <a:lnTo>
                    <a:pt x="823417" y="962320"/>
                  </a:lnTo>
                  <a:lnTo>
                    <a:pt x="858709" y="934652"/>
                  </a:lnTo>
                  <a:lnTo>
                    <a:pt x="891516" y="904089"/>
                  </a:lnTo>
                  <a:lnTo>
                    <a:pt x="921651" y="870817"/>
                  </a:lnTo>
                  <a:lnTo>
                    <a:pt x="948932" y="835025"/>
                  </a:lnTo>
                  <a:lnTo>
                    <a:pt x="973174" y="796898"/>
                  </a:lnTo>
                  <a:lnTo>
                    <a:pt x="994191" y="756624"/>
                  </a:lnTo>
                  <a:lnTo>
                    <a:pt x="1011801" y="714389"/>
                  </a:lnTo>
                  <a:lnTo>
                    <a:pt x="1025819" y="670382"/>
                  </a:lnTo>
                  <a:lnTo>
                    <a:pt x="1036059" y="624788"/>
                  </a:lnTo>
                  <a:lnTo>
                    <a:pt x="1042339" y="577795"/>
                  </a:lnTo>
                  <a:lnTo>
                    <a:pt x="1044473" y="529589"/>
                  </a:lnTo>
                  <a:lnTo>
                    <a:pt x="1042339" y="481383"/>
                  </a:lnTo>
                  <a:lnTo>
                    <a:pt x="1036059" y="434389"/>
                  </a:lnTo>
                  <a:lnTo>
                    <a:pt x="1025819" y="388796"/>
                  </a:lnTo>
                  <a:lnTo>
                    <a:pt x="1011801" y="344790"/>
                  </a:lnTo>
                  <a:lnTo>
                    <a:pt x="994191" y="302557"/>
                  </a:lnTo>
                  <a:lnTo>
                    <a:pt x="973174" y="262286"/>
                  </a:lnTo>
                  <a:lnTo>
                    <a:pt x="948932" y="224162"/>
                  </a:lnTo>
                  <a:lnTo>
                    <a:pt x="921651" y="188372"/>
                  </a:lnTo>
                  <a:lnTo>
                    <a:pt x="891516" y="155105"/>
                  </a:lnTo>
                  <a:lnTo>
                    <a:pt x="858709" y="124545"/>
                  </a:lnTo>
                  <a:lnTo>
                    <a:pt x="823417" y="96881"/>
                  </a:lnTo>
                  <a:lnTo>
                    <a:pt x="785822" y="72299"/>
                  </a:lnTo>
                  <a:lnTo>
                    <a:pt x="746110" y="50986"/>
                  </a:lnTo>
                  <a:lnTo>
                    <a:pt x="704464" y="33129"/>
                  </a:lnTo>
                  <a:lnTo>
                    <a:pt x="661070" y="18915"/>
                  </a:lnTo>
                  <a:lnTo>
                    <a:pt x="616111" y="8531"/>
                  </a:lnTo>
                  <a:lnTo>
                    <a:pt x="569771" y="2164"/>
                  </a:lnTo>
                  <a:lnTo>
                    <a:pt x="522236" y="0"/>
                  </a:lnTo>
                  <a:lnTo>
                    <a:pt x="474701" y="2164"/>
                  </a:lnTo>
                  <a:lnTo>
                    <a:pt x="428362" y="8531"/>
                  </a:lnTo>
                  <a:lnTo>
                    <a:pt x="383403" y="18915"/>
                  </a:lnTo>
                  <a:lnTo>
                    <a:pt x="340008" y="33129"/>
                  </a:lnTo>
                  <a:lnTo>
                    <a:pt x="298363" y="50986"/>
                  </a:lnTo>
                  <a:lnTo>
                    <a:pt x="258651" y="72299"/>
                  </a:lnTo>
                  <a:lnTo>
                    <a:pt x="221056" y="96881"/>
                  </a:lnTo>
                  <a:lnTo>
                    <a:pt x="185763" y="124545"/>
                  </a:lnTo>
                  <a:lnTo>
                    <a:pt x="152957" y="155105"/>
                  </a:lnTo>
                  <a:lnTo>
                    <a:pt x="122821" y="188372"/>
                  </a:lnTo>
                  <a:lnTo>
                    <a:pt x="95540" y="224162"/>
                  </a:lnTo>
                  <a:lnTo>
                    <a:pt x="71299" y="262286"/>
                  </a:lnTo>
                  <a:lnTo>
                    <a:pt x="50281" y="302557"/>
                  </a:lnTo>
                  <a:lnTo>
                    <a:pt x="32671" y="344790"/>
                  </a:lnTo>
                  <a:lnTo>
                    <a:pt x="18654" y="388796"/>
                  </a:lnTo>
                  <a:lnTo>
                    <a:pt x="8413" y="434389"/>
                  </a:lnTo>
                  <a:lnTo>
                    <a:pt x="2134" y="481383"/>
                  </a:lnTo>
                  <a:lnTo>
                    <a:pt x="0" y="529589"/>
                  </a:lnTo>
                  <a:lnTo>
                    <a:pt x="2134" y="577795"/>
                  </a:lnTo>
                  <a:lnTo>
                    <a:pt x="8413" y="624788"/>
                  </a:lnTo>
                  <a:lnTo>
                    <a:pt x="18654" y="670382"/>
                  </a:lnTo>
                  <a:lnTo>
                    <a:pt x="32671" y="714389"/>
                  </a:lnTo>
                  <a:lnTo>
                    <a:pt x="50281" y="756624"/>
                  </a:lnTo>
                  <a:lnTo>
                    <a:pt x="71299" y="796898"/>
                  </a:lnTo>
                  <a:lnTo>
                    <a:pt x="95540" y="835025"/>
                  </a:lnTo>
                  <a:lnTo>
                    <a:pt x="122821" y="870817"/>
                  </a:lnTo>
                  <a:lnTo>
                    <a:pt x="152957" y="904089"/>
                  </a:lnTo>
                  <a:lnTo>
                    <a:pt x="185763" y="934652"/>
                  </a:lnTo>
                  <a:lnTo>
                    <a:pt x="221056" y="962320"/>
                  </a:lnTo>
                  <a:lnTo>
                    <a:pt x="258651" y="986905"/>
                  </a:lnTo>
                  <a:lnTo>
                    <a:pt x="298363" y="1008221"/>
                  </a:lnTo>
                  <a:lnTo>
                    <a:pt x="340008" y="1026081"/>
                  </a:lnTo>
                  <a:lnTo>
                    <a:pt x="383403" y="1040298"/>
                  </a:lnTo>
                  <a:lnTo>
                    <a:pt x="428362" y="1050684"/>
                  </a:lnTo>
                  <a:lnTo>
                    <a:pt x="474701" y="1057053"/>
                  </a:lnTo>
                  <a:lnTo>
                    <a:pt x="522236" y="1059218"/>
                  </a:lnTo>
                  <a:close/>
                </a:path>
              </a:pathLst>
            </a:custGeom>
            <a:ln w="47545">
              <a:solidFill>
                <a:srgbClr val="D0D0C2"/>
              </a:solidFill>
            </a:ln>
          </p:spPr>
          <p:txBody>
            <a:bodyPr wrap="square" lIns="0" tIns="0" rIns="0" bIns="0" rtlCol="0"/>
            <a:lstStyle/>
            <a:p>
              <a:pPr defTabSz="829909"/>
              <a:endParaRPr sz="1634" kern="0">
                <a:solidFill>
                  <a:sysClr val="windowText" lastClr="000000"/>
                </a:solidFill>
              </a:endParaRPr>
            </a:p>
          </p:txBody>
        </p:sp>
        <p:pic>
          <p:nvPicPr>
            <p:cNvPr id="43" name="object 43"/>
            <p:cNvPicPr/>
            <p:nvPr/>
          </p:nvPicPr>
          <p:blipFill>
            <a:blip r:embed="rId14" cstate="print"/>
            <a:stretch>
              <a:fillRect/>
            </a:stretch>
          </p:blipFill>
          <p:spPr>
            <a:xfrm>
              <a:off x="5981700" y="1308099"/>
              <a:ext cx="1250848" cy="1485900"/>
            </a:xfrm>
            <a:prstGeom prst="rect">
              <a:avLst/>
            </a:prstGeom>
          </p:spPr>
        </p:pic>
        <p:pic>
          <p:nvPicPr>
            <p:cNvPr id="44" name="object 44"/>
            <p:cNvPicPr/>
            <p:nvPr/>
          </p:nvPicPr>
          <p:blipFill>
            <a:blip r:embed="rId15" cstate="print"/>
            <a:stretch>
              <a:fillRect/>
            </a:stretch>
          </p:blipFill>
          <p:spPr>
            <a:xfrm>
              <a:off x="6968032" y="0"/>
              <a:ext cx="3719220" cy="4291952"/>
            </a:xfrm>
            <a:prstGeom prst="rect">
              <a:avLst/>
            </a:prstGeom>
          </p:spPr>
        </p:pic>
        <p:sp>
          <p:nvSpPr>
            <p:cNvPr id="45" name="object 45"/>
            <p:cNvSpPr/>
            <p:nvPr/>
          </p:nvSpPr>
          <p:spPr>
            <a:xfrm>
              <a:off x="6968032" y="0"/>
              <a:ext cx="3719829" cy="4291965"/>
            </a:xfrm>
            <a:custGeom>
              <a:avLst/>
              <a:gdLst/>
              <a:ahLst/>
              <a:cxnLst/>
              <a:rect l="l" t="t" r="r" b="b"/>
              <a:pathLst>
                <a:path w="3719829" h="4291965">
                  <a:moveTo>
                    <a:pt x="2463596" y="4291952"/>
                  </a:moveTo>
                  <a:lnTo>
                    <a:pt x="2511509" y="4291485"/>
                  </a:lnTo>
                  <a:lnTo>
                    <a:pt x="2559199" y="4290091"/>
                  </a:lnTo>
                  <a:lnTo>
                    <a:pt x="2606659" y="4287778"/>
                  </a:lnTo>
                  <a:lnTo>
                    <a:pt x="2653880" y="4284554"/>
                  </a:lnTo>
                  <a:lnTo>
                    <a:pt x="2700854" y="4280428"/>
                  </a:lnTo>
                  <a:lnTo>
                    <a:pt x="2747574" y="4275408"/>
                  </a:lnTo>
                  <a:lnTo>
                    <a:pt x="2794029" y="4269503"/>
                  </a:lnTo>
                  <a:lnTo>
                    <a:pt x="2840213" y="4262721"/>
                  </a:lnTo>
                  <a:lnTo>
                    <a:pt x="2886117" y="4255070"/>
                  </a:lnTo>
                  <a:lnTo>
                    <a:pt x="2931733" y="4246559"/>
                  </a:lnTo>
                  <a:lnTo>
                    <a:pt x="2977052" y="4237197"/>
                  </a:lnTo>
                  <a:lnTo>
                    <a:pt x="3022066" y="4226992"/>
                  </a:lnTo>
                  <a:lnTo>
                    <a:pt x="3066768" y="4215952"/>
                  </a:lnTo>
                  <a:lnTo>
                    <a:pt x="3111148" y="4204086"/>
                  </a:lnTo>
                  <a:lnTo>
                    <a:pt x="3155198" y="4191402"/>
                  </a:lnTo>
                  <a:lnTo>
                    <a:pt x="3198911" y="4177908"/>
                  </a:lnTo>
                  <a:lnTo>
                    <a:pt x="3242278" y="4163614"/>
                  </a:lnTo>
                  <a:lnTo>
                    <a:pt x="3285290" y="4148527"/>
                  </a:lnTo>
                  <a:lnTo>
                    <a:pt x="3327940" y="4132656"/>
                  </a:lnTo>
                  <a:lnTo>
                    <a:pt x="3370219" y="4116009"/>
                  </a:lnTo>
                  <a:lnTo>
                    <a:pt x="3412119" y="4098595"/>
                  </a:lnTo>
                  <a:lnTo>
                    <a:pt x="3453632" y="4080423"/>
                  </a:lnTo>
                  <a:lnTo>
                    <a:pt x="3494748" y="4061500"/>
                  </a:lnTo>
                  <a:lnTo>
                    <a:pt x="3535462" y="4041835"/>
                  </a:lnTo>
                  <a:lnTo>
                    <a:pt x="3575762" y="4021437"/>
                  </a:lnTo>
                  <a:lnTo>
                    <a:pt x="3615643" y="4000314"/>
                  </a:lnTo>
                  <a:lnTo>
                    <a:pt x="3655095" y="3978474"/>
                  </a:lnTo>
                  <a:lnTo>
                    <a:pt x="3694110" y="3955926"/>
                  </a:lnTo>
                  <a:lnTo>
                    <a:pt x="3719220" y="3940791"/>
                  </a:lnTo>
                </a:path>
                <a:path w="3719829" h="4291965">
                  <a:moveTo>
                    <a:pt x="716304" y="0"/>
                  </a:moveTo>
                  <a:lnTo>
                    <a:pt x="674998" y="43362"/>
                  </a:lnTo>
                  <a:lnTo>
                    <a:pt x="644675" y="76657"/>
                  </a:lnTo>
                  <a:lnTo>
                    <a:pt x="614938" y="110508"/>
                  </a:lnTo>
                  <a:lnTo>
                    <a:pt x="585795" y="144906"/>
                  </a:lnTo>
                  <a:lnTo>
                    <a:pt x="557253" y="179844"/>
                  </a:lnTo>
                  <a:lnTo>
                    <a:pt x="529323" y="215313"/>
                  </a:lnTo>
                  <a:lnTo>
                    <a:pt x="502010" y="251304"/>
                  </a:lnTo>
                  <a:lnTo>
                    <a:pt x="475325" y="287810"/>
                  </a:lnTo>
                  <a:lnTo>
                    <a:pt x="449275" y="324821"/>
                  </a:lnTo>
                  <a:lnTo>
                    <a:pt x="423868" y="362329"/>
                  </a:lnTo>
                  <a:lnTo>
                    <a:pt x="399113" y="400325"/>
                  </a:lnTo>
                  <a:lnTo>
                    <a:pt x="375018" y="438802"/>
                  </a:lnTo>
                  <a:lnTo>
                    <a:pt x="351591" y="477751"/>
                  </a:lnTo>
                  <a:lnTo>
                    <a:pt x="328840" y="517163"/>
                  </a:lnTo>
                  <a:lnTo>
                    <a:pt x="306775" y="557030"/>
                  </a:lnTo>
                  <a:lnTo>
                    <a:pt x="285402" y="597344"/>
                  </a:lnTo>
                  <a:lnTo>
                    <a:pt x="264730" y="638096"/>
                  </a:lnTo>
                  <a:lnTo>
                    <a:pt x="244768" y="679277"/>
                  </a:lnTo>
                  <a:lnTo>
                    <a:pt x="225524" y="720879"/>
                  </a:lnTo>
                  <a:lnTo>
                    <a:pt x="207006" y="762895"/>
                  </a:lnTo>
                  <a:lnTo>
                    <a:pt x="189222" y="805314"/>
                  </a:lnTo>
                  <a:lnTo>
                    <a:pt x="172180" y="848130"/>
                  </a:lnTo>
                  <a:lnTo>
                    <a:pt x="155889" y="891332"/>
                  </a:lnTo>
                  <a:lnTo>
                    <a:pt x="140358" y="934914"/>
                  </a:lnTo>
                  <a:lnTo>
                    <a:pt x="125593" y="978866"/>
                  </a:lnTo>
                  <a:lnTo>
                    <a:pt x="111605" y="1023181"/>
                  </a:lnTo>
                  <a:lnTo>
                    <a:pt x="98400" y="1067849"/>
                  </a:lnTo>
                  <a:lnTo>
                    <a:pt x="85987" y="1112862"/>
                  </a:lnTo>
                  <a:lnTo>
                    <a:pt x="74374" y="1158212"/>
                  </a:lnTo>
                  <a:lnTo>
                    <a:pt x="63570" y="1203891"/>
                  </a:lnTo>
                  <a:lnTo>
                    <a:pt x="53583" y="1249889"/>
                  </a:lnTo>
                  <a:lnTo>
                    <a:pt x="44421" y="1296199"/>
                  </a:lnTo>
                  <a:lnTo>
                    <a:pt x="36092" y="1342811"/>
                  </a:lnTo>
                  <a:lnTo>
                    <a:pt x="28606" y="1389719"/>
                  </a:lnTo>
                  <a:lnTo>
                    <a:pt x="21968" y="1436912"/>
                  </a:lnTo>
                  <a:lnTo>
                    <a:pt x="16189" y="1484384"/>
                  </a:lnTo>
                  <a:lnTo>
                    <a:pt x="11277" y="1532124"/>
                  </a:lnTo>
                  <a:lnTo>
                    <a:pt x="7239" y="1580126"/>
                  </a:lnTo>
                  <a:lnTo>
                    <a:pt x="4084" y="1628379"/>
                  </a:lnTo>
                  <a:lnTo>
                    <a:pt x="1820" y="1676877"/>
                  </a:lnTo>
                  <a:lnTo>
                    <a:pt x="456" y="1725610"/>
                  </a:lnTo>
                  <a:lnTo>
                    <a:pt x="0" y="1774570"/>
                  </a:lnTo>
                  <a:lnTo>
                    <a:pt x="456" y="1823529"/>
                  </a:lnTo>
                  <a:lnTo>
                    <a:pt x="1820" y="1872261"/>
                  </a:lnTo>
                  <a:lnTo>
                    <a:pt x="4084" y="1920758"/>
                  </a:lnTo>
                  <a:lnTo>
                    <a:pt x="7239" y="1969010"/>
                  </a:lnTo>
                  <a:lnTo>
                    <a:pt x="11277" y="2017010"/>
                  </a:lnTo>
                  <a:lnTo>
                    <a:pt x="16189" y="2064750"/>
                  </a:lnTo>
                  <a:lnTo>
                    <a:pt x="21968" y="2112220"/>
                  </a:lnTo>
                  <a:lnTo>
                    <a:pt x="28606" y="2159412"/>
                  </a:lnTo>
                  <a:lnTo>
                    <a:pt x="36092" y="2206319"/>
                  </a:lnTo>
                  <a:lnTo>
                    <a:pt x="44421" y="2252930"/>
                  </a:lnTo>
                  <a:lnTo>
                    <a:pt x="53583" y="2299239"/>
                  </a:lnTo>
                  <a:lnTo>
                    <a:pt x="63570" y="2345236"/>
                  </a:lnTo>
                  <a:lnTo>
                    <a:pt x="74374" y="2390914"/>
                  </a:lnTo>
                  <a:lnTo>
                    <a:pt x="85987" y="2436263"/>
                  </a:lnTo>
                  <a:lnTo>
                    <a:pt x="98400" y="2481275"/>
                  </a:lnTo>
                  <a:lnTo>
                    <a:pt x="111605" y="2525943"/>
                  </a:lnTo>
                  <a:lnTo>
                    <a:pt x="125593" y="2570256"/>
                  </a:lnTo>
                  <a:lnTo>
                    <a:pt x="140358" y="2614208"/>
                  </a:lnTo>
                  <a:lnTo>
                    <a:pt x="155889" y="2657788"/>
                  </a:lnTo>
                  <a:lnTo>
                    <a:pt x="172180" y="2700990"/>
                  </a:lnTo>
                  <a:lnTo>
                    <a:pt x="189222" y="2743805"/>
                  </a:lnTo>
                  <a:lnTo>
                    <a:pt x="207006" y="2786224"/>
                  </a:lnTo>
                  <a:lnTo>
                    <a:pt x="225524" y="2828238"/>
                  </a:lnTo>
                  <a:lnTo>
                    <a:pt x="244768" y="2869840"/>
                  </a:lnTo>
                  <a:lnTo>
                    <a:pt x="264730" y="2911021"/>
                  </a:lnTo>
                  <a:lnTo>
                    <a:pt x="285402" y="2951772"/>
                  </a:lnTo>
                  <a:lnTo>
                    <a:pt x="306775" y="2992085"/>
                  </a:lnTo>
                  <a:lnTo>
                    <a:pt x="328840" y="3031951"/>
                  </a:lnTo>
                  <a:lnTo>
                    <a:pt x="351591" y="3071363"/>
                  </a:lnTo>
                  <a:lnTo>
                    <a:pt x="375018" y="3110311"/>
                  </a:lnTo>
                  <a:lnTo>
                    <a:pt x="399113" y="3148787"/>
                  </a:lnTo>
                  <a:lnTo>
                    <a:pt x="423868" y="3186783"/>
                  </a:lnTo>
                  <a:lnTo>
                    <a:pt x="449275" y="3224291"/>
                  </a:lnTo>
                  <a:lnTo>
                    <a:pt x="475325" y="3261301"/>
                  </a:lnTo>
                  <a:lnTo>
                    <a:pt x="502010" y="3297806"/>
                  </a:lnTo>
                  <a:lnTo>
                    <a:pt x="529323" y="3333797"/>
                  </a:lnTo>
                  <a:lnTo>
                    <a:pt x="557253" y="3369266"/>
                  </a:lnTo>
                  <a:lnTo>
                    <a:pt x="585795" y="3404203"/>
                  </a:lnTo>
                  <a:lnTo>
                    <a:pt x="614938" y="3438601"/>
                  </a:lnTo>
                  <a:lnTo>
                    <a:pt x="644675" y="3472452"/>
                  </a:lnTo>
                  <a:lnTo>
                    <a:pt x="674998" y="3505746"/>
                  </a:lnTo>
                  <a:lnTo>
                    <a:pt x="705899" y="3538476"/>
                  </a:lnTo>
                  <a:lnTo>
                    <a:pt x="737368" y="3570632"/>
                  </a:lnTo>
                  <a:lnTo>
                    <a:pt x="769398" y="3602208"/>
                  </a:lnTo>
                  <a:lnTo>
                    <a:pt x="801981" y="3633193"/>
                  </a:lnTo>
                  <a:lnTo>
                    <a:pt x="835108" y="3663579"/>
                  </a:lnTo>
                  <a:lnTo>
                    <a:pt x="868771" y="3693359"/>
                  </a:lnTo>
                  <a:lnTo>
                    <a:pt x="902962" y="3722524"/>
                  </a:lnTo>
                  <a:lnTo>
                    <a:pt x="937673" y="3751065"/>
                  </a:lnTo>
                  <a:lnTo>
                    <a:pt x="972894" y="3778974"/>
                  </a:lnTo>
                  <a:lnTo>
                    <a:pt x="1008619" y="3806242"/>
                  </a:lnTo>
                  <a:lnTo>
                    <a:pt x="1044839" y="3832861"/>
                  </a:lnTo>
                  <a:lnTo>
                    <a:pt x="1081545" y="3858823"/>
                  </a:lnTo>
                  <a:lnTo>
                    <a:pt x="1118729" y="3884119"/>
                  </a:lnTo>
                  <a:lnTo>
                    <a:pt x="1156384" y="3908740"/>
                  </a:lnTo>
                  <a:lnTo>
                    <a:pt x="1194500" y="3932679"/>
                  </a:lnTo>
                  <a:lnTo>
                    <a:pt x="1233069" y="3955926"/>
                  </a:lnTo>
                  <a:lnTo>
                    <a:pt x="1272084" y="3978474"/>
                  </a:lnTo>
                  <a:lnTo>
                    <a:pt x="1311536" y="4000314"/>
                  </a:lnTo>
                  <a:lnTo>
                    <a:pt x="1351416" y="4021437"/>
                  </a:lnTo>
                  <a:lnTo>
                    <a:pt x="1391717" y="4041835"/>
                  </a:lnTo>
                  <a:lnTo>
                    <a:pt x="1432430" y="4061500"/>
                  </a:lnTo>
                  <a:lnTo>
                    <a:pt x="1473547" y="4080423"/>
                  </a:lnTo>
                  <a:lnTo>
                    <a:pt x="1515059" y="4098595"/>
                  </a:lnTo>
                  <a:lnTo>
                    <a:pt x="1556960" y="4116009"/>
                  </a:lnTo>
                  <a:lnTo>
                    <a:pt x="1599239" y="4132656"/>
                  </a:lnTo>
                  <a:lnTo>
                    <a:pt x="1641889" y="4148527"/>
                  </a:lnTo>
                  <a:lnTo>
                    <a:pt x="1684901" y="4163614"/>
                  </a:lnTo>
                  <a:lnTo>
                    <a:pt x="1728268" y="4177908"/>
                  </a:lnTo>
                  <a:lnTo>
                    <a:pt x="1771982" y="4191402"/>
                  </a:lnTo>
                  <a:lnTo>
                    <a:pt x="1816033" y="4204086"/>
                  </a:lnTo>
                  <a:lnTo>
                    <a:pt x="1860413" y="4215952"/>
                  </a:lnTo>
                  <a:lnTo>
                    <a:pt x="1905115" y="4226992"/>
                  </a:lnTo>
                  <a:lnTo>
                    <a:pt x="1950130" y="4237197"/>
                  </a:lnTo>
                  <a:lnTo>
                    <a:pt x="1995450" y="4246559"/>
                  </a:lnTo>
                  <a:lnTo>
                    <a:pt x="2041066" y="4255070"/>
                  </a:lnTo>
                  <a:lnTo>
                    <a:pt x="2086971" y="4262721"/>
                  </a:lnTo>
                  <a:lnTo>
                    <a:pt x="2133156" y="4269503"/>
                  </a:lnTo>
                  <a:lnTo>
                    <a:pt x="2179612" y="4275408"/>
                  </a:lnTo>
                  <a:lnTo>
                    <a:pt x="2226332" y="4280428"/>
                  </a:lnTo>
                  <a:lnTo>
                    <a:pt x="2273308" y="4284554"/>
                  </a:lnTo>
                  <a:lnTo>
                    <a:pt x="2320530" y="4287778"/>
                  </a:lnTo>
                  <a:lnTo>
                    <a:pt x="2367991" y="4290091"/>
                  </a:lnTo>
                  <a:lnTo>
                    <a:pt x="2415683" y="4291485"/>
                  </a:lnTo>
                  <a:lnTo>
                    <a:pt x="2463596" y="4291952"/>
                  </a:lnTo>
                </a:path>
              </a:pathLst>
            </a:custGeom>
            <a:ln w="126786">
              <a:solidFill>
                <a:srgbClr val="D0D0C2"/>
              </a:solidFill>
            </a:ln>
          </p:spPr>
          <p:txBody>
            <a:bodyPr wrap="square" lIns="0" tIns="0" rIns="0" bIns="0" rtlCol="0"/>
            <a:lstStyle/>
            <a:p>
              <a:pPr defTabSz="829909"/>
              <a:endParaRPr sz="1634" kern="0">
                <a:solidFill>
                  <a:sysClr val="windowText" lastClr="000000"/>
                </a:solidFill>
              </a:endParaRPr>
            </a:p>
          </p:txBody>
        </p:sp>
        <p:pic>
          <p:nvPicPr>
            <p:cNvPr id="46" name="object 46"/>
            <p:cNvPicPr/>
            <p:nvPr/>
          </p:nvPicPr>
          <p:blipFill>
            <a:blip r:embed="rId16" cstate="print"/>
            <a:stretch>
              <a:fillRect/>
            </a:stretch>
          </p:blipFill>
          <p:spPr>
            <a:xfrm>
              <a:off x="3668901" y="3306452"/>
              <a:ext cx="923198" cy="923198"/>
            </a:xfrm>
            <a:prstGeom prst="rect">
              <a:avLst/>
            </a:prstGeom>
          </p:spPr>
        </p:pic>
      </p:grpSp>
      <p:sp>
        <p:nvSpPr>
          <p:cNvPr id="47" name="TextBox 46">
            <a:extLst>
              <a:ext uri="{FF2B5EF4-FFF2-40B4-BE49-F238E27FC236}">
                <a16:creationId xmlns:a16="http://schemas.microsoft.com/office/drawing/2014/main" id="{CB2B6987-B5C0-45D2-3A6C-CB7B1D82A486}"/>
              </a:ext>
            </a:extLst>
          </p:cNvPr>
          <p:cNvSpPr txBox="1"/>
          <p:nvPr/>
        </p:nvSpPr>
        <p:spPr>
          <a:xfrm>
            <a:off x="11083103" y="5729467"/>
            <a:ext cx="1024016" cy="707886"/>
          </a:xfrm>
          <a:prstGeom prst="rect">
            <a:avLst/>
          </a:prstGeom>
          <a:solidFill>
            <a:schemeClr val="accent4">
              <a:lumMod val="20000"/>
              <a:lumOff val="80000"/>
            </a:schemeClr>
          </a:solidFill>
        </p:spPr>
        <p:txBody>
          <a:bodyPr wrap="square" rtlCol="0">
            <a:spAutoFit/>
          </a:bodyPr>
          <a:lstStyle/>
          <a:p>
            <a:r>
              <a:rPr lang="ro-RO" sz="4000" b="1" dirty="0"/>
              <a:t>P13</a:t>
            </a:r>
            <a:endParaRPr lang="en-US" sz="40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59608"/>
          </a:schemeClr>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936E9D1A-31FE-411E-8001-29B6F93D4EC6}"/>
              </a:ext>
            </a:extLst>
          </p:cNvPr>
          <p:cNvSpPr/>
          <p:nvPr/>
        </p:nvSpPr>
        <p:spPr>
          <a:xfrm>
            <a:off x="3670660" y="-19946"/>
            <a:ext cx="4850681" cy="854361"/>
          </a:xfrm>
          <a:prstGeom prst="rect">
            <a:avLst/>
          </a:prstGeom>
          <a:blipFill dpi="0" rotWithShape="1">
            <a:blip r:embed="rId2">
              <a:alphaModFix amt="5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68346" rtl="0" eaLnBrk="0" fontAlgn="base" latinLnBrk="0" hangingPunct="0">
              <a:lnSpc>
                <a:spcPct val="100000"/>
              </a:lnSpc>
              <a:spcBef>
                <a:spcPct val="0"/>
              </a:spcBef>
              <a:spcAft>
                <a:spcPct val="0"/>
              </a:spcAft>
              <a:buClrTx/>
              <a:buSzTx/>
              <a:buFontTx/>
              <a:buNone/>
              <a:tabLst/>
              <a:defRPr/>
            </a:pPr>
            <a:endParaRPr kumimoji="0" lang="en-US" sz="1314" b="0" i="0" u="none" strike="noStrike" kern="1200" cap="none" spc="0" normalizeH="0" baseline="0" noProof="0">
              <a:ln>
                <a:noFill/>
              </a:ln>
              <a:solidFill>
                <a:prstClr val="white"/>
              </a:solidFill>
              <a:effectLst/>
              <a:uLnTx/>
              <a:uFillTx/>
              <a:latin typeface="Calibri"/>
              <a:ea typeface="+mn-ea"/>
              <a:cs typeface="+mn-cs"/>
            </a:endParaRPr>
          </a:p>
        </p:txBody>
      </p:sp>
      <p:sp>
        <p:nvSpPr>
          <p:cNvPr id="4" name="Titel 1">
            <a:extLst>
              <a:ext uri="{FF2B5EF4-FFF2-40B4-BE49-F238E27FC236}">
                <a16:creationId xmlns:a16="http://schemas.microsoft.com/office/drawing/2014/main" id="{238ACF7D-174D-44B7-BE5E-176E23C8E34E}"/>
              </a:ext>
            </a:extLst>
          </p:cNvPr>
          <p:cNvSpPr txBox="1">
            <a:spLocks/>
          </p:cNvSpPr>
          <p:nvPr/>
        </p:nvSpPr>
        <p:spPr bwMode="auto">
          <a:xfrm>
            <a:off x="4826920" y="391157"/>
            <a:ext cx="3622646" cy="415793"/>
          </a:xfrm>
          <a:prstGeom prst="rect">
            <a:avLst/>
          </a:prstGeom>
          <a:solidFill>
            <a:srgbClr val="92D050"/>
          </a:solidFill>
          <a:ln>
            <a:noFill/>
          </a:ln>
        </p:spPr>
        <p:txBody>
          <a:bodyPr vert="horz" wrap="square" lIns="66849" tIns="33424" rIns="66849" bIns="33424" numCol="1" rtlCol="0" anchor="ctr" anchorCtr="0" compatLnSpc="1">
            <a:prstTxWarp prst="textNoShape">
              <a:avLst/>
            </a:prstTxWarp>
            <a:noAutofit/>
          </a:bodyPr>
          <a:lstStyle>
            <a:lvl1pPr algn="ctr" defTabSz="4156514" rtl="0" eaLnBrk="0" fontAlgn="base" hangingPunct="0">
              <a:spcBef>
                <a:spcPct val="0"/>
              </a:spcBef>
              <a:spcAft>
                <a:spcPct val="0"/>
              </a:spcAft>
              <a:defRPr sz="20026" kern="1200">
                <a:solidFill>
                  <a:schemeClr val="tx1"/>
                </a:solidFill>
                <a:latin typeface="+mj-lt"/>
                <a:ea typeface="+mj-ea"/>
                <a:cs typeface="+mj-cs"/>
              </a:defRPr>
            </a:lvl1pPr>
            <a:lvl2pPr algn="ctr" defTabSz="4156514" rtl="0" eaLnBrk="0" fontAlgn="base" hangingPunct="0">
              <a:spcBef>
                <a:spcPct val="0"/>
              </a:spcBef>
              <a:spcAft>
                <a:spcPct val="0"/>
              </a:spcAft>
              <a:defRPr sz="20026">
                <a:solidFill>
                  <a:schemeClr val="tx1"/>
                </a:solidFill>
                <a:latin typeface="Calibri" panose="020F0502020204030204" pitchFamily="34" charset="0"/>
              </a:defRPr>
            </a:lvl2pPr>
            <a:lvl3pPr algn="ctr" defTabSz="4156514" rtl="0" eaLnBrk="0" fontAlgn="base" hangingPunct="0">
              <a:spcBef>
                <a:spcPct val="0"/>
              </a:spcBef>
              <a:spcAft>
                <a:spcPct val="0"/>
              </a:spcAft>
              <a:defRPr sz="20026">
                <a:solidFill>
                  <a:schemeClr val="tx1"/>
                </a:solidFill>
                <a:latin typeface="Calibri" panose="020F0502020204030204" pitchFamily="34" charset="0"/>
              </a:defRPr>
            </a:lvl3pPr>
            <a:lvl4pPr algn="ctr" defTabSz="4156514" rtl="0" eaLnBrk="0" fontAlgn="base" hangingPunct="0">
              <a:spcBef>
                <a:spcPct val="0"/>
              </a:spcBef>
              <a:spcAft>
                <a:spcPct val="0"/>
              </a:spcAft>
              <a:defRPr sz="20026">
                <a:solidFill>
                  <a:schemeClr val="tx1"/>
                </a:solidFill>
                <a:latin typeface="Calibri" panose="020F0502020204030204" pitchFamily="34" charset="0"/>
              </a:defRPr>
            </a:lvl4pPr>
            <a:lvl5pPr algn="ctr" defTabSz="4156514" rtl="0" eaLnBrk="0" fontAlgn="base" hangingPunct="0">
              <a:spcBef>
                <a:spcPct val="0"/>
              </a:spcBef>
              <a:spcAft>
                <a:spcPct val="0"/>
              </a:spcAft>
              <a:defRPr sz="20026">
                <a:solidFill>
                  <a:schemeClr val="tx1"/>
                </a:solidFill>
                <a:latin typeface="Calibri" panose="020F0502020204030204" pitchFamily="34" charset="0"/>
              </a:defRPr>
            </a:lvl5pPr>
            <a:lvl6pPr marL="455508" algn="ctr" defTabSz="4156514" rtl="0" fontAlgn="base">
              <a:spcBef>
                <a:spcPct val="0"/>
              </a:spcBef>
              <a:spcAft>
                <a:spcPct val="0"/>
              </a:spcAft>
              <a:defRPr sz="20026">
                <a:solidFill>
                  <a:schemeClr val="tx1"/>
                </a:solidFill>
                <a:latin typeface="Calibri" panose="020F0502020204030204" pitchFamily="34" charset="0"/>
              </a:defRPr>
            </a:lvl6pPr>
            <a:lvl7pPr marL="911017" algn="ctr" defTabSz="4156514" rtl="0" fontAlgn="base">
              <a:spcBef>
                <a:spcPct val="0"/>
              </a:spcBef>
              <a:spcAft>
                <a:spcPct val="0"/>
              </a:spcAft>
              <a:defRPr sz="20026">
                <a:solidFill>
                  <a:schemeClr val="tx1"/>
                </a:solidFill>
                <a:latin typeface="Calibri" panose="020F0502020204030204" pitchFamily="34" charset="0"/>
              </a:defRPr>
            </a:lvl7pPr>
            <a:lvl8pPr marL="1366525" algn="ctr" defTabSz="4156514" rtl="0" fontAlgn="base">
              <a:spcBef>
                <a:spcPct val="0"/>
              </a:spcBef>
              <a:spcAft>
                <a:spcPct val="0"/>
              </a:spcAft>
              <a:defRPr sz="20026">
                <a:solidFill>
                  <a:schemeClr val="tx1"/>
                </a:solidFill>
                <a:latin typeface="Calibri" panose="020F0502020204030204" pitchFamily="34" charset="0"/>
              </a:defRPr>
            </a:lvl8pPr>
            <a:lvl9pPr marL="1822033" algn="ctr" defTabSz="4156514" rtl="0" fontAlgn="base">
              <a:spcBef>
                <a:spcPct val="0"/>
              </a:spcBef>
              <a:spcAft>
                <a:spcPct val="0"/>
              </a:spcAft>
              <a:defRPr sz="20026">
                <a:solidFill>
                  <a:schemeClr val="tx1"/>
                </a:solidFill>
                <a:latin typeface="Calibri" panose="020F0502020204030204" pitchFamily="34" charset="0"/>
              </a:defRPr>
            </a:lvl9pPr>
          </a:lstStyle>
          <a:p>
            <a:pPr marL="0" marR="0" lvl="0" indent="0" algn="ctr" defTabSz="665932" rtl="0" eaLnBrk="1" fontAlgn="auto" latinLnBrk="0" hangingPunct="1">
              <a:lnSpc>
                <a:spcPct val="100000"/>
              </a:lnSpc>
              <a:spcBef>
                <a:spcPct val="0"/>
              </a:spcBef>
              <a:spcAft>
                <a:spcPts val="0"/>
              </a:spcAft>
              <a:buClrTx/>
              <a:buSzTx/>
              <a:buFontTx/>
              <a:buNone/>
              <a:tabLst/>
              <a:defRPr/>
            </a:pPr>
            <a:r>
              <a:rPr kumimoji="0" lang="en-US" sz="1153" b="1" i="0" u="none" strike="noStrike" kern="1200" cap="small" spc="0" normalizeH="0" baseline="0" noProof="0" dirty="0">
                <a:ln>
                  <a:noFill/>
                </a:ln>
                <a:solidFill>
                  <a:prstClr val="white"/>
                </a:solidFill>
                <a:effectLst/>
                <a:uLnTx/>
                <a:uFillTx/>
                <a:latin typeface="Helvetica" pitchFamily="2" charset="0"/>
                <a:ea typeface="+mj-ea"/>
                <a:cs typeface="+mj-cs"/>
              </a:rPr>
              <a:t>Study of the Invertebrate diversity in Prometheus Show Cave (Georgia, Caucasus)</a:t>
            </a:r>
            <a:endParaRPr kumimoji="0" lang="en-GB" sz="1153" b="1" i="0" u="none" strike="noStrike" kern="1200" cap="none" spc="0" normalizeH="0" baseline="0" noProof="0" dirty="0">
              <a:ln>
                <a:noFill/>
              </a:ln>
              <a:solidFill>
                <a:prstClr val="white"/>
              </a:solidFill>
              <a:effectLst/>
              <a:uLnTx/>
              <a:uFillTx/>
              <a:latin typeface="Helvetica" pitchFamily="2" charset="0"/>
              <a:ea typeface="Arial" charset="0"/>
              <a:cs typeface="Arial" charset="0"/>
            </a:endParaRPr>
          </a:p>
        </p:txBody>
      </p:sp>
      <p:sp>
        <p:nvSpPr>
          <p:cNvPr id="5" name="Textfeld 3">
            <a:extLst>
              <a:ext uri="{FF2B5EF4-FFF2-40B4-BE49-F238E27FC236}">
                <a16:creationId xmlns:a16="http://schemas.microsoft.com/office/drawing/2014/main" id="{485F09ED-2C09-4C4B-B5E6-2572E6455FF7}"/>
              </a:ext>
            </a:extLst>
          </p:cNvPr>
          <p:cNvSpPr txBox="1">
            <a:spLocks noChangeArrowheads="1"/>
          </p:cNvSpPr>
          <p:nvPr/>
        </p:nvSpPr>
        <p:spPr bwMode="auto">
          <a:xfrm>
            <a:off x="3765446" y="851935"/>
            <a:ext cx="2226720" cy="532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marL="0" marR="0" lvl="0" indent="0" algn="l" defTabSz="668346" rtl="0" eaLnBrk="1" fontAlgn="base" latinLnBrk="0" hangingPunct="1">
              <a:lnSpc>
                <a:spcPct val="100000"/>
              </a:lnSpc>
              <a:spcBef>
                <a:spcPct val="0"/>
              </a:spcBef>
              <a:spcAft>
                <a:spcPct val="0"/>
              </a:spcAft>
              <a:buClrTx/>
              <a:buSzTx/>
              <a:buFontTx/>
              <a:buNone/>
              <a:tabLst/>
              <a:defRPr/>
            </a:pPr>
            <a:r>
              <a:rPr kumimoji="0" lang="de-DE" altLang="de-D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Eter maghradze</a:t>
            </a:r>
            <a:r>
              <a:rPr kumimoji="0" lang="de-DE" altLang="de-DE" sz="513" b="0" i="0"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1</a:t>
            </a:r>
            <a:r>
              <a:rPr kumimoji="0" lang="de-DE" altLang="de-D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 Shalva Barjadze</a:t>
            </a:r>
            <a:r>
              <a:rPr kumimoji="0" lang="de-DE" altLang="de-DE" sz="513"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 2</a:t>
            </a:r>
            <a:r>
              <a:rPr kumimoji="0" lang="de-DE" altLang="de-D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 Arnaud Faille</a:t>
            </a:r>
            <a:r>
              <a:rPr kumimoji="0" lang="de-DE" altLang="de-DE" sz="513" b="0" i="0"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3</a:t>
            </a:r>
            <a:r>
              <a:rPr kumimoji="0" lang="de-DE" altLang="de-D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 Zezva Asanidze</a:t>
            </a:r>
            <a:r>
              <a:rPr kumimoji="0" lang="de-DE" altLang="de-DE" sz="513"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4</a:t>
            </a:r>
          </a:p>
          <a:p>
            <a:pPr marL="0" marR="0" lvl="0" indent="0" algn="l" defTabSz="668346" rtl="0" eaLnBrk="1" fontAlgn="base" latinLnBrk="0" hangingPunct="1">
              <a:lnSpc>
                <a:spcPct val="100000"/>
              </a:lnSpc>
              <a:spcBef>
                <a:spcPct val="0"/>
              </a:spcBef>
              <a:spcAft>
                <a:spcPct val="0"/>
              </a:spcAft>
              <a:buClrTx/>
              <a:buSzTx/>
              <a:buFontTx/>
              <a:buNone/>
              <a:tabLst/>
              <a:defRPr/>
            </a:pPr>
            <a:r>
              <a:rPr kumimoji="0" lang="de-DE"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1</a:t>
            </a:r>
            <a:r>
              <a:rPr kumimoji="0" lang="ka-GE"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a:t>
            </a:r>
            <a:r>
              <a:rPr kumimoji="0" lang="de-DE"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2</a:t>
            </a:r>
            <a:r>
              <a:rPr kumimoji="0" lang="de-DE" altLang="de-DE" sz="705"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 </a:t>
            </a:r>
            <a:r>
              <a:rPr kumimoji="0" lang="en-US"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Institute of Zoology, Ilia State University, Tbilisi, Georgia</a:t>
            </a:r>
            <a:r>
              <a:rPr kumimoji="0" lang="ka-GE"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 </a:t>
            </a:r>
          </a:p>
          <a:p>
            <a:pPr marL="0" marR="0" lvl="0" indent="0" algn="l" defTabSz="668346" rtl="0" eaLnBrk="1" fontAlgn="base" latinLnBrk="0" hangingPunct="1">
              <a:lnSpc>
                <a:spcPct val="100000"/>
              </a:lnSpc>
              <a:spcBef>
                <a:spcPct val="0"/>
              </a:spcBef>
              <a:spcAft>
                <a:spcPct val="0"/>
              </a:spcAft>
              <a:buClrTx/>
              <a:buSzTx/>
              <a:buFontTx/>
              <a:buNone/>
              <a:tabLst/>
              <a:defRPr/>
            </a:pPr>
            <a:r>
              <a:rPr kumimoji="0" lang="de-DE"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3 State Museum of Natural History Stuttgart, Entomology,</a:t>
            </a:r>
            <a:r>
              <a:rPr kumimoji="0" lang="de-DE" altLang="de-DE" sz="705"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 </a:t>
            </a:r>
            <a:r>
              <a:rPr kumimoji="0" lang="de-DE"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Stuttgart, Germany;</a:t>
            </a:r>
          </a:p>
          <a:p>
            <a:pPr marL="0" marR="0" lvl="0" indent="0" algn="l" defTabSz="668346" rtl="0" eaLnBrk="1" fontAlgn="base" latinLnBrk="0" hangingPunct="1">
              <a:lnSpc>
                <a:spcPct val="100000"/>
              </a:lnSpc>
              <a:spcBef>
                <a:spcPct val="0"/>
              </a:spcBef>
              <a:spcAft>
                <a:spcPct val="0"/>
              </a:spcAft>
              <a:buClrTx/>
              <a:buSzTx/>
              <a:buFontTx/>
              <a:buNone/>
              <a:tabLst/>
              <a:defRPr/>
            </a:pPr>
            <a:r>
              <a:rPr kumimoji="0" lang="de-DE"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4 </a:t>
            </a:r>
            <a:r>
              <a:rPr kumimoji="0" lang="en-US"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rPr>
              <a:t>Institute of Ecology of Ilia State University, Tbilisi, Georgia</a:t>
            </a:r>
            <a:endParaRPr kumimoji="0" lang="de-DE" altLang="de-DE" sz="705" b="0" i="1"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Calibri" panose="020F0502020204030204" pitchFamily="34" charset="0"/>
            </a:endParaRPr>
          </a:p>
        </p:txBody>
      </p:sp>
      <p:sp>
        <p:nvSpPr>
          <p:cNvPr id="6" name="Textfeld 4">
            <a:extLst>
              <a:ext uri="{FF2B5EF4-FFF2-40B4-BE49-F238E27FC236}">
                <a16:creationId xmlns:a16="http://schemas.microsoft.com/office/drawing/2014/main" id="{0B6A637A-3549-47D7-A396-3669730513E2}"/>
              </a:ext>
            </a:extLst>
          </p:cNvPr>
          <p:cNvSpPr txBox="1">
            <a:spLocks noChangeArrowheads="1"/>
          </p:cNvSpPr>
          <p:nvPr/>
        </p:nvSpPr>
        <p:spPr bwMode="auto">
          <a:xfrm>
            <a:off x="3765446" y="1154812"/>
            <a:ext cx="2226720" cy="90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marL="0" marR="0" lvl="0" indent="0" algn="just" defTabSz="668346" rtl="0" eaLnBrk="1" fontAlgn="base" latinLnBrk="0" hangingPunct="1">
              <a:lnSpc>
                <a:spcPct val="100000"/>
              </a:lnSpc>
              <a:spcBef>
                <a:spcPct val="0"/>
              </a:spcBef>
              <a:spcAft>
                <a:spcPct val="0"/>
              </a:spcAft>
              <a:buClrTx/>
              <a:buSzTx/>
              <a:buFontTx/>
              <a:buNone/>
              <a:tabLst/>
              <a:defRPr/>
            </a:pPr>
            <a:endParaRPr kumimoji="0" lang="de-DE" altLang="de-DE" sz="54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pPr marL="0" marR="0" lvl="0" indent="0" algn="ctr" defTabSz="668346" rtl="0" eaLnBrk="1" fontAlgn="base" latinLnBrk="0" hangingPunct="1">
              <a:lnSpc>
                <a:spcPct val="100000"/>
              </a:lnSpc>
              <a:spcBef>
                <a:spcPct val="0"/>
              </a:spcBef>
              <a:spcAft>
                <a:spcPct val="0"/>
              </a:spcAft>
              <a:buClrTx/>
              <a:buSzTx/>
              <a:buFontTx/>
              <a:buNone/>
              <a:tabLst/>
              <a:defRPr/>
            </a:pPr>
            <a:r>
              <a:rPr kumimoji="0" lang="de-DE" altLang="de-DE" sz="641"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Background</a:t>
            </a:r>
            <a:endParaRPr kumimoji="0" lang="de-DE" altLang="de-DE" sz="51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pPr marL="0" marR="0" lvl="0" indent="0" algn="just" defTabSz="668346" rtl="0" eaLnBrk="0" fontAlgn="base" latinLnBrk="0" hangingPunct="0">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Prometheus cave is one of the largest caves in Georgia among the local six caves which are accessible for tourism. Prior to the opening of the cave as a touristic attraction, no research was conducted in the cave to study the invertebrate community living there, despite the fact that the cave has the status of natural monument (apa.gov.ge).</a:t>
            </a:r>
            <a:r>
              <a:rPr kumimoji="0" lang="ka-G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ea typeface="+mn-ea"/>
                <a:cs typeface="Arial" panose="020B0604020202020204" pitchFamily="34" charset="0"/>
              </a:rPr>
              <a:t> </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Prior to our study, only 22 species of invertebrates were known from Prometheus Cave, while none of the invertebrate species have been reported from Datvi and Melouri caves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Barjadze</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et al., 2015).</a:t>
            </a:r>
            <a:endParaRPr kumimoji="0" lang="de-DE" altLang="de-D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8" name="Rectangle 25">
            <a:extLst>
              <a:ext uri="{FF2B5EF4-FFF2-40B4-BE49-F238E27FC236}">
                <a16:creationId xmlns:a16="http://schemas.microsoft.com/office/drawing/2014/main" id="{186564CB-549D-4BE4-A9A9-3FB2F23AACB0}"/>
              </a:ext>
            </a:extLst>
          </p:cNvPr>
          <p:cNvSpPr>
            <a:spLocks noChangeArrowheads="1"/>
          </p:cNvSpPr>
          <p:nvPr/>
        </p:nvSpPr>
        <p:spPr bwMode="auto">
          <a:xfrm>
            <a:off x="3726829" y="2226012"/>
            <a:ext cx="2368343" cy="76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1950" eaLnBrk="0" fontAlgn="base" hangingPunct="0">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marL="0" marR="0" lvl="0" indent="0" algn="just" defTabSz="668346" rtl="0" eaLnBrk="1" fontAlgn="base" latinLnBrk="0" hangingPunct="1">
              <a:lnSpc>
                <a:spcPct val="100000"/>
              </a:lnSpc>
              <a:spcBef>
                <a:spcPct val="0"/>
              </a:spcBef>
              <a:spcAft>
                <a:spcPct val="0"/>
              </a:spcAft>
              <a:buClrTx/>
              <a:buSzTx/>
              <a:buFontTx/>
              <a:buNone/>
              <a:tabLst/>
              <a:defRPr/>
            </a:pPr>
            <a:r>
              <a:rPr kumimoji="0" lang="en-US" altLang="de-DE" sz="511"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Arial" panose="020B0604020202020204" pitchFamily="34" charset="0"/>
              </a:rPr>
              <a:t>Data collection</a:t>
            </a:r>
          </a:p>
          <a:p>
            <a:pPr marL="0" marR="0" lvl="0" indent="74515" algn="just" defTabSz="668346" rtl="0" eaLnBrk="0" fontAlgn="base" latinLnBrk="0" hangingPunct="0">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Cave invertebrate fauna was monitored monthly for the period 2018 to 2021 in Prometheus cave</a:t>
            </a:r>
            <a:r>
              <a:rPr kumimoji="0" lang="en-US" sz="513" b="0" i="0"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1</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 and adjacent non-touristic Datvi and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Melouri</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 caves. The sampling was conducted on at least 10 sites per cave each month. The abundance and incidence of the invertebrates were recorded on each site during field surveys.</a:t>
            </a:r>
          </a:p>
          <a:p>
            <a:pPr marL="0" marR="0" lvl="0" indent="74515" algn="just" defTabSz="668346" rtl="0" eaLnBrk="0" fontAlgn="base" latinLnBrk="0" hangingPunct="0">
              <a:lnSpc>
                <a:spcPct val="100000"/>
              </a:lnSpc>
              <a:spcBef>
                <a:spcPct val="0"/>
              </a:spcBef>
              <a:spcAft>
                <a:spcPct val="0"/>
              </a:spcAft>
              <a:buClrTx/>
              <a:buSzTx/>
              <a:buFontTx/>
              <a:buNone/>
              <a:tabLst/>
              <a:defRPr/>
            </a:pPr>
            <a:endParaRPr kumimoji="0" lang="ka-GE" sz="511"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endParaRPr>
          </a:p>
          <a:p>
            <a:pPr marL="0" marR="0" lvl="0" indent="0" algn="just" defTabSz="668346" rtl="0" eaLnBrk="0" fontAlgn="base" latinLnBrk="0" hangingPunct="0">
              <a:lnSpc>
                <a:spcPct val="100000"/>
              </a:lnSpc>
              <a:spcBef>
                <a:spcPct val="0"/>
              </a:spcBef>
              <a:spcAft>
                <a:spcPct val="0"/>
              </a:spcAft>
              <a:buClrTx/>
              <a:buSzTx/>
              <a:buFontTx/>
              <a:buNone/>
              <a:tabLst/>
              <a:defRPr/>
            </a:pPr>
            <a:r>
              <a:rPr kumimoji="0" lang="en-US" sz="384" b="0" i="0" u="none" strike="noStrike" kern="1200" cap="none" spc="0" normalizeH="0" baseline="3000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1</a:t>
            </a:r>
            <a:r>
              <a:rPr kumimoji="0" lang="en-US" sz="384"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 Prometheus cave includes two parts: Prometheus show cave – accessible for tourism and Alpinist’s Hall which is closed for visitors.  </a:t>
            </a:r>
          </a:p>
        </p:txBody>
      </p:sp>
      <p:graphicFrame>
        <p:nvGraphicFramePr>
          <p:cNvPr id="10" name="Diagramm 31">
            <a:extLst>
              <a:ext uri="{FF2B5EF4-FFF2-40B4-BE49-F238E27FC236}">
                <a16:creationId xmlns:a16="http://schemas.microsoft.com/office/drawing/2014/main" id="{195B4DA9-09E2-4435-95EC-103BEFDA9207}"/>
              </a:ext>
            </a:extLst>
          </p:cNvPr>
          <p:cNvGraphicFramePr>
            <a:graphicFrameLocks/>
          </p:cNvGraphicFramePr>
          <p:nvPr/>
        </p:nvGraphicFramePr>
        <p:xfrm>
          <a:off x="3871647" y="4622301"/>
          <a:ext cx="2041424" cy="12000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ble 11">
            <a:extLst>
              <a:ext uri="{FF2B5EF4-FFF2-40B4-BE49-F238E27FC236}">
                <a16:creationId xmlns:a16="http://schemas.microsoft.com/office/drawing/2014/main" id="{71A1E1FA-38DB-410B-BFC2-10698B05D96E}"/>
              </a:ext>
            </a:extLst>
          </p:cNvPr>
          <p:cNvGraphicFramePr>
            <a:graphicFrameLocks noGrp="1"/>
          </p:cNvGraphicFramePr>
          <p:nvPr/>
        </p:nvGraphicFramePr>
        <p:xfrm>
          <a:off x="6167590" y="1657216"/>
          <a:ext cx="2255603" cy="1468689"/>
        </p:xfrm>
        <a:graphic>
          <a:graphicData uri="http://schemas.openxmlformats.org/drawingml/2006/table">
            <a:tbl>
              <a:tblPr firstRow="1" firstCol="1" bandRow="1"/>
              <a:tblGrid>
                <a:gridCol w="272553">
                  <a:extLst>
                    <a:ext uri="{9D8B030D-6E8A-4147-A177-3AD203B41FA5}">
                      <a16:colId xmlns:a16="http://schemas.microsoft.com/office/drawing/2014/main" val="20000"/>
                    </a:ext>
                  </a:extLst>
                </a:gridCol>
                <a:gridCol w="80350">
                  <a:extLst>
                    <a:ext uri="{9D8B030D-6E8A-4147-A177-3AD203B41FA5}">
                      <a16:colId xmlns:a16="http://schemas.microsoft.com/office/drawing/2014/main" val="20001"/>
                    </a:ext>
                  </a:extLst>
                </a:gridCol>
                <a:gridCol w="94108">
                  <a:extLst>
                    <a:ext uri="{9D8B030D-6E8A-4147-A177-3AD203B41FA5}">
                      <a16:colId xmlns:a16="http://schemas.microsoft.com/office/drawing/2014/main" val="20002"/>
                    </a:ext>
                  </a:extLst>
                </a:gridCol>
                <a:gridCol w="82344">
                  <a:extLst>
                    <a:ext uri="{9D8B030D-6E8A-4147-A177-3AD203B41FA5}">
                      <a16:colId xmlns:a16="http://schemas.microsoft.com/office/drawing/2014/main" val="20003"/>
                    </a:ext>
                  </a:extLst>
                </a:gridCol>
                <a:gridCol w="164688">
                  <a:extLst>
                    <a:ext uri="{9D8B030D-6E8A-4147-A177-3AD203B41FA5}">
                      <a16:colId xmlns:a16="http://schemas.microsoft.com/office/drawing/2014/main" val="20004"/>
                    </a:ext>
                  </a:extLst>
                </a:gridCol>
                <a:gridCol w="152925">
                  <a:extLst>
                    <a:ext uri="{9D8B030D-6E8A-4147-A177-3AD203B41FA5}">
                      <a16:colId xmlns:a16="http://schemas.microsoft.com/office/drawing/2014/main" val="20005"/>
                    </a:ext>
                  </a:extLst>
                </a:gridCol>
                <a:gridCol w="157348">
                  <a:extLst>
                    <a:ext uri="{9D8B030D-6E8A-4147-A177-3AD203B41FA5}">
                      <a16:colId xmlns:a16="http://schemas.microsoft.com/office/drawing/2014/main" val="20006"/>
                    </a:ext>
                  </a:extLst>
                </a:gridCol>
                <a:gridCol w="172029">
                  <a:extLst>
                    <a:ext uri="{9D8B030D-6E8A-4147-A177-3AD203B41FA5}">
                      <a16:colId xmlns:a16="http://schemas.microsoft.com/office/drawing/2014/main" val="20007"/>
                    </a:ext>
                  </a:extLst>
                </a:gridCol>
                <a:gridCol w="176452">
                  <a:extLst>
                    <a:ext uri="{9D8B030D-6E8A-4147-A177-3AD203B41FA5}">
                      <a16:colId xmlns:a16="http://schemas.microsoft.com/office/drawing/2014/main" val="20008"/>
                    </a:ext>
                  </a:extLst>
                </a:gridCol>
                <a:gridCol w="112552">
                  <a:extLst>
                    <a:ext uri="{9D8B030D-6E8A-4147-A177-3AD203B41FA5}">
                      <a16:colId xmlns:a16="http://schemas.microsoft.com/office/drawing/2014/main" val="20009"/>
                    </a:ext>
                  </a:extLst>
                </a:gridCol>
                <a:gridCol w="145897">
                  <a:extLst>
                    <a:ext uri="{9D8B030D-6E8A-4147-A177-3AD203B41FA5}">
                      <a16:colId xmlns:a16="http://schemas.microsoft.com/office/drawing/2014/main" val="20010"/>
                    </a:ext>
                  </a:extLst>
                </a:gridCol>
                <a:gridCol w="112229">
                  <a:extLst>
                    <a:ext uri="{9D8B030D-6E8A-4147-A177-3AD203B41FA5}">
                      <a16:colId xmlns:a16="http://schemas.microsoft.com/office/drawing/2014/main" val="20011"/>
                    </a:ext>
                  </a:extLst>
                </a:gridCol>
                <a:gridCol w="101006">
                  <a:extLst>
                    <a:ext uri="{9D8B030D-6E8A-4147-A177-3AD203B41FA5}">
                      <a16:colId xmlns:a16="http://schemas.microsoft.com/office/drawing/2014/main" val="20012"/>
                    </a:ext>
                  </a:extLst>
                </a:gridCol>
                <a:gridCol w="112229">
                  <a:extLst>
                    <a:ext uri="{9D8B030D-6E8A-4147-A177-3AD203B41FA5}">
                      <a16:colId xmlns:a16="http://schemas.microsoft.com/office/drawing/2014/main" val="20013"/>
                    </a:ext>
                  </a:extLst>
                </a:gridCol>
                <a:gridCol w="133659">
                  <a:extLst>
                    <a:ext uri="{9D8B030D-6E8A-4147-A177-3AD203B41FA5}">
                      <a16:colId xmlns:a16="http://schemas.microsoft.com/office/drawing/2014/main" val="20014"/>
                    </a:ext>
                  </a:extLst>
                </a:gridCol>
                <a:gridCol w="91133">
                  <a:extLst>
                    <a:ext uri="{9D8B030D-6E8A-4147-A177-3AD203B41FA5}">
                      <a16:colId xmlns:a16="http://schemas.microsoft.com/office/drawing/2014/main" val="20015"/>
                    </a:ext>
                  </a:extLst>
                </a:gridCol>
                <a:gridCol w="94101">
                  <a:extLst>
                    <a:ext uri="{9D8B030D-6E8A-4147-A177-3AD203B41FA5}">
                      <a16:colId xmlns:a16="http://schemas.microsoft.com/office/drawing/2014/main" val="20016"/>
                    </a:ext>
                  </a:extLst>
                </a:gridCol>
              </a:tblGrid>
              <a:tr h="394808">
                <a:tc>
                  <a:txBody>
                    <a:bodyPr/>
                    <a:lstStyle/>
                    <a:p>
                      <a:pPr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Phylum</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ANNELIDA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gridSpan="2">
                  <a:txBody>
                    <a:bodyPr/>
                    <a:lstStyle/>
                    <a:p>
                      <a:pPr marL="71755" marR="71755"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p>
                      <a:pPr marL="71755" marR="71755"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MOLLUSCA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hMerge="1">
                  <a:txBody>
                    <a:bodyPr/>
                    <a:lstStyle/>
                    <a:p>
                      <a:endParaRPr lang="en-US"/>
                    </a:p>
                  </a:txBody>
                  <a:tcPr/>
                </a:tc>
                <a:tc gridSpan="12">
                  <a:txBody>
                    <a:bodyPr/>
                    <a:lstStyle/>
                    <a:p>
                      <a:pPr marL="71755" marR="71755"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p>
                      <a:pPr marL="71755" marR="71755"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ARTHROPODA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71755" marR="71755"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0000"/>
                  </a:ext>
                </a:extLst>
              </a:tr>
              <a:tr h="67925">
                <a:tc>
                  <a:txBody>
                    <a:bodyPr/>
                    <a:lstStyle/>
                    <a:p>
                      <a:pPr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gridSpan="2">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8</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hMerge="1">
                  <a:txBody>
                    <a:bodyPr/>
                    <a:lstStyle/>
                    <a:p>
                      <a:endParaRPr lang="en-US"/>
                    </a:p>
                  </a:txBody>
                  <a:tcPr/>
                </a:tc>
                <a:tc gridSpan="12">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42</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51</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0001"/>
                  </a:ext>
                </a:extLst>
              </a:tr>
              <a:tr h="405385">
                <a:tc>
                  <a:txBody>
                    <a:bodyPr/>
                    <a:lstStyle/>
                    <a:p>
                      <a:pPr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Class and/or order</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Clitellata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Gastropoda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Bivalvia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Malacostraca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Amphipoda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Malacostraca Isopoda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noProof="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Malacostraca Decapoda</a:t>
                      </a:r>
                      <a:endParaRPr lang="en-US" sz="400" b="1"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noProof="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Arachnida Pseudoscorpione</a:t>
                      </a:r>
                      <a:endParaRPr lang="en-US" sz="400" b="1"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noProof="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Arachnida </a:t>
                      </a:r>
                    </a:p>
                    <a:p>
                      <a:pPr marL="71755" marR="71755" algn="l">
                        <a:lnSpc>
                          <a:spcPct val="107000"/>
                        </a:lnSpc>
                        <a:spcAft>
                          <a:spcPts val="0"/>
                        </a:spcAft>
                      </a:pPr>
                      <a:r>
                        <a:rPr lang="en-US" sz="400" b="1" noProof="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Opiliones</a:t>
                      </a:r>
                      <a:endParaRPr lang="en-US" sz="400" b="1"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noProof="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Arachnida Araneae</a:t>
                      </a:r>
                      <a:endParaRPr lang="en-US" sz="400" b="1"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Arachnida</a:t>
                      </a:r>
                      <a:r>
                        <a:rPr lang="en-US" sz="400" b="1" baseline="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Sarcoptiformes</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Chilopoda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Diplopoda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Collembola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Insecta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Diplura</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marL="71755" marR="71755"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0002"/>
                  </a:ext>
                </a:extLst>
              </a:tr>
              <a:tr h="139377">
                <a:tc>
                  <a:txBody>
                    <a:bodyPr/>
                    <a:lstStyle/>
                    <a:p>
                      <a:pPr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Nss/Nts</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1/0</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3/0</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2/0</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1/0</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0/0</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0/0</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0/0</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0/3</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0/1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7/11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0003"/>
                  </a:ext>
                </a:extLst>
              </a:tr>
              <a:tr h="150757">
                <a:tc>
                  <a:txBody>
                    <a:bodyPr/>
                    <a:lstStyle/>
                    <a:p>
                      <a:pPr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Pro</a:t>
                      </a:r>
                      <a:r>
                        <a:rPr lang="en-US" sz="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t>
                      </a: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etheus cave</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7</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1,2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Sylfaen" panose="010A0502050306030303"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Sylfaen" panose="010A0502050306030303"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9</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1, 2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1, 2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47</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0004"/>
                  </a:ext>
                </a:extLst>
              </a:tr>
              <a:tr h="171060">
                <a:tc>
                  <a:txBody>
                    <a:bodyPr/>
                    <a:lstStyle/>
                    <a:p>
                      <a:pPr algn="l">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Melouri cave</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Sylfaen" panose="010A0502050306030303" pitchFamily="18" charset="0"/>
                          <a:ea typeface="Calibri" panose="020F0502020204030204" pitchFamily="34" charset="0"/>
                          <a:cs typeface="Times New Roman" panose="02020603050405020304" pitchFamily="18" charset="0"/>
                        </a:rPr>
                        <a:t>2</a:t>
                      </a:r>
                      <a:r>
                        <a:rPr lang="en-US" sz="400" baseline="30000" dirty="0">
                          <a:effectLst/>
                          <a:latin typeface="Sylfaen" panose="010A0502050306030303" pitchFamily="18" charset="0"/>
                          <a:ea typeface="Calibri" panose="020F0502020204030204" pitchFamily="34" charset="0"/>
                          <a:cs typeface="Times New Roman" panose="02020603050405020304" pitchFamily="18" charset="0"/>
                        </a:rPr>
                        <a:t>1,2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1,2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11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0005"/>
                  </a:ext>
                </a:extLst>
              </a:tr>
              <a:tr h="139377">
                <a:tc>
                  <a:txBody>
                    <a:bodyPr/>
                    <a:lstStyle/>
                    <a:p>
                      <a:pPr algn="l">
                        <a:lnSpc>
                          <a:spcPct val="107000"/>
                        </a:lnSpc>
                        <a:spcAft>
                          <a:spcPts val="0"/>
                        </a:spcAft>
                      </a:pPr>
                      <a:r>
                        <a:rPr lang="en-US" sz="400" b="1" dirty="0" err="1">
                          <a:effectLst/>
                          <a:latin typeface="Times New Roman" panose="02020603050405020304" pitchFamily="18" charset="0"/>
                          <a:ea typeface="Calibri" panose="020F0502020204030204" pitchFamily="34" charset="0"/>
                          <a:cs typeface="Times New Roman" panose="02020603050405020304" pitchFamily="18" charset="0"/>
                        </a:rPr>
                        <a:t>Datvi</a:t>
                      </a: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 cave</a:t>
                      </a:r>
                      <a:endParaRPr lang="en-US" sz="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400" baseline="30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tc>
                  <a:txBody>
                    <a:bodyPr/>
                    <a:lstStyle/>
                    <a:p>
                      <a:pPr algn="ctr">
                        <a:lnSpc>
                          <a:spcPct val="107000"/>
                        </a:lnSpc>
                        <a:spcAft>
                          <a:spcPts val="0"/>
                        </a:spcAft>
                      </a:pPr>
                      <a:r>
                        <a:rPr lang="en-US" sz="400" b="1" dirty="0">
                          <a:effectLst/>
                          <a:latin typeface="Times New Roman" panose="02020603050405020304" pitchFamily="18" charset="0"/>
                          <a:ea typeface="Calibri" panose="020F0502020204030204" pitchFamily="34" charset="0"/>
                          <a:cs typeface="Times New Roman" panose="02020603050405020304" pitchFamily="18" charset="0"/>
                        </a:rPr>
                        <a:t>10</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10988" marR="10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0006"/>
                  </a:ext>
                </a:extLst>
              </a:tr>
            </a:tbl>
          </a:graphicData>
        </a:graphic>
      </p:graphicFrame>
      <p:sp>
        <p:nvSpPr>
          <p:cNvPr id="13" name="TextBox 12">
            <a:extLst>
              <a:ext uri="{FF2B5EF4-FFF2-40B4-BE49-F238E27FC236}">
                <a16:creationId xmlns:a16="http://schemas.microsoft.com/office/drawing/2014/main" id="{9F8C1BDC-0266-4C99-93BA-56CCCEACCF64}"/>
              </a:ext>
            </a:extLst>
          </p:cNvPr>
          <p:cNvSpPr txBox="1"/>
          <p:nvPr/>
        </p:nvSpPr>
        <p:spPr>
          <a:xfrm>
            <a:off x="3765446" y="2933589"/>
            <a:ext cx="2395304" cy="269689"/>
          </a:xfrm>
          <a:prstGeom prst="rect">
            <a:avLst/>
          </a:prstGeom>
          <a:solidFill>
            <a:schemeClr val="bg1">
              <a:alpha val="50000"/>
            </a:schemeClr>
          </a:solidFill>
          <a:ln>
            <a:solidFill>
              <a:schemeClr val="tx1"/>
            </a:solidFill>
          </a:ln>
        </p:spPr>
        <p:txBody>
          <a:bodyPr wrap="square" rtlCol="0">
            <a:spAutoFit/>
          </a:bodyPr>
          <a:lstStyle/>
          <a:p>
            <a:pPr marL="0" marR="0" lvl="0" indent="0" algn="l" defTabSz="668346" rtl="0" eaLnBrk="0" fontAlgn="base" latinLnBrk="0" hangingPunct="0">
              <a:lnSpc>
                <a:spcPct val="100000"/>
              </a:lnSpc>
              <a:spcBef>
                <a:spcPct val="0"/>
              </a:spcBef>
              <a:spcAft>
                <a:spcPct val="0"/>
              </a:spcAft>
              <a:buClrTx/>
              <a:buSzTx/>
              <a:buFontTx/>
              <a:buNone/>
              <a:tabLst/>
              <a:defRPr/>
            </a:pPr>
            <a:r>
              <a:rPr kumimoji="0" lang="en-US" sz="384"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Table 1.</a:t>
            </a:r>
            <a:r>
              <a:rPr kumimoji="0" lang="en-US" sz="384"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 Number of species in Prometheus, Datvi and </a:t>
            </a:r>
            <a:r>
              <a:rPr kumimoji="0" lang="en-US" sz="384" b="0" i="0" u="none" strike="noStrike" kern="1200" cap="none" spc="0" normalizeH="0" baseline="0" noProof="0" dirty="0" err="1">
                <a:ln>
                  <a:noFill/>
                </a:ln>
                <a:solidFill>
                  <a:prstClr val="black"/>
                </a:solidFill>
                <a:effectLst/>
                <a:uLnTx/>
                <a:uFillTx/>
                <a:latin typeface="Helvetica" panose="020B0604020202020204" pitchFamily="34" charset="0"/>
                <a:ea typeface="+mn-ea"/>
                <a:cs typeface="Helvetica" panose="020B0604020202020204" pitchFamily="34" charset="0"/>
              </a:rPr>
              <a:t>Melouri</a:t>
            </a:r>
            <a:r>
              <a:rPr kumimoji="0" lang="en-US" sz="384"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 caves, Georgia, Caucasus. Nss/Nts – number of </a:t>
            </a:r>
            <a:r>
              <a:rPr kumimoji="0" lang="en-US" sz="384" b="0" i="0" u="none" strike="noStrike" kern="1200" cap="none" spc="0" normalizeH="0" baseline="0" noProof="0" dirty="0" err="1">
                <a:ln>
                  <a:noFill/>
                </a:ln>
                <a:solidFill>
                  <a:prstClr val="black"/>
                </a:solidFill>
                <a:effectLst/>
                <a:uLnTx/>
                <a:uFillTx/>
                <a:latin typeface="Helvetica" panose="020B0604020202020204" pitchFamily="34" charset="0"/>
                <a:ea typeface="+mn-ea"/>
                <a:cs typeface="Helvetica" panose="020B0604020202020204" pitchFamily="34" charset="0"/>
              </a:rPr>
              <a:t>stygobitic</a:t>
            </a:r>
            <a:r>
              <a:rPr kumimoji="0" lang="en-US" sz="384"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 vs </a:t>
            </a:r>
            <a:r>
              <a:rPr kumimoji="0" lang="en-US" sz="384" b="0" i="0" u="none" strike="noStrike" kern="1200" cap="none" spc="0" normalizeH="0" baseline="0" noProof="0" dirty="0" err="1">
                <a:ln>
                  <a:noFill/>
                </a:ln>
                <a:solidFill>
                  <a:prstClr val="black"/>
                </a:solidFill>
                <a:effectLst/>
                <a:uLnTx/>
                <a:uFillTx/>
                <a:latin typeface="Helvetica" panose="020B0604020202020204" pitchFamily="34" charset="0"/>
                <a:ea typeface="+mn-ea"/>
                <a:cs typeface="Helvetica" panose="020B0604020202020204" pitchFamily="34" charset="0"/>
              </a:rPr>
              <a:t>troglobitic</a:t>
            </a:r>
            <a:r>
              <a:rPr kumimoji="0" lang="en-US" sz="384"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 species. Remark: 1 – species are found in two caves; 2 - species are found in three caves.</a:t>
            </a:r>
          </a:p>
        </p:txBody>
      </p:sp>
      <p:sp>
        <p:nvSpPr>
          <p:cNvPr id="15" name="TextBox 14">
            <a:extLst>
              <a:ext uri="{FF2B5EF4-FFF2-40B4-BE49-F238E27FC236}">
                <a16:creationId xmlns:a16="http://schemas.microsoft.com/office/drawing/2014/main" id="{164C4A84-3FDB-4A6F-A119-525BF93655BB}"/>
              </a:ext>
            </a:extLst>
          </p:cNvPr>
          <p:cNvSpPr txBox="1"/>
          <p:nvPr/>
        </p:nvSpPr>
        <p:spPr>
          <a:xfrm>
            <a:off x="3753764" y="4431617"/>
            <a:ext cx="1517352" cy="368819"/>
          </a:xfrm>
          <a:prstGeom prst="rect">
            <a:avLst/>
          </a:prstGeom>
          <a:noFill/>
          <a:ln>
            <a:solidFill>
              <a:schemeClr val="tx1"/>
            </a:solidFill>
          </a:ln>
        </p:spPr>
        <p:txBody>
          <a:bodyPr wrap="square" rtlCol="0">
            <a:spAutoFit/>
          </a:bodyPr>
          <a:lstStyle/>
          <a:p>
            <a:pPr marL="0" marR="0" lvl="0" indent="0" algn="just" defTabSz="668346" rtl="0" eaLnBrk="0" fontAlgn="base" latinLnBrk="0" hangingPunct="0">
              <a:lnSpc>
                <a:spcPct val="100000"/>
              </a:lnSpc>
              <a:spcBef>
                <a:spcPct val="0"/>
              </a:spcBef>
              <a:spcAft>
                <a:spcPct val="0"/>
              </a:spcAft>
              <a:buClrTx/>
              <a:buSzTx/>
              <a:buFontTx/>
              <a:buNone/>
              <a:tabLst/>
              <a:defRPr/>
            </a:pPr>
            <a:r>
              <a:rPr kumimoji="0" lang="en-US" sz="449"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Figure 1</a:t>
            </a:r>
            <a:r>
              <a:rPr kumimoji="0" lang="en-US" sz="44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 The results of the comparison of the Species richness (A), Species Abundance (B), Shannon diversity index (C), and dissimilarity (D) between studied caves</a:t>
            </a:r>
            <a:endParaRPr kumimoji="0" lang="en-US" sz="1538"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5F770F3A-5B49-4FB1-BA45-9F0B8D8702CA}"/>
              </a:ext>
            </a:extLst>
          </p:cNvPr>
          <p:cNvSpPr txBox="1"/>
          <p:nvPr/>
        </p:nvSpPr>
        <p:spPr>
          <a:xfrm>
            <a:off x="3759161" y="4737496"/>
            <a:ext cx="2450077" cy="2174121"/>
          </a:xfrm>
          <a:prstGeom prst="rect">
            <a:avLst/>
          </a:prstGeom>
          <a:noFill/>
        </p:spPr>
        <p:txBody>
          <a:bodyPr wrap="square" rtlCol="0">
            <a:spAutoFit/>
          </a:bodyPr>
          <a:lstStyle/>
          <a:p>
            <a:pPr marL="0" marR="0" lvl="0" indent="0" algn="l" defTabSz="665932" rtl="0" eaLnBrk="1" fontAlgn="auto" latinLnBrk="0" hangingPunct="1">
              <a:lnSpc>
                <a:spcPct val="100000"/>
              </a:lnSpc>
              <a:spcBef>
                <a:spcPts val="0"/>
              </a:spcBef>
              <a:spcAft>
                <a:spcPts val="0"/>
              </a:spcAft>
              <a:buClrTx/>
              <a:buSzTx/>
              <a:buFontTx/>
              <a:buNone/>
              <a:tabLst/>
              <a:defRPr/>
            </a:pPr>
            <a:r>
              <a:rPr kumimoji="0" lang="en-US" sz="577"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Helvetica" pitchFamily="2" charset="0"/>
                <a:ea typeface="Arial" charset="0"/>
                <a:cs typeface="Arial" charset="0"/>
              </a:rPr>
              <a:t>Results</a:t>
            </a:r>
            <a:r>
              <a:rPr kumimoji="0" lang="en-US" sz="705"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Helvetica" pitchFamily="2" charset="0"/>
                <a:ea typeface="Arial" charset="0"/>
                <a:cs typeface="Arial" charset="0"/>
              </a:rPr>
              <a:t> </a:t>
            </a:r>
            <a:endParaRPr kumimoji="0" lang="en-US" sz="513" b="0"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Helvetica" pitchFamily="2" charset="0"/>
              <a:ea typeface="Calibri"/>
              <a:cs typeface="Arial" panose="020B0604020202020204" pitchFamily="34" charset="0"/>
            </a:endParaRPr>
          </a:p>
          <a:p>
            <a:pPr marL="0" marR="0" lvl="0" indent="74515" algn="just" defTabSz="665932" rtl="0" eaLnBrk="1" fontAlgn="auto" latinLnBrk="0" hangingPunct="1">
              <a:lnSpc>
                <a:spcPct val="100000"/>
              </a:lnSpc>
              <a:spcBef>
                <a:spcPts val="0"/>
              </a:spcBef>
              <a:spcAft>
                <a:spcPts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As a result of the intensive investigations during 3 years the number of species was increased from 22 to 47 in Prometheus Cave. Besides, 10 species in Datvi and 11 species in Melouri caves were found for the first time (Tab. 1).</a:t>
            </a:r>
          </a:p>
          <a:p>
            <a:pPr marL="0" marR="0" lvl="0" indent="74515" algn="just" defTabSz="668346" rtl="0" eaLnBrk="0" fontAlgn="base" latinLnBrk="0" hangingPunct="0">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Proportionally, the highest species richness of the monitored cave invertebrates is found in the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Datvi</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 Cave and the lowest in the cave of the Alpinist’s hall ( Fig 1A). Melouri and Prometheus caves hold an intermediate position between the caves and have higher amplitudes of the annual variability of species richness.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Melouri</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 Cave is the most and Prometheus Cave is the least abundant and variable in the abundance of monitored species (Fig 1B). </a:t>
            </a:r>
            <a:endParaRPr kumimoji="0" lang="ka-G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ylfaen" panose="010A0502050306030303" pitchFamily="18" charset="0"/>
              <a:ea typeface="+mn-ea"/>
              <a:cs typeface="Helvetica" panose="020B0604020202020204" pitchFamily="34" charset="0"/>
            </a:endParaRPr>
          </a:p>
          <a:p>
            <a:pPr marL="0" marR="0" lvl="0" indent="74515" algn="just" defTabSz="668346" rtl="0" eaLnBrk="0" fontAlgn="base" latinLnBrk="0" hangingPunct="0">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The annual amplitude of the variability of the evenness measured by the Shannon index is larger in Prometheus Cave (touristic part) and Alpinist’s hall (None touristic part) of Prometheus Cave than in the other ones and the distribution of the diversity is the most uneven in Prometheus Cave (Fig 1C).</a:t>
            </a:r>
            <a:endParaRPr kumimoji="0" lang="ka-G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ylfaen" panose="010A0502050306030303" pitchFamily="18" charset="0"/>
              <a:ea typeface="+mn-ea"/>
              <a:cs typeface="Helvetica" panose="020B0604020202020204" pitchFamily="34" charset="0"/>
            </a:endParaRPr>
          </a:p>
          <a:p>
            <a:pPr marL="0" marR="0" lvl="0" indent="74515" algn="just" defTabSz="668346" rtl="0" eaLnBrk="0" fontAlgn="base" latinLnBrk="0" hangingPunct="0">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Dissimilarity measures of the diversity of cave invertebrate fauna are defined on the basis of the Jaccard and Sørensen-Dice coefficients of the dissimilarity of diversity (Fig. 1D). Results show that the overall dissimilarity in diversity reaches approximately 53.5% according to the Jaccard coefficient and 72% according to the Sørensen-Dice coefficient between the studied caves. The amplitude of the annual variability of both coefficients is higher in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Datvi</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anose="020B0604020202020204" pitchFamily="34" charset="0"/>
                <a:ea typeface="+mn-ea"/>
                <a:cs typeface="Helvetica" panose="020B0604020202020204" pitchFamily="34" charset="0"/>
              </a:rPr>
              <a:t> Cave and Alpinist’s hall of Prometheus Cave than in Melouri and Prometheus caves (Fig 1C). Results of PCA clearly separated cave invertebrate diversity of Prometheus Cave from the other monitored caves (Fig.2).</a:t>
            </a:r>
          </a:p>
        </p:txBody>
      </p:sp>
      <p:pic>
        <p:nvPicPr>
          <p:cNvPr id="17" name="Picture 16">
            <a:extLst>
              <a:ext uri="{FF2B5EF4-FFF2-40B4-BE49-F238E27FC236}">
                <a16:creationId xmlns:a16="http://schemas.microsoft.com/office/drawing/2014/main" id="{8742F2C4-436D-4432-8C1D-DEEA374ED247}"/>
              </a:ext>
            </a:extLst>
          </p:cNvPr>
          <p:cNvPicPr>
            <a:picLocks noChangeAspect="1"/>
          </p:cNvPicPr>
          <p:nvPr/>
        </p:nvPicPr>
        <p:blipFill>
          <a:blip r:embed="rId4"/>
          <a:stretch>
            <a:fillRect/>
          </a:stretch>
        </p:blipFill>
        <p:spPr>
          <a:xfrm>
            <a:off x="5315672" y="3177072"/>
            <a:ext cx="1449479" cy="1253804"/>
          </a:xfrm>
          <a:prstGeom prst="rect">
            <a:avLst/>
          </a:prstGeom>
          <a:ln>
            <a:solidFill>
              <a:schemeClr val="tx1"/>
            </a:solidFill>
          </a:ln>
          <a:effectLst/>
        </p:spPr>
      </p:pic>
      <p:pic>
        <p:nvPicPr>
          <p:cNvPr id="25" name="Picture 24">
            <a:extLst>
              <a:ext uri="{FF2B5EF4-FFF2-40B4-BE49-F238E27FC236}">
                <a16:creationId xmlns:a16="http://schemas.microsoft.com/office/drawing/2014/main" id="{3AB5B4AF-C042-4946-A4F2-8F8FA3848BE4}"/>
              </a:ext>
            </a:extLst>
          </p:cNvPr>
          <p:cNvPicPr>
            <a:picLocks noChangeAspect="1"/>
          </p:cNvPicPr>
          <p:nvPr/>
        </p:nvPicPr>
        <p:blipFill>
          <a:blip r:embed="rId5"/>
          <a:stretch>
            <a:fillRect/>
          </a:stretch>
        </p:blipFill>
        <p:spPr>
          <a:xfrm>
            <a:off x="3765446" y="-46794"/>
            <a:ext cx="830732" cy="839039"/>
          </a:xfrm>
          <a:prstGeom prst="rect">
            <a:avLst/>
          </a:prstGeom>
        </p:spPr>
      </p:pic>
      <p:sp>
        <p:nvSpPr>
          <p:cNvPr id="3" name="TextBox 2">
            <a:extLst>
              <a:ext uri="{FF2B5EF4-FFF2-40B4-BE49-F238E27FC236}">
                <a16:creationId xmlns:a16="http://schemas.microsoft.com/office/drawing/2014/main" id="{687A1FC1-0DD4-4501-B58B-DF804E56CB4F}"/>
              </a:ext>
            </a:extLst>
          </p:cNvPr>
          <p:cNvSpPr txBox="1"/>
          <p:nvPr/>
        </p:nvSpPr>
        <p:spPr>
          <a:xfrm>
            <a:off x="5315672" y="4490340"/>
            <a:ext cx="1435978" cy="230576"/>
          </a:xfrm>
          <a:prstGeom prst="rect">
            <a:avLst/>
          </a:prstGeom>
          <a:noFill/>
          <a:ln>
            <a:solidFill>
              <a:schemeClr val="tx1"/>
            </a:solidFill>
          </a:ln>
        </p:spPr>
        <p:txBody>
          <a:bodyPr wrap="square" rtlCol="0">
            <a:spAutoFit/>
          </a:bodyPr>
          <a:lstStyle/>
          <a:p>
            <a:pPr marL="0" marR="0" lvl="0" indent="0" algn="l" defTabSz="668346" rtl="0" eaLnBrk="0" fontAlgn="base" latinLnBrk="0" hangingPunct="0">
              <a:lnSpc>
                <a:spcPct val="100000"/>
              </a:lnSpc>
              <a:spcBef>
                <a:spcPct val="0"/>
              </a:spcBef>
              <a:spcAft>
                <a:spcPct val="0"/>
              </a:spcAft>
              <a:buClrTx/>
              <a:buSzTx/>
              <a:buFontTx/>
              <a:buNone/>
              <a:tabLst/>
              <a:defRPr/>
            </a:pPr>
            <a:r>
              <a:rPr kumimoji="0" lang="ka-GE" sz="449"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ylfaen" panose="010A0502050306030303" pitchFamily="18" charset="0"/>
                <a:ea typeface="+mn-ea"/>
                <a:cs typeface="Arial" panose="020B0604020202020204" pitchFamily="34" charset="0"/>
              </a:rPr>
              <a:t>Figure 2.</a:t>
            </a:r>
            <a:r>
              <a:rPr kumimoji="0" lang="ka-GE" sz="44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ylfaen" panose="010A0502050306030303" pitchFamily="18" charset="0"/>
                <a:ea typeface="+mn-ea"/>
                <a:cs typeface="Arial" panose="020B0604020202020204" pitchFamily="34" charset="0"/>
              </a:rPr>
              <a:t> Results of the ordination of the cave</a:t>
            </a:r>
            <a:r>
              <a:rPr kumimoji="0" lang="en-US" sz="44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ka-GE" sz="44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ylfaen" panose="010A0502050306030303" pitchFamily="18" charset="0"/>
                <a:ea typeface="+mn-ea"/>
                <a:cs typeface="Arial" panose="020B0604020202020204" pitchFamily="34" charset="0"/>
              </a:rPr>
              <a:t>invertebrate diversity using PCA</a:t>
            </a:r>
            <a:endParaRPr kumimoji="0" lang="en-US" sz="44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0F6EF389-DD0F-4A04-B286-4CF9255D057B}"/>
              </a:ext>
            </a:extLst>
          </p:cNvPr>
          <p:cNvSpPr txBox="1"/>
          <p:nvPr/>
        </p:nvSpPr>
        <p:spPr>
          <a:xfrm>
            <a:off x="6251325" y="5953950"/>
            <a:ext cx="630301" cy="190950"/>
          </a:xfrm>
          <a:prstGeom prst="rect">
            <a:avLst/>
          </a:prstGeom>
          <a:noFill/>
        </p:spPr>
        <p:txBody>
          <a:bodyPr wrap="none" rtlCol="0">
            <a:spAutoFit/>
          </a:bodyPr>
          <a:lstStyle/>
          <a:p>
            <a:pPr marL="0" marR="0" lvl="0" indent="0" algn="l" defTabSz="668346" rtl="0" eaLnBrk="0" fontAlgn="base" latinLnBrk="0" hangingPunct="0">
              <a:lnSpc>
                <a:spcPct val="100000"/>
              </a:lnSpc>
              <a:spcBef>
                <a:spcPct val="0"/>
              </a:spcBef>
              <a:spcAft>
                <a:spcPct val="0"/>
              </a:spcAft>
              <a:buClrTx/>
              <a:buSzTx/>
              <a:buFontTx/>
              <a:buNone/>
              <a:tabLst/>
              <a:defRPr/>
            </a:pPr>
            <a:r>
              <a:rPr kumimoji="0" lang="en-US" sz="641" b="1" i="0" u="none" strike="noStrike" kern="1200" cap="none" spc="0" normalizeH="0" baseline="0" noProof="0" dirty="0">
                <a:ln>
                  <a:noFill/>
                </a:ln>
                <a:solidFill>
                  <a:prstClr val="black">
                    <a:lumMod val="85000"/>
                    <a:lumOff val="15000"/>
                  </a:prstClr>
                </a:solidFill>
                <a:effectLst/>
                <a:uLnTx/>
                <a:uFillTx/>
                <a:latin typeface="Helvetica" pitchFamily="2" charset="0"/>
                <a:ea typeface="Arial" charset="0"/>
                <a:cs typeface="Arial" charset="0"/>
              </a:rPr>
              <a:t>Conclusion</a:t>
            </a:r>
          </a:p>
        </p:txBody>
      </p:sp>
      <p:sp>
        <p:nvSpPr>
          <p:cNvPr id="27" name="TextBox 26">
            <a:extLst>
              <a:ext uri="{FF2B5EF4-FFF2-40B4-BE49-F238E27FC236}">
                <a16:creationId xmlns:a16="http://schemas.microsoft.com/office/drawing/2014/main" id="{67511115-5473-4589-9699-C2AB5B077A82}"/>
              </a:ext>
            </a:extLst>
          </p:cNvPr>
          <p:cNvSpPr txBox="1"/>
          <p:nvPr/>
        </p:nvSpPr>
        <p:spPr>
          <a:xfrm>
            <a:off x="4477805" y="2082066"/>
            <a:ext cx="986167" cy="190950"/>
          </a:xfrm>
          <a:prstGeom prst="rect">
            <a:avLst/>
          </a:prstGeom>
          <a:noFill/>
        </p:spPr>
        <p:txBody>
          <a:bodyPr wrap="none" rtlCol="0">
            <a:spAutoFit/>
          </a:bodyPr>
          <a:lstStyle/>
          <a:p>
            <a:pPr marL="0" marR="0" lvl="0" indent="0" algn="l" defTabSz="668346" rtl="0" eaLnBrk="0" fontAlgn="base" latinLnBrk="0" hangingPunct="0">
              <a:lnSpc>
                <a:spcPct val="100000"/>
              </a:lnSpc>
              <a:spcBef>
                <a:spcPct val="0"/>
              </a:spcBef>
              <a:spcAft>
                <a:spcPct val="0"/>
              </a:spcAft>
              <a:buClrTx/>
              <a:buSzTx/>
              <a:buFontTx/>
              <a:buNone/>
              <a:tabLst/>
              <a:defRPr/>
            </a:pPr>
            <a:r>
              <a:rPr kumimoji="0" lang="en-US" altLang="de-DE" sz="641" b="1" i="0" u="none" strike="noStrike" kern="1200" cap="none" spc="0" normalizeH="0" baseline="0" noProof="0" dirty="0">
                <a:ln>
                  <a:noFill/>
                </a:ln>
                <a:solidFill>
                  <a:prstClr val="black"/>
                </a:solidFill>
                <a:effectLst/>
                <a:uLnTx/>
                <a:uFillTx/>
                <a:latin typeface="Helvetica" pitchFamily="2" charset="0"/>
                <a:ea typeface="+mn-ea"/>
                <a:cs typeface="Arial" panose="020B0604020202020204" pitchFamily="34" charset="0"/>
              </a:rPr>
              <a:t>Materials &amp; Methods</a:t>
            </a:r>
          </a:p>
        </p:txBody>
      </p:sp>
      <p:sp>
        <p:nvSpPr>
          <p:cNvPr id="29" name="TextBox 28">
            <a:extLst>
              <a:ext uri="{FF2B5EF4-FFF2-40B4-BE49-F238E27FC236}">
                <a16:creationId xmlns:a16="http://schemas.microsoft.com/office/drawing/2014/main" id="{25D7310F-8667-40C0-BDE1-18E9C97EEC3D}"/>
              </a:ext>
            </a:extLst>
          </p:cNvPr>
          <p:cNvSpPr txBox="1"/>
          <p:nvPr/>
        </p:nvSpPr>
        <p:spPr>
          <a:xfrm>
            <a:off x="6117332" y="871755"/>
            <a:ext cx="2328018" cy="891526"/>
          </a:xfrm>
          <a:prstGeom prst="rect">
            <a:avLst/>
          </a:prstGeom>
          <a:noFill/>
        </p:spPr>
        <p:txBody>
          <a:bodyPr wrap="square" rtlCol="0">
            <a:spAutoFit/>
          </a:bodyPr>
          <a:lstStyle/>
          <a:p>
            <a:pPr marL="0" marR="0" lvl="0" indent="0" algn="l" defTabSz="668346" rtl="0" eaLnBrk="1" fontAlgn="base" latinLnBrk="0" hangingPunct="1">
              <a:lnSpc>
                <a:spcPct val="100000"/>
              </a:lnSpc>
              <a:spcBef>
                <a:spcPct val="0"/>
              </a:spcBef>
              <a:spcAft>
                <a:spcPct val="0"/>
              </a:spcAft>
              <a:buClrTx/>
              <a:buSzTx/>
              <a:buFontTx/>
              <a:buNone/>
              <a:tabLst/>
              <a:defRPr/>
            </a:pPr>
            <a:r>
              <a:rPr kumimoji="0" lang="en-US" altLang="de-DE" sz="577"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Arial" panose="020B0604020202020204" pitchFamily="34" charset="0"/>
              </a:rPr>
              <a:t>Statistical analysis</a:t>
            </a:r>
          </a:p>
          <a:p>
            <a:pPr marL="0" marR="0" lvl="0" indent="74515" algn="just" defTabSz="668346" rtl="0" eaLnBrk="1" fontAlgn="base" latinLnBrk="0" hangingPunct="1">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We ordinated the invertebrate diversity of the studied caves using Principal Component Analysis (PCA) and means of the diversity indicators: Species richness, Species Abundance, Jaccard and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Sørensen</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–Dice coefficients, Shannon and Simpson's indexes of the evenness of the diversity. A comparison of means between caves was provided using the One-Way ANOVA test and schematically united with descriptive statistics of all measured variables. We also calculated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Hurlbert’s</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(1971) PIE (Δ 1) (Probability of an Interspecific Encounter) for each cave.</a:t>
            </a:r>
            <a:endParaRPr kumimoji="0" lang="en-US" altLang="de-DE"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elvetica" pitchFamily="2" charset="0"/>
              <a:ea typeface="+mn-ea"/>
              <a:cs typeface="Arial" panose="020B0604020202020204" pitchFamily="34" charset="0"/>
            </a:endParaRPr>
          </a:p>
        </p:txBody>
      </p:sp>
      <p:pic>
        <p:nvPicPr>
          <p:cNvPr id="32" name="Picture 31">
            <a:extLst>
              <a:ext uri="{FF2B5EF4-FFF2-40B4-BE49-F238E27FC236}">
                <a16:creationId xmlns:a16="http://schemas.microsoft.com/office/drawing/2014/main" id="{CA687627-2AED-4690-9619-E155B37D22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1765" y="3173109"/>
            <a:ext cx="1525102" cy="1266156"/>
          </a:xfrm>
          <a:prstGeom prst="rect">
            <a:avLst/>
          </a:prstGeom>
        </p:spPr>
      </p:pic>
      <p:pic>
        <p:nvPicPr>
          <p:cNvPr id="34" name="Picture 33">
            <a:extLst>
              <a:ext uri="{FF2B5EF4-FFF2-40B4-BE49-F238E27FC236}">
                <a16:creationId xmlns:a16="http://schemas.microsoft.com/office/drawing/2014/main" id="{7923E743-1490-49C9-9279-982813A0FB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96205" y="3208150"/>
            <a:ext cx="1653362" cy="1173133"/>
          </a:xfrm>
          <a:prstGeom prst="rect">
            <a:avLst/>
          </a:prstGeom>
        </p:spPr>
      </p:pic>
      <p:sp>
        <p:nvSpPr>
          <p:cNvPr id="35" name="TextBox 34">
            <a:extLst>
              <a:ext uri="{FF2B5EF4-FFF2-40B4-BE49-F238E27FC236}">
                <a16:creationId xmlns:a16="http://schemas.microsoft.com/office/drawing/2014/main" id="{118CD9FC-853F-4E80-8D4F-1E77E24059DA}"/>
              </a:ext>
            </a:extLst>
          </p:cNvPr>
          <p:cNvSpPr txBox="1"/>
          <p:nvPr/>
        </p:nvSpPr>
        <p:spPr>
          <a:xfrm>
            <a:off x="6796205" y="4490340"/>
            <a:ext cx="1629829" cy="230576"/>
          </a:xfrm>
          <a:prstGeom prst="rect">
            <a:avLst/>
          </a:prstGeom>
          <a:noFill/>
          <a:ln>
            <a:solidFill>
              <a:schemeClr val="tx1"/>
            </a:solidFill>
          </a:ln>
        </p:spPr>
        <p:txBody>
          <a:bodyPr wrap="square" rtlCol="0">
            <a:spAutoFit/>
          </a:bodyPr>
          <a:lstStyle/>
          <a:p>
            <a:pPr marL="0" marR="0" lvl="0" indent="0" algn="l" defTabSz="668346" rtl="0" eaLnBrk="0" fontAlgn="base" latinLnBrk="0" hangingPunct="0">
              <a:lnSpc>
                <a:spcPct val="100000"/>
              </a:lnSpc>
              <a:spcBef>
                <a:spcPct val="0"/>
              </a:spcBef>
              <a:spcAft>
                <a:spcPct val="0"/>
              </a:spcAft>
              <a:buClrTx/>
              <a:buSzTx/>
              <a:buFontTx/>
              <a:buNone/>
              <a:tabLst/>
              <a:defRPr/>
            </a:pPr>
            <a:r>
              <a:rPr kumimoji="0" lang="ka-GE" sz="449"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ylfaen" panose="010A0502050306030303" pitchFamily="18" charset="0"/>
                <a:ea typeface="+mn-ea"/>
                <a:cs typeface="Arial" panose="020B0604020202020204" pitchFamily="34" charset="0"/>
              </a:rPr>
              <a:t>Figure </a:t>
            </a:r>
            <a:r>
              <a:rPr kumimoji="0" lang="en-US" sz="449"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3</a:t>
            </a:r>
            <a:r>
              <a:rPr kumimoji="0" lang="ka-GE" sz="449"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ylfaen" panose="010A0502050306030303" pitchFamily="18" charset="0"/>
                <a:ea typeface="+mn-ea"/>
                <a:cs typeface="Arial" panose="020B0604020202020204" pitchFamily="34" charset="0"/>
              </a:rPr>
              <a:t>.</a:t>
            </a:r>
            <a:r>
              <a:rPr kumimoji="0" lang="ka-GE" sz="44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ylfaen" panose="010A0502050306030303" pitchFamily="18" charset="0"/>
                <a:ea typeface="+mn-ea"/>
                <a:cs typeface="Arial" panose="020B0604020202020204" pitchFamily="34" charset="0"/>
              </a:rPr>
              <a:t> Results of the </a:t>
            </a:r>
            <a:r>
              <a:rPr kumimoji="0" lang="en-US" sz="44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rarefaction and extrapolation analysis</a:t>
            </a:r>
          </a:p>
        </p:txBody>
      </p:sp>
      <p:sp>
        <p:nvSpPr>
          <p:cNvPr id="36" name="TextBox 35">
            <a:extLst>
              <a:ext uri="{FF2B5EF4-FFF2-40B4-BE49-F238E27FC236}">
                <a16:creationId xmlns:a16="http://schemas.microsoft.com/office/drawing/2014/main" id="{CB4D7AFE-3F3D-4590-A7E5-7F59F026B6EC}"/>
              </a:ext>
            </a:extLst>
          </p:cNvPr>
          <p:cNvSpPr txBox="1"/>
          <p:nvPr/>
        </p:nvSpPr>
        <p:spPr>
          <a:xfrm>
            <a:off x="6238425" y="4848670"/>
            <a:ext cx="2191388" cy="1118448"/>
          </a:xfrm>
          <a:prstGeom prst="rect">
            <a:avLst/>
          </a:prstGeom>
          <a:noFill/>
        </p:spPr>
        <p:txBody>
          <a:bodyPr wrap="square" rtlCol="0">
            <a:spAutoFit/>
          </a:bodyPr>
          <a:lstStyle/>
          <a:p>
            <a:pPr marL="0" marR="0" lvl="0" indent="84433" algn="just" defTabSz="668346" rtl="0" eaLnBrk="0" fontAlgn="base" latinLnBrk="0" hangingPunct="0">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 comparison of the rarefied diversity of the caves estimated that the sampling has confidently covered a maximum of the species diversity in all of the studied caves as their curves are plateaued (Fig. 3). However, the slope of the rarefaction curve which corresponds to the diversity of Prometheus Cave is more expanded than the curves of the diversity of the other caves of observation. This result indicates the poor harvest of the diversity of the cave invertebrates in the large sample in Prometheus Cave which is caused by the most uneven distribution of the diversity in comparison to the other studied caves.</a:t>
            </a:r>
          </a:p>
          <a:p>
            <a:pPr marL="0" marR="0" lvl="0" indent="84433" algn="just" defTabSz="668346" rtl="0" eaLnBrk="0" fontAlgn="base" latinLnBrk="0" hangingPunct="0">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The lowest value of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Hurlbert’s</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PIE (</a:t>
            </a:r>
            <a:r>
              <a:rPr kumimoji="0" lang="el-GR"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Δ 1)</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has been estimated for Prometheus show cave</a:t>
            </a:r>
            <a:r>
              <a:rPr kumimoji="0" lang="el-GR"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Datvi</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Cave - 0.46;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Melouri</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Cave - 0.40; Prometheus touristic part - 0.22; Prometheus Alpinist</a:t>
            </a:r>
            <a:r>
              <a:rPr kumimoji="0" lang="en-US" sz="513"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 hall (non-touristic) - 0.54) which supports the result of the rarefaction analysis</a:t>
            </a:r>
          </a:p>
        </p:txBody>
      </p:sp>
      <p:sp>
        <p:nvSpPr>
          <p:cNvPr id="37" name="TextBox 36">
            <a:extLst>
              <a:ext uri="{FF2B5EF4-FFF2-40B4-BE49-F238E27FC236}">
                <a16:creationId xmlns:a16="http://schemas.microsoft.com/office/drawing/2014/main" id="{C100C4C0-515E-4ED4-BE05-7952C248637F}"/>
              </a:ext>
            </a:extLst>
          </p:cNvPr>
          <p:cNvSpPr txBox="1"/>
          <p:nvPr/>
        </p:nvSpPr>
        <p:spPr>
          <a:xfrm>
            <a:off x="6231803" y="6084239"/>
            <a:ext cx="2191388" cy="723788"/>
          </a:xfrm>
          <a:prstGeom prst="rect">
            <a:avLst/>
          </a:prstGeom>
          <a:noFill/>
        </p:spPr>
        <p:txBody>
          <a:bodyPr wrap="square" rtlCol="0">
            <a:spAutoFit/>
          </a:bodyPr>
          <a:lstStyle/>
          <a:p>
            <a:pPr marL="0" marR="0" lvl="0" indent="73243" algn="just" defTabSz="668346" rtl="0" eaLnBrk="0" fontAlgn="base" latinLnBrk="0" hangingPunct="0">
              <a:lnSpc>
                <a:spcPct val="100000"/>
              </a:lnSpc>
              <a:spcBef>
                <a:spcPct val="0"/>
              </a:spcBef>
              <a:spcAft>
                <a:spcPct val="0"/>
              </a:spcAft>
              <a:buClrTx/>
              <a:buSzTx/>
              <a:buFontTx/>
              <a:buNone/>
              <a:tabLst/>
              <a:defRPr/>
            </a:pP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Our results suggest the existence of a significant difference in the diversity of the cave invertebrate fauna between touristic part of Prometheus Cave and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Datvi</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Melouri</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as well as Alpinist’s hall </a:t>
            </a:r>
            <a:r>
              <a:rPr kumimoji="0" lang="en-US" sz="513"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(non-touristic</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of Prometheus Cave. The major factor which differentiates Prometheus show cave part from the others is the lower abundance of the species. </a:t>
            </a:r>
            <a:r>
              <a:rPr kumimoji="0" lang="en-US" sz="513"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Hurlbert’s</a:t>
            </a:r>
            <a:r>
              <a:rPr kumimoji="0" lang="en-US" sz="513"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PIE and rarefaction analysis of the diversity explains that the diversity is also most unevenly distributed in this cave.  </a:t>
            </a:r>
          </a:p>
        </p:txBody>
      </p:sp>
      <p:pic>
        <p:nvPicPr>
          <p:cNvPr id="9" name="Grafik 2">
            <a:extLst>
              <a:ext uri="{FF2B5EF4-FFF2-40B4-BE49-F238E27FC236}">
                <a16:creationId xmlns:a16="http://schemas.microsoft.com/office/drawing/2014/main" id="{3DA77CFA-FEDE-4707-A3B3-7FDE5281F92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95318" y="-19945"/>
            <a:ext cx="1254248" cy="373317"/>
          </a:xfrm>
          <a:prstGeom prst="rect">
            <a:avLst/>
          </a:prstGeom>
          <a:solidFill>
            <a:schemeClr val="bg1"/>
          </a:solidFill>
          <a:ln>
            <a:noFill/>
          </a:ln>
          <a:effectLst/>
        </p:spPr>
      </p:pic>
      <p:sp>
        <p:nvSpPr>
          <p:cNvPr id="24" name="TextBox 23">
            <a:extLst>
              <a:ext uri="{FF2B5EF4-FFF2-40B4-BE49-F238E27FC236}">
                <a16:creationId xmlns:a16="http://schemas.microsoft.com/office/drawing/2014/main" id="{9C7D790A-FF2E-0916-684C-81B4C4E15BD7}"/>
              </a:ext>
            </a:extLst>
          </p:cNvPr>
          <p:cNvSpPr txBox="1"/>
          <p:nvPr/>
        </p:nvSpPr>
        <p:spPr>
          <a:xfrm>
            <a:off x="191644" y="5087231"/>
            <a:ext cx="1024016" cy="707886"/>
          </a:xfrm>
          <a:prstGeom prst="rect">
            <a:avLst/>
          </a:prstGeom>
          <a:solidFill>
            <a:srgbClr val="FFC000">
              <a:lumMod val="20000"/>
              <a:lumOff val="8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latin typeface="Calibri"/>
                <a:ea typeface="+mn-ea"/>
                <a:cs typeface="+mn-cs"/>
              </a:rPr>
              <a:t>P14</a:t>
            </a:r>
          </a:p>
        </p:txBody>
      </p:sp>
    </p:spTree>
    <p:extLst>
      <p:ext uri="{BB962C8B-B14F-4D97-AF65-F5344CB8AC3E}">
        <p14:creationId xmlns:p14="http://schemas.microsoft.com/office/powerpoint/2010/main" val="3406605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12E35510-C6F3-C50C-11BE-4EAADD711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34B52440-4CA6-9E6D-A3C5-1C535C194C75}"/>
              </a:ext>
            </a:extLst>
          </p:cNvPr>
          <p:cNvSpPr txBox="1"/>
          <p:nvPr/>
        </p:nvSpPr>
        <p:spPr>
          <a:xfrm>
            <a:off x="3941523" y="104171"/>
            <a:ext cx="1024016" cy="707886"/>
          </a:xfrm>
          <a:prstGeom prst="rect">
            <a:avLst/>
          </a:prstGeom>
          <a:solidFill>
            <a:srgbClr val="FFC000">
              <a:lumMod val="20000"/>
              <a:lumOff val="8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4000" b="1" i="0" u="none" strike="noStrike" kern="0" cap="none" spc="0" normalizeH="0" baseline="0" noProof="0" dirty="0">
                <a:ln>
                  <a:noFill/>
                </a:ln>
                <a:solidFill>
                  <a:prstClr val="black"/>
                </a:solidFill>
                <a:effectLst/>
                <a:uLnTx/>
                <a:uFillTx/>
              </a:rPr>
              <a:t>P15</a:t>
            </a:r>
            <a:endParaRPr kumimoji="0" lang="en-US" sz="400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378747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8601C38C-82A6-1678-DFA1-44D5AACCA2AD}"/>
              </a:ext>
            </a:extLst>
          </p:cNvPr>
          <p:cNvGraphicFramePr>
            <a:graphicFrameLocks noChangeAspect="1"/>
          </p:cNvGraphicFramePr>
          <p:nvPr>
            <p:extLst>
              <p:ext uri="{D42A27DB-BD31-4B8C-83A1-F6EECF244321}">
                <p14:modId xmlns:p14="http://schemas.microsoft.com/office/powerpoint/2010/main" val="2696823996"/>
              </p:ext>
            </p:extLst>
          </p:nvPr>
        </p:nvGraphicFramePr>
        <p:xfrm>
          <a:off x="1" y="1"/>
          <a:ext cx="12192000" cy="6860381"/>
        </p:xfrm>
        <a:graphic>
          <a:graphicData uri="http://schemas.openxmlformats.org/presentationml/2006/ole">
            <mc:AlternateContent xmlns:mc="http://schemas.openxmlformats.org/markup-compatibility/2006">
              <mc:Choice xmlns:v="urn:schemas-microsoft-com:vml" Requires="v">
                <p:oleObj name="Acrobat Document" r:id="rId2" imgW="30723840" imgH="17282160" progId="AcroExch.Document.DC">
                  <p:embed/>
                </p:oleObj>
              </mc:Choice>
              <mc:Fallback>
                <p:oleObj name="Acrobat Document" r:id="rId2" imgW="30723840" imgH="17282160" progId="AcroExch.Document.DC">
                  <p:embed/>
                  <p:pic>
                    <p:nvPicPr>
                      <p:cNvPr id="2" name="Object 1">
                        <a:extLst>
                          <a:ext uri="{FF2B5EF4-FFF2-40B4-BE49-F238E27FC236}">
                            <a16:creationId xmlns:a16="http://schemas.microsoft.com/office/drawing/2014/main" id="{8601C38C-82A6-1678-DFA1-44D5AACCA2AD}"/>
                          </a:ext>
                        </a:extLst>
                      </p:cNvPr>
                      <p:cNvPicPr/>
                      <p:nvPr/>
                    </p:nvPicPr>
                    <p:blipFill>
                      <a:blip r:embed="rId3"/>
                      <a:stretch>
                        <a:fillRect/>
                      </a:stretch>
                    </p:blipFill>
                    <p:spPr>
                      <a:xfrm>
                        <a:off x="1" y="1"/>
                        <a:ext cx="12192000" cy="6860381"/>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12133FDB-04E5-2582-ACD3-2F85951A95D2}"/>
              </a:ext>
            </a:extLst>
          </p:cNvPr>
          <p:cNvSpPr txBox="1"/>
          <p:nvPr/>
        </p:nvSpPr>
        <p:spPr>
          <a:xfrm>
            <a:off x="2147447" y="6007259"/>
            <a:ext cx="1024016" cy="707886"/>
          </a:xfrm>
          <a:prstGeom prst="rect">
            <a:avLst/>
          </a:prstGeom>
          <a:solidFill>
            <a:schemeClr val="accent4">
              <a:lumMod val="20000"/>
              <a:lumOff val="80000"/>
            </a:schemeClr>
          </a:solidFill>
        </p:spPr>
        <p:txBody>
          <a:bodyPr wrap="square" rtlCol="0">
            <a:spAutoFit/>
          </a:bodyPr>
          <a:lstStyle/>
          <a:p>
            <a:r>
              <a:rPr lang="ro-RO" sz="4000" b="1" dirty="0"/>
              <a:t>P16</a:t>
            </a:r>
            <a:endParaRPr lang="en-US" sz="4000" b="1" dirty="0"/>
          </a:p>
        </p:txBody>
      </p:sp>
    </p:spTree>
    <p:extLst>
      <p:ext uri="{BB962C8B-B14F-4D97-AF65-F5344CB8AC3E}">
        <p14:creationId xmlns:p14="http://schemas.microsoft.com/office/powerpoint/2010/main" val="7881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pplication&#10;&#10;Description automatically generated with low confidence">
            <a:extLst>
              <a:ext uri="{FF2B5EF4-FFF2-40B4-BE49-F238E27FC236}">
                <a16:creationId xmlns:a16="http://schemas.microsoft.com/office/drawing/2014/main" id="{5B101EE9-3233-70E0-C4C0-BBC19BE2FB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5" name="TextBox 4">
            <a:extLst>
              <a:ext uri="{FF2B5EF4-FFF2-40B4-BE49-F238E27FC236}">
                <a16:creationId xmlns:a16="http://schemas.microsoft.com/office/drawing/2014/main" id="{0EF2B83E-BBD0-80EB-B2E4-540C9D457861}"/>
              </a:ext>
            </a:extLst>
          </p:cNvPr>
          <p:cNvSpPr txBox="1"/>
          <p:nvPr/>
        </p:nvSpPr>
        <p:spPr>
          <a:xfrm>
            <a:off x="2066424" y="520860"/>
            <a:ext cx="1024016" cy="707886"/>
          </a:xfrm>
          <a:prstGeom prst="rect">
            <a:avLst/>
          </a:prstGeom>
          <a:solidFill>
            <a:schemeClr val="accent4">
              <a:lumMod val="20000"/>
              <a:lumOff val="80000"/>
            </a:schemeClr>
          </a:solidFill>
        </p:spPr>
        <p:txBody>
          <a:bodyPr wrap="square" rtlCol="0">
            <a:spAutoFit/>
          </a:bodyPr>
          <a:lstStyle/>
          <a:p>
            <a:r>
              <a:rPr lang="ro-RO" sz="4000" b="1" dirty="0"/>
              <a:t>P17</a:t>
            </a:r>
            <a:endParaRPr lang="en-US" sz="4000" b="1" dirty="0"/>
          </a:p>
        </p:txBody>
      </p:sp>
    </p:spTree>
    <p:extLst>
      <p:ext uri="{BB962C8B-B14F-4D97-AF65-F5344CB8AC3E}">
        <p14:creationId xmlns:p14="http://schemas.microsoft.com/office/powerpoint/2010/main" val="2995532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39459" y="1347496"/>
            <a:ext cx="3420121" cy="255047"/>
          </a:xfrm>
          <a:prstGeom prst="rect">
            <a:avLst/>
          </a:prstGeom>
        </p:spPr>
        <p:txBody>
          <a:bodyPr vert="horz" wrap="square" lIns="0" tIns="612" rIns="0" bIns="0" rtlCol="0">
            <a:spAutoFit/>
          </a:bodyPr>
          <a:lstStyle/>
          <a:p>
            <a:pPr marL="200517" marR="2449" indent="-194701" defTabSz="440832">
              <a:lnSpc>
                <a:spcPct val="103899"/>
              </a:lnSpc>
              <a:spcBef>
                <a:spcPts val="5"/>
              </a:spcBef>
              <a:tabLst>
                <a:tab pos="135311" algn="l"/>
              </a:tabLst>
            </a:pPr>
            <a:r>
              <a:rPr sz="820" b="1" spc="-2" dirty="0">
                <a:solidFill>
                  <a:srgbClr val="206420"/>
                </a:solidFill>
                <a:latin typeface="Times New Roman"/>
                <a:cs typeface="Times New Roman"/>
              </a:rPr>
              <a:t>1	</a:t>
            </a:r>
            <a:r>
              <a:rPr sz="820" b="1" spc="-5" dirty="0">
                <a:solidFill>
                  <a:prstClr val="black"/>
                </a:solidFill>
                <a:latin typeface="Times New Roman"/>
                <a:cs typeface="Times New Roman"/>
              </a:rPr>
              <a:t>New records </a:t>
            </a:r>
            <a:r>
              <a:rPr sz="820" b="1" spc="-2" dirty="0">
                <a:solidFill>
                  <a:prstClr val="black"/>
                </a:solidFill>
                <a:latin typeface="Times New Roman"/>
                <a:cs typeface="Times New Roman"/>
              </a:rPr>
              <a:t>for </a:t>
            </a:r>
            <a:r>
              <a:rPr sz="820" i="1" spc="-2" dirty="0">
                <a:solidFill>
                  <a:prstClr val="black"/>
                </a:solidFill>
                <a:latin typeface="Times New Roman"/>
                <a:cs typeface="Times New Roman"/>
              </a:rPr>
              <a:t>E. graeteri scythicus </a:t>
            </a:r>
            <a:r>
              <a:rPr sz="820" b="1" spc="-2" dirty="0">
                <a:solidFill>
                  <a:prstClr val="black"/>
                </a:solidFill>
                <a:latin typeface="Times New Roman"/>
                <a:cs typeface="Times New Roman"/>
              </a:rPr>
              <a:t>in hand-dug wells both in sulfidic </a:t>
            </a:r>
            <a:r>
              <a:rPr sz="820" b="1" spc="-5" dirty="0">
                <a:solidFill>
                  <a:prstClr val="black"/>
                </a:solidFill>
                <a:latin typeface="Times New Roman"/>
                <a:cs typeface="Times New Roman"/>
              </a:rPr>
              <a:t>and </a:t>
            </a:r>
            <a:r>
              <a:rPr sz="820" b="1" spc="-197" dirty="0">
                <a:solidFill>
                  <a:prstClr val="black"/>
                </a:solidFill>
                <a:latin typeface="Times New Roman"/>
                <a:cs typeface="Times New Roman"/>
              </a:rPr>
              <a:t> </a:t>
            </a:r>
            <a:r>
              <a:rPr sz="820" b="1" spc="-2" dirty="0">
                <a:solidFill>
                  <a:prstClr val="black"/>
                </a:solidFill>
                <a:latin typeface="Times New Roman"/>
                <a:cs typeface="Times New Roman"/>
              </a:rPr>
              <a:t>non-sulfidic</a:t>
            </a:r>
            <a:r>
              <a:rPr sz="820" b="1" spc="-7" dirty="0">
                <a:solidFill>
                  <a:prstClr val="black"/>
                </a:solidFill>
                <a:latin typeface="Times New Roman"/>
                <a:cs typeface="Times New Roman"/>
              </a:rPr>
              <a:t> </a:t>
            </a:r>
            <a:r>
              <a:rPr sz="820" b="1" spc="-2" dirty="0">
                <a:solidFill>
                  <a:prstClr val="black"/>
                </a:solidFill>
                <a:latin typeface="Times New Roman"/>
                <a:cs typeface="Times New Roman"/>
              </a:rPr>
              <a:t>waters</a:t>
            </a:r>
            <a:r>
              <a:rPr sz="820" b="1" dirty="0">
                <a:solidFill>
                  <a:prstClr val="black"/>
                </a:solidFill>
                <a:latin typeface="Times New Roman"/>
                <a:cs typeface="Times New Roman"/>
              </a:rPr>
              <a:t> </a:t>
            </a:r>
            <a:r>
              <a:rPr sz="820" b="1" spc="-5" dirty="0">
                <a:solidFill>
                  <a:prstClr val="black"/>
                </a:solidFill>
                <a:latin typeface="Times New Roman"/>
                <a:cs typeface="Times New Roman"/>
              </a:rPr>
              <a:t>—</a:t>
            </a:r>
            <a:r>
              <a:rPr sz="820" b="1" spc="-2" dirty="0">
                <a:solidFill>
                  <a:prstClr val="black"/>
                </a:solidFill>
                <a:latin typeface="Times New Roman"/>
                <a:cs typeface="Times New Roman"/>
              </a:rPr>
              <a:t> expansion</a:t>
            </a:r>
            <a:r>
              <a:rPr sz="820" b="1" spc="-7" dirty="0">
                <a:solidFill>
                  <a:prstClr val="black"/>
                </a:solidFill>
                <a:latin typeface="Times New Roman"/>
                <a:cs typeface="Times New Roman"/>
              </a:rPr>
              <a:t> </a:t>
            </a:r>
            <a:r>
              <a:rPr sz="820" b="1" spc="-2" dirty="0">
                <a:solidFill>
                  <a:prstClr val="black"/>
                </a:solidFill>
                <a:latin typeface="Times New Roman"/>
                <a:cs typeface="Times New Roman"/>
              </a:rPr>
              <a:t>of its habitat </a:t>
            </a:r>
            <a:r>
              <a:rPr sz="820" b="1" spc="-5" dirty="0">
                <a:solidFill>
                  <a:prstClr val="black"/>
                </a:solidFill>
                <a:latin typeface="Times New Roman"/>
                <a:cs typeface="Times New Roman"/>
              </a:rPr>
              <a:t>and</a:t>
            </a:r>
            <a:r>
              <a:rPr sz="820" b="1" spc="-7" dirty="0">
                <a:solidFill>
                  <a:prstClr val="black"/>
                </a:solidFill>
                <a:latin typeface="Times New Roman"/>
                <a:cs typeface="Times New Roman"/>
              </a:rPr>
              <a:t> </a:t>
            </a:r>
            <a:r>
              <a:rPr sz="820" b="1" spc="-2" dirty="0">
                <a:solidFill>
                  <a:prstClr val="black"/>
                </a:solidFill>
                <a:latin typeface="Times New Roman"/>
                <a:cs typeface="Times New Roman"/>
              </a:rPr>
              <a:t>distribution </a:t>
            </a:r>
            <a:r>
              <a:rPr sz="820" b="1" spc="-7" dirty="0">
                <a:solidFill>
                  <a:prstClr val="black"/>
                </a:solidFill>
                <a:latin typeface="Times New Roman"/>
                <a:cs typeface="Times New Roman"/>
              </a:rPr>
              <a:t>area</a:t>
            </a:r>
            <a:endParaRPr sz="820">
              <a:solidFill>
                <a:prstClr val="black"/>
              </a:solidFill>
              <a:latin typeface="Times New Roman"/>
              <a:cs typeface="Times New Roman"/>
            </a:endParaRPr>
          </a:p>
        </p:txBody>
      </p:sp>
      <p:sp>
        <p:nvSpPr>
          <p:cNvPr id="3" name="object 3"/>
          <p:cNvSpPr txBox="1"/>
          <p:nvPr/>
        </p:nvSpPr>
        <p:spPr>
          <a:xfrm>
            <a:off x="2988056" y="71931"/>
            <a:ext cx="6626849" cy="1043447"/>
          </a:xfrm>
          <a:prstGeom prst="rect">
            <a:avLst/>
          </a:prstGeom>
        </p:spPr>
        <p:txBody>
          <a:bodyPr vert="horz" wrap="square" lIns="0" tIns="30310" rIns="0" bIns="0" rtlCol="0">
            <a:spAutoFit/>
          </a:bodyPr>
          <a:lstStyle/>
          <a:p>
            <a:pPr marL="1338722" marR="14694" indent="-1320660" defTabSz="440832">
              <a:lnSpc>
                <a:spcPts val="1316"/>
              </a:lnSpc>
              <a:spcBef>
                <a:spcPts val="239"/>
              </a:spcBef>
            </a:pPr>
            <a:r>
              <a:rPr sz="1229" b="1" spc="5" dirty="0">
                <a:solidFill>
                  <a:prstClr val="black"/>
                </a:solidFill>
                <a:latin typeface="Times New Roman"/>
                <a:cs typeface="Times New Roman"/>
              </a:rPr>
              <a:t>Insights</a:t>
            </a:r>
            <a:r>
              <a:rPr sz="1229" b="1" spc="12" dirty="0">
                <a:solidFill>
                  <a:prstClr val="black"/>
                </a:solidFill>
                <a:latin typeface="Times New Roman"/>
                <a:cs typeface="Times New Roman"/>
              </a:rPr>
              <a:t> </a:t>
            </a:r>
            <a:r>
              <a:rPr sz="1229" b="1" spc="5" dirty="0">
                <a:solidFill>
                  <a:prstClr val="black"/>
                </a:solidFill>
                <a:latin typeface="Times New Roman"/>
                <a:cs typeface="Times New Roman"/>
              </a:rPr>
              <a:t>into </a:t>
            </a:r>
            <a:r>
              <a:rPr sz="1229" b="1" spc="7" dirty="0">
                <a:solidFill>
                  <a:prstClr val="black"/>
                </a:solidFill>
                <a:latin typeface="Times New Roman"/>
                <a:cs typeface="Times New Roman"/>
              </a:rPr>
              <a:t>the</a:t>
            </a:r>
            <a:r>
              <a:rPr sz="1229" b="1" spc="14" dirty="0">
                <a:solidFill>
                  <a:prstClr val="black"/>
                </a:solidFill>
                <a:latin typeface="Times New Roman"/>
                <a:cs typeface="Times New Roman"/>
              </a:rPr>
              <a:t> </a:t>
            </a:r>
            <a:r>
              <a:rPr sz="1229" b="1" i="1" spc="5" dirty="0">
                <a:solidFill>
                  <a:prstClr val="black"/>
                </a:solidFill>
                <a:latin typeface="Times New Roman"/>
                <a:cs typeface="Times New Roman"/>
              </a:rPr>
              <a:t>Eucyclops</a:t>
            </a:r>
            <a:r>
              <a:rPr sz="1229" b="1" i="1" spc="12" dirty="0">
                <a:solidFill>
                  <a:prstClr val="black"/>
                </a:solidFill>
                <a:latin typeface="Times New Roman"/>
                <a:cs typeface="Times New Roman"/>
              </a:rPr>
              <a:t> </a:t>
            </a:r>
            <a:r>
              <a:rPr sz="1229" b="1" i="1" spc="5" dirty="0">
                <a:solidFill>
                  <a:prstClr val="black"/>
                </a:solidFill>
                <a:latin typeface="Times New Roman"/>
                <a:cs typeface="Times New Roman"/>
              </a:rPr>
              <a:t>graeteri</a:t>
            </a:r>
            <a:r>
              <a:rPr sz="1229" b="1" i="1" spc="2" dirty="0">
                <a:solidFill>
                  <a:prstClr val="black"/>
                </a:solidFill>
                <a:latin typeface="Times New Roman"/>
                <a:cs typeface="Times New Roman"/>
              </a:rPr>
              <a:t> </a:t>
            </a:r>
            <a:r>
              <a:rPr sz="1229" b="1" spc="5" dirty="0">
                <a:solidFill>
                  <a:prstClr val="black"/>
                </a:solidFill>
                <a:latin typeface="Times New Roman"/>
                <a:cs typeface="Times New Roman"/>
              </a:rPr>
              <a:t>species</a:t>
            </a:r>
            <a:r>
              <a:rPr sz="1229" b="1" spc="10" dirty="0">
                <a:solidFill>
                  <a:prstClr val="black"/>
                </a:solidFill>
                <a:latin typeface="Times New Roman"/>
                <a:cs typeface="Times New Roman"/>
              </a:rPr>
              <a:t> </a:t>
            </a:r>
            <a:r>
              <a:rPr sz="1229" b="1" spc="7" dirty="0">
                <a:solidFill>
                  <a:prstClr val="black"/>
                </a:solidFill>
                <a:latin typeface="Times New Roman"/>
                <a:cs typeface="Times New Roman"/>
              </a:rPr>
              <a:t>complex (Copepoda,</a:t>
            </a:r>
            <a:r>
              <a:rPr sz="1229" b="1" spc="12" dirty="0">
                <a:solidFill>
                  <a:prstClr val="black"/>
                </a:solidFill>
                <a:latin typeface="Times New Roman"/>
                <a:cs typeface="Times New Roman"/>
              </a:rPr>
              <a:t> </a:t>
            </a:r>
            <a:r>
              <a:rPr sz="1229" b="1" spc="5" dirty="0">
                <a:solidFill>
                  <a:prstClr val="black"/>
                </a:solidFill>
                <a:latin typeface="Times New Roman"/>
                <a:cs typeface="Times New Roman"/>
              </a:rPr>
              <a:t>Cyclopidae)</a:t>
            </a:r>
            <a:r>
              <a:rPr sz="1229" b="1" spc="12" dirty="0">
                <a:solidFill>
                  <a:prstClr val="black"/>
                </a:solidFill>
                <a:latin typeface="Times New Roman"/>
                <a:cs typeface="Times New Roman"/>
              </a:rPr>
              <a:t> </a:t>
            </a:r>
            <a:r>
              <a:rPr sz="1229" b="1" spc="14" dirty="0">
                <a:solidFill>
                  <a:prstClr val="black"/>
                </a:solidFill>
                <a:latin typeface="Times New Roman"/>
                <a:cs typeface="Times New Roman"/>
              </a:rPr>
              <a:t>—</a:t>
            </a:r>
            <a:r>
              <a:rPr sz="1229" b="1" spc="10" dirty="0">
                <a:solidFill>
                  <a:prstClr val="black"/>
                </a:solidFill>
                <a:latin typeface="Times New Roman"/>
                <a:cs typeface="Times New Roman"/>
              </a:rPr>
              <a:t> </a:t>
            </a:r>
            <a:r>
              <a:rPr sz="1229" b="1" spc="5" dirty="0">
                <a:solidFill>
                  <a:prstClr val="black"/>
                </a:solidFill>
                <a:latin typeface="Times New Roman"/>
                <a:cs typeface="Times New Roman"/>
              </a:rPr>
              <a:t>the</a:t>
            </a:r>
            <a:r>
              <a:rPr sz="1229" b="1" spc="7" dirty="0">
                <a:solidFill>
                  <a:prstClr val="black"/>
                </a:solidFill>
                <a:latin typeface="Times New Roman"/>
                <a:cs typeface="Times New Roman"/>
              </a:rPr>
              <a:t> </a:t>
            </a:r>
            <a:r>
              <a:rPr sz="1229" b="1" spc="5" dirty="0">
                <a:solidFill>
                  <a:prstClr val="black"/>
                </a:solidFill>
                <a:latin typeface="Times New Roman"/>
                <a:cs typeface="Times New Roman"/>
              </a:rPr>
              <a:t>case</a:t>
            </a:r>
            <a:r>
              <a:rPr sz="1229" b="1" spc="7" dirty="0">
                <a:solidFill>
                  <a:prstClr val="black"/>
                </a:solidFill>
                <a:latin typeface="Times New Roman"/>
                <a:cs typeface="Times New Roman"/>
              </a:rPr>
              <a:t> </a:t>
            </a:r>
            <a:r>
              <a:rPr sz="1229" b="1" spc="5" dirty="0">
                <a:solidFill>
                  <a:prstClr val="black"/>
                </a:solidFill>
                <a:latin typeface="Times New Roman"/>
                <a:cs typeface="Times New Roman"/>
              </a:rPr>
              <a:t>of</a:t>
            </a:r>
            <a:r>
              <a:rPr sz="1229" b="1" spc="12" dirty="0">
                <a:solidFill>
                  <a:prstClr val="black"/>
                </a:solidFill>
                <a:latin typeface="Times New Roman"/>
                <a:cs typeface="Times New Roman"/>
              </a:rPr>
              <a:t> </a:t>
            </a:r>
            <a:r>
              <a:rPr sz="1229" b="1" spc="5" dirty="0">
                <a:solidFill>
                  <a:prstClr val="black"/>
                </a:solidFill>
                <a:latin typeface="Times New Roman"/>
                <a:cs typeface="Times New Roman"/>
              </a:rPr>
              <a:t>sulfidic </a:t>
            </a:r>
            <a:r>
              <a:rPr sz="1229" b="1" spc="-299" dirty="0">
                <a:solidFill>
                  <a:prstClr val="black"/>
                </a:solidFill>
                <a:latin typeface="Times New Roman"/>
                <a:cs typeface="Times New Roman"/>
              </a:rPr>
              <a:t> </a:t>
            </a:r>
            <a:r>
              <a:rPr sz="1229" b="1" spc="5" dirty="0">
                <a:solidFill>
                  <a:prstClr val="black"/>
                </a:solidFill>
                <a:latin typeface="Times New Roman"/>
                <a:cs typeface="Times New Roman"/>
              </a:rPr>
              <a:t>groundwaters</a:t>
            </a:r>
            <a:r>
              <a:rPr sz="1229" b="1" spc="2" dirty="0">
                <a:solidFill>
                  <a:prstClr val="black"/>
                </a:solidFill>
                <a:latin typeface="Times New Roman"/>
                <a:cs typeface="Times New Roman"/>
              </a:rPr>
              <a:t> </a:t>
            </a:r>
            <a:r>
              <a:rPr sz="1229" b="1" spc="5" dirty="0">
                <a:solidFill>
                  <a:prstClr val="black"/>
                </a:solidFill>
                <a:latin typeface="Times New Roman"/>
                <a:cs typeface="Times New Roman"/>
              </a:rPr>
              <a:t>of</a:t>
            </a:r>
            <a:r>
              <a:rPr sz="1229" b="1" spc="7" dirty="0">
                <a:solidFill>
                  <a:prstClr val="black"/>
                </a:solidFill>
                <a:latin typeface="Times New Roman"/>
                <a:cs typeface="Times New Roman"/>
              </a:rPr>
              <a:t> Mangalia</a:t>
            </a:r>
            <a:r>
              <a:rPr sz="1229" b="1" spc="2" dirty="0">
                <a:solidFill>
                  <a:prstClr val="black"/>
                </a:solidFill>
                <a:latin typeface="Times New Roman"/>
                <a:cs typeface="Times New Roman"/>
              </a:rPr>
              <a:t> </a:t>
            </a:r>
            <a:r>
              <a:rPr sz="1229" b="1" spc="7" dirty="0">
                <a:solidFill>
                  <a:prstClr val="black"/>
                </a:solidFill>
                <a:latin typeface="Times New Roman"/>
                <a:cs typeface="Times New Roman"/>
              </a:rPr>
              <a:t>(Southern </a:t>
            </a:r>
            <a:r>
              <a:rPr sz="1229" b="1" spc="5" dirty="0">
                <a:solidFill>
                  <a:prstClr val="black"/>
                </a:solidFill>
                <a:latin typeface="Times New Roman"/>
                <a:cs typeface="Times New Roman"/>
              </a:rPr>
              <a:t>Dobrogea,</a:t>
            </a:r>
            <a:r>
              <a:rPr sz="1229" b="1" spc="2" dirty="0">
                <a:solidFill>
                  <a:prstClr val="black"/>
                </a:solidFill>
                <a:latin typeface="Times New Roman"/>
                <a:cs typeface="Times New Roman"/>
              </a:rPr>
              <a:t> </a:t>
            </a:r>
            <a:r>
              <a:rPr sz="1229" b="1" spc="7" dirty="0">
                <a:solidFill>
                  <a:prstClr val="black"/>
                </a:solidFill>
                <a:latin typeface="Times New Roman"/>
                <a:cs typeface="Times New Roman"/>
              </a:rPr>
              <a:t>Romania)</a:t>
            </a:r>
            <a:endParaRPr sz="1229">
              <a:solidFill>
                <a:prstClr val="black"/>
              </a:solidFill>
              <a:latin typeface="Times New Roman"/>
              <a:cs typeface="Times New Roman"/>
            </a:endParaRPr>
          </a:p>
          <a:p>
            <a:pPr marR="54186" algn="ctr" defTabSz="440832">
              <a:spcBef>
                <a:spcPts val="398"/>
              </a:spcBef>
            </a:pPr>
            <a:r>
              <a:rPr sz="940" b="1" spc="5" dirty="0">
                <a:solidFill>
                  <a:prstClr val="black"/>
                </a:solidFill>
                <a:latin typeface="Times New Roman"/>
                <a:cs typeface="Times New Roman"/>
              </a:rPr>
              <a:t>Maria</a:t>
            </a:r>
            <a:r>
              <a:rPr sz="940" b="1" spc="2" dirty="0">
                <a:solidFill>
                  <a:prstClr val="black"/>
                </a:solidFill>
                <a:latin typeface="Times New Roman"/>
                <a:cs typeface="Times New Roman"/>
              </a:rPr>
              <a:t> </a:t>
            </a:r>
            <a:r>
              <a:rPr sz="940" b="1" spc="5" dirty="0">
                <a:solidFill>
                  <a:prstClr val="black"/>
                </a:solidFill>
                <a:latin typeface="Times New Roman"/>
                <a:cs typeface="Times New Roman"/>
              </a:rPr>
              <a:t>Mirabela</a:t>
            </a:r>
            <a:r>
              <a:rPr sz="940" b="1" spc="-2" dirty="0">
                <a:solidFill>
                  <a:prstClr val="black"/>
                </a:solidFill>
                <a:latin typeface="Times New Roman"/>
                <a:cs typeface="Times New Roman"/>
              </a:rPr>
              <a:t> </a:t>
            </a:r>
            <a:r>
              <a:rPr sz="940" b="1" spc="5" dirty="0">
                <a:solidFill>
                  <a:prstClr val="black"/>
                </a:solidFill>
                <a:latin typeface="Times New Roman"/>
                <a:cs typeface="Times New Roman"/>
              </a:rPr>
              <a:t>Pop</a:t>
            </a:r>
            <a:r>
              <a:rPr sz="940" b="1" dirty="0">
                <a:solidFill>
                  <a:prstClr val="black"/>
                </a:solidFill>
                <a:latin typeface="Times New Roman"/>
                <a:cs typeface="Times New Roman"/>
              </a:rPr>
              <a:t> </a:t>
            </a:r>
            <a:r>
              <a:rPr sz="940" b="1" spc="3" baseline="25641" dirty="0">
                <a:solidFill>
                  <a:prstClr val="black"/>
                </a:solidFill>
                <a:latin typeface="Times New Roman"/>
                <a:cs typeface="Times New Roman"/>
              </a:rPr>
              <a:t>‡</a:t>
            </a:r>
            <a:r>
              <a:rPr sz="940" b="1" spc="2" dirty="0">
                <a:solidFill>
                  <a:prstClr val="black"/>
                </a:solidFill>
                <a:latin typeface="Times New Roman"/>
                <a:cs typeface="Times New Roman"/>
              </a:rPr>
              <a:t>,</a:t>
            </a:r>
            <a:r>
              <a:rPr sz="940" b="1" spc="-51" dirty="0">
                <a:solidFill>
                  <a:prstClr val="black"/>
                </a:solidFill>
                <a:latin typeface="Times New Roman"/>
                <a:cs typeface="Times New Roman"/>
              </a:rPr>
              <a:t> </a:t>
            </a:r>
            <a:r>
              <a:rPr sz="940" b="1" dirty="0">
                <a:solidFill>
                  <a:prstClr val="black"/>
                </a:solidFill>
                <a:latin typeface="Times New Roman"/>
                <a:cs typeface="Times New Roman"/>
              </a:rPr>
              <a:t>Andrei </a:t>
            </a:r>
            <a:r>
              <a:rPr sz="940" b="1" spc="2" dirty="0">
                <a:solidFill>
                  <a:prstClr val="black"/>
                </a:solidFill>
                <a:latin typeface="Times New Roman"/>
                <a:cs typeface="Times New Roman"/>
              </a:rPr>
              <a:t>Ștefan</a:t>
            </a:r>
            <a:r>
              <a:rPr sz="940" b="1" spc="5" dirty="0">
                <a:solidFill>
                  <a:prstClr val="black"/>
                </a:solidFill>
                <a:latin typeface="Times New Roman"/>
                <a:cs typeface="Times New Roman"/>
              </a:rPr>
              <a:t> </a:t>
            </a:r>
            <a:r>
              <a:rPr sz="940" b="1" spc="3" baseline="25641" dirty="0">
                <a:solidFill>
                  <a:prstClr val="black"/>
                </a:solidFill>
                <a:latin typeface="Times New Roman"/>
                <a:cs typeface="Times New Roman"/>
              </a:rPr>
              <a:t>§,</a:t>
            </a:r>
            <a:r>
              <a:rPr sz="940" b="1" baseline="25641" dirty="0">
                <a:solidFill>
                  <a:prstClr val="black"/>
                </a:solidFill>
                <a:latin typeface="Times New Roman"/>
                <a:cs typeface="Times New Roman"/>
              </a:rPr>
              <a:t> </a:t>
            </a:r>
            <a:r>
              <a:rPr sz="940" b="1" spc="3" baseline="25641" dirty="0">
                <a:solidFill>
                  <a:prstClr val="black"/>
                </a:solidFill>
                <a:latin typeface="Times New Roman"/>
                <a:cs typeface="Times New Roman"/>
              </a:rPr>
              <a:t>‡</a:t>
            </a:r>
            <a:r>
              <a:rPr sz="940" b="1" spc="2" dirty="0">
                <a:solidFill>
                  <a:prstClr val="black"/>
                </a:solidFill>
                <a:latin typeface="Times New Roman"/>
                <a:cs typeface="Times New Roman"/>
              </a:rPr>
              <a:t>, Filip </a:t>
            </a:r>
            <a:r>
              <a:rPr sz="940" b="1" spc="5" dirty="0">
                <a:solidFill>
                  <a:prstClr val="black"/>
                </a:solidFill>
                <a:latin typeface="Times New Roman"/>
                <a:cs typeface="Times New Roman"/>
              </a:rPr>
              <a:t>Paul</a:t>
            </a:r>
            <a:r>
              <a:rPr sz="940" b="1" spc="2" dirty="0">
                <a:solidFill>
                  <a:prstClr val="black"/>
                </a:solidFill>
                <a:latin typeface="Times New Roman"/>
                <a:cs typeface="Times New Roman"/>
              </a:rPr>
              <a:t> </a:t>
            </a:r>
            <a:r>
              <a:rPr sz="940" b="1" spc="5" dirty="0">
                <a:solidFill>
                  <a:prstClr val="black"/>
                </a:solidFill>
                <a:latin typeface="Times New Roman"/>
                <a:cs typeface="Times New Roman"/>
              </a:rPr>
              <a:t>Boancă</a:t>
            </a:r>
            <a:r>
              <a:rPr sz="940" b="1" dirty="0">
                <a:solidFill>
                  <a:prstClr val="black"/>
                </a:solidFill>
                <a:latin typeface="Times New Roman"/>
                <a:cs typeface="Times New Roman"/>
              </a:rPr>
              <a:t> </a:t>
            </a:r>
            <a:r>
              <a:rPr sz="940" b="1" spc="3" baseline="25641" dirty="0">
                <a:solidFill>
                  <a:prstClr val="black"/>
                </a:solidFill>
                <a:latin typeface="Times New Roman"/>
                <a:cs typeface="Times New Roman"/>
              </a:rPr>
              <a:t>‡</a:t>
            </a:r>
            <a:r>
              <a:rPr sz="940" b="1" spc="2" dirty="0">
                <a:solidFill>
                  <a:prstClr val="black"/>
                </a:solidFill>
                <a:latin typeface="Times New Roman"/>
                <a:cs typeface="Times New Roman"/>
              </a:rPr>
              <a:t>, </a:t>
            </a:r>
            <a:r>
              <a:rPr sz="940" b="1" spc="5" dirty="0">
                <a:solidFill>
                  <a:prstClr val="black"/>
                </a:solidFill>
                <a:latin typeface="Times New Roman"/>
                <a:cs typeface="Times New Roman"/>
              </a:rPr>
              <a:t>Fabio</a:t>
            </a:r>
            <a:r>
              <a:rPr sz="940" b="1" spc="2" dirty="0">
                <a:solidFill>
                  <a:prstClr val="black"/>
                </a:solidFill>
                <a:latin typeface="Times New Roman"/>
                <a:cs typeface="Times New Roman"/>
              </a:rPr>
              <a:t> </a:t>
            </a:r>
            <a:r>
              <a:rPr sz="940" b="1" spc="5" dirty="0">
                <a:solidFill>
                  <a:prstClr val="black"/>
                </a:solidFill>
                <a:latin typeface="Times New Roman"/>
                <a:cs typeface="Times New Roman"/>
              </a:rPr>
              <a:t>Stoch</a:t>
            </a:r>
            <a:r>
              <a:rPr sz="940" b="1" spc="2" dirty="0">
                <a:solidFill>
                  <a:prstClr val="black"/>
                </a:solidFill>
                <a:latin typeface="Times New Roman"/>
                <a:cs typeface="Times New Roman"/>
              </a:rPr>
              <a:t> </a:t>
            </a:r>
            <a:r>
              <a:rPr sz="940" b="1" spc="-3" baseline="25641" dirty="0">
                <a:solidFill>
                  <a:prstClr val="black"/>
                </a:solidFill>
                <a:latin typeface="Times New Roman"/>
                <a:cs typeface="Times New Roman"/>
              </a:rPr>
              <a:t>|</a:t>
            </a:r>
            <a:r>
              <a:rPr sz="940" b="1" spc="-2" dirty="0">
                <a:solidFill>
                  <a:prstClr val="black"/>
                </a:solidFill>
                <a:latin typeface="Times New Roman"/>
                <a:cs typeface="Times New Roman"/>
              </a:rPr>
              <a:t>,</a:t>
            </a:r>
            <a:r>
              <a:rPr sz="940" b="1" spc="7" dirty="0">
                <a:solidFill>
                  <a:prstClr val="black"/>
                </a:solidFill>
                <a:latin typeface="Times New Roman"/>
                <a:cs typeface="Times New Roman"/>
              </a:rPr>
              <a:t> </a:t>
            </a:r>
            <a:r>
              <a:rPr sz="940" b="1" spc="5" dirty="0">
                <a:solidFill>
                  <a:prstClr val="black"/>
                </a:solidFill>
                <a:latin typeface="Times New Roman"/>
                <a:cs typeface="Times New Roman"/>
              </a:rPr>
              <a:t>Sanda</a:t>
            </a:r>
            <a:r>
              <a:rPr sz="940" b="1" spc="2" dirty="0">
                <a:solidFill>
                  <a:prstClr val="black"/>
                </a:solidFill>
                <a:latin typeface="Times New Roman"/>
                <a:cs typeface="Times New Roman"/>
              </a:rPr>
              <a:t> </a:t>
            </a:r>
            <a:r>
              <a:rPr sz="940" b="1" dirty="0">
                <a:solidFill>
                  <a:prstClr val="black"/>
                </a:solidFill>
                <a:latin typeface="Times New Roman"/>
                <a:cs typeface="Times New Roman"/>
              </a:rPr>
              <a:t>Iepure</a:t>
            </a:r>
            <a:r>
              <a:rPr sz="940" b="1" spc="-77" dirty="0">
                <a:solidFill>
                  <a:prstClr val="black"/>
                </a:solidFill>
                <a:latin typeface="Times New Roman"/>
                <a:cs typeface="Times New Roman"/>
              </a:rPr>
              <a:t> </a:t>
            </a:r>
            <a:r>
              <a:rPr sz="940" b="1" spc="3" baseline="25641" dirty="0">
                <a:solidFill>
                  <a:prstClr val="black"/>
                </a:solidFill>
                <a:latin typeface="Times New Roman"/>
                <a:cs typeface="Times New Roman"/>
              </a:rPr>
              <a:t>‡, ¶</a:t>
            </a:r>
            <a:endParaRPr sz="940" baseline="25641">
              <a:solidFill>
                <a:prstClr val="black"/>
              </a:solidFill>
              <a:latin typeface="Times New Roman"/>
              <a:cs typeface="Times New Roman"/>
            </a:endParaRPr>
          </a:p>
          <a:p>
            <a:pPr marR="222252" algn="ctr" defTabSz="440832">
              <a:spcBef>
                <a:spcPts val="258"/>
              </a:spcBef>
            </a:pPr>
            <a:r>
              <a:rPr sz="723" dirty="0">
                <a:solidFill>
                  <a:prstClr val="black"/>
                </a:solidFill>
                <a:latin typeface="Times New Roman"/>
                <a:cs typeface="Times New Roman"/>
              </a:rPr>
              <a:t>‡ Emil</a:t>
            </a:r>
            <a:r>
              <a:rPr sz="723" spc="-5" dirty="0">
                <a:solidFill>
                  <a:prstClr val="black"/>
                </a:solidFill>
                <a:latin typeface="Times New Roman"/>
                <a:cs typeface="Times New Roman"/>
              </a:rPr>
              <a:t> </a:t>
            </a:r>
            <a:r>
              <a:rPr sz="723" dirty="0">
                <a:solidFill>
                  <a:prstClr val="black"/>
                </a:solidFill>
                <a:latin typeface="Times New Roman"/>
                <a:cs typeface="Times New Roman"/>
              </a:rPr>
              <a:t>Racovita Institute of </a:t>
            </a:r>
            <a:r>
              <a:rPr sz="723" spc="-5" dirty="0">
                <a:solidFill>
                  <a:prstClr val="black"/>
                </a:solidFill>
                <a:latin typeface="Times New Roman"/>
                <a:cs typeface="Times New Roman"/>
              </a:rPr>
              <a:t>Speleology,</a:t>
            </a:r>
            <a:r>
              <a:rPr sz="723" spc="-7" dirty="0">
                <a:solidFill>
                  <a:prstClr val="black"/>
                </a:solidFill>
                <a:latin typeface="Times New Roman"/>
                <a:cs typeface="Times New Roman"/>
              </a:rPr>
              <a:t> </a:t>
            </a:r>
            <a:r>
              <a:rPr sz="723" dirty="0">
                <a:solidFill>
                  <a:prstClr val="black"/>
                </a:solidFill>
                <a:latin typeface="Times New Roman"/>
                <a:cs typeface="Times New Roman"/>
              </a:rPr>
              <a:t>Cluj-Napoca,</a:t>
            </a:r>
            <a:r>
              <a:rPr sz="723" spc="-10" dirty="0">
                <a:solidFill>
                  <a:prstClr val="black"/>
                </a:solidFill>
                <a:latin typeface="Times New Roman"/>
                <a:cs typeface="Times New Roman"/>
              </a:rPr>
              <a:t> </a:t>
            </a:r>
            <a:r>
              <a:rPr sz="723" dirty="0">
                <a:solidFill>
                  <a:prstClr val="black"/>
                </a:solidFill>
                <a:latin typeface="Times New Roman"/>
                <a:cs typeface="Times New Roman"/>
              </a:rPr>
              <a:t>Romania</a:t>
            </a:r>
            <a:endParaRPr sz="723">
              <a:solidFill>
                <a:prstClr val="black"/>
              </a:solidFill>
              <a:latin typeface="Times New Roman"/>
              <a:cs typeface="Times New Roman"/>
            </a:endParaRPr>
          </a:p>
          <a:p>
            <a:pPr marR="222559" algn="ctr" defTabSz="440832"/>
            <a:r>
              <a:rPr sz="723" dirty="0">
                <a:solidFill>
                  <a:prstClr val="black"/>
                </a:solidFill>
                <a:latin typeface="Times New Roman"/>
                <a:cs typeface="Times New Roman"/>
              </a:rPr>
              <a:t>§ </a:t>
            </a:r>
            <a:r>
              <a:rPr sz="723" spc="-2" dirty="0">
                <a:solidFill>
                  <a:prstClr val="black"/>
                </a:solidFill>
                <a:latin typeface="Times New Roman"/>
                <a:cs typeface="Times New Roman"/>
              </a:rPr>
              <a:t>National </a:t>
            </a:r>
            <a:r>
              <a:rPr sz="723" dirty="0">
                <a:solidFill>
                  <a:prstClr val="black"/>
                </a:solidFill>
                <a:latin typeface="Times New Roman"/>
                <a:cs typeface="Times New Roman"/>
              </a:rPr>
              <a:t>Museum of</a:t>
            </a:r>
            <a:r>
              <a:rPr sz="723" spc="2" dirty="0">
                <a:solidFill>
                  <a:prstClr val="black"/>
                </a:solidFill>
                <a:latin typeface="Times New Roman"/>
                <a:cs typeface="Times New Roman"/>
              </a:rPr>
              <a:t> </a:t>
            </a:r>
            <a:r>
              <a:rPr sz="723" spc="-2" dirty="0">
                <a:solidFill>
                  <a:prstClr val="black"/>
                </a:solidFill>
                <a:latin typeface="Times New Roman"/>
                <a:cs typeface="Times New Roman"/>
              </a:rPr>
              <a:t>Natural</a:t>
            </a:r>
            <a:r>
              <a:rPr sz="723" dirty="0">
                <a:solidFill>
                  <a:prstClr val="black"/>
                </a:solidFill>
                <a:latin typeface="Times New Roman"/>
                <a:cs typeface="Times New Roman"/>
              </a:rPr>
              <a:t> </a:t>
            </a:r>
            <a:r>
              <a:rPr sz="723" spc="-2" dirty="0">
                <a:solidFill>
                  <a:prstClr val="black"/>
                </a:solidFill>
                <a:latin typeface="Times New Roman"/>
                <a:cs typeface="Times New Roman"/>
              </a:rPr>
              <a:t>History</a:t>
            </a:r>
            <a:r>
              <a:rPr sz="723" dirty="0">
                <a:solidFill>
                  <a:prstClr val="black"/>
                </a:solidFill>
                <a:latin typeface="Times New Roman"/>
                <a:cs typeface="Times New Roman"/>
              </a:rPr>
              <a:t> “Grigore</a:t>
            </a:r>
            <a:r>
              <a:rPr sz="723" spc="-43" dirty="0">
                <a:solidFill>
                  <a:prstClr val="black"/>
                </a:solidFill>
                <a:latin typeface="Times New Roman"/>
                <a:cs typeface="Times New Roman"/>
              </a:rPr>
              <a:t> </a:t>
            </a:r>
            <a:r>
              <a:rPr sz="723" dirty="0">
                <a:solidFill>
                  <a:prstClr val="black"/>
                </a:solidFill>
                <a:latin typeface="Times New Roman"/>
                <a:cs typeface="Times New Roman"/>
              </a:rPr>
              <a:t>Antipa”,</a:t>
            </a:r>
            <a:r>
              <a:rPr sz="723" spc="-2" dirty="0">
                <a:solidFill>
                  <a:prstClr val="black"/>
                </a:solidFill>
                <a:latin typeface="Times New Roman"/>
                <a:cs typeface="Times New Roman"/>
              </a:rPr>
              <a:t> </a:t>
            </a:r>
            <a:r>
              <a:rPr sz="723" dirty="0">
                <a:solidFill>
                  <a:prstClr val="black"/>
                </a:solidFill>
                <a:latin typeface="Times New Roman"/>
                <a:cs typeface="Times New Roman"/>
              </a:rPr>
              <a:t>Bucharest,</a:t>
            </a:r>
            <a:r>
              <a:rPr sz="723" spc="-5" dirty="0">
                <a:solidFill>
                  <a:prstClr val="black"/>
                </a:solidFill>
                <a:latin typeface="Times New Roman"/>
                <a:cs typeface="Times New Roman"/>
              </a:rPr>
              <a:t> </a:t>
            </a:r>
            <a:r>
              <a:rPr sz="723" dirty="0">
                <a:solidFill>
                  <a:prstClr val="black"/>
                </a:solidFill>
                <a:latin typeface="Times New Roman"/>
                <a:cs typeface="Times New Roman"/>
              </a:rPr>
              <a:t>Romania</a:t>
            </a:r>
            <a:endParaRPr sz="723">
              <a:solidFill>
                <a:prstClr val="black"/>
              </a:solidFill>
              <a:latin typeface="Times New Roman"/>
              <a:cs typeface="Times New Roman"/>
            </a:endParaRPr>
          </a:p>
          <a:p>
            <a:pPr marR="222252" algn="ctr" defTabSz="440832">
              <a:spcBef>
                <a:spcPts val="2"/>
              </a:spcBef>
            </a:pPr>
            <a:r>
              <a:rPr sz="723" dirty="0">
                <a:solidFill>
                  <a:prstClr val="black"/>
                </a:solidFill>
                <a:latin typeface="Times New Roman"/>
                <a:cs typeface="Times New Roman"/>
              </a:rPr>
              <a:t>| Université</a:t>
            </a:r>
            <a:r>
              <a:rPr sz="723" spc="-7" dirty="0">
                <a:solidFill>
                  <a:prstClr val="black"/>
                </a:solidFill>
                <a:latin typeface="Times New Roman"/>
                <a:cs typeface="Times New Roman"/>
              </a:rPr>
              <a:t> </a:t>
            </a:r>
            <a:r>
              <a:rPr sz="723" dirty="0">
                <a:solidFill>
                  <a:prstClr val="black"/>
                </a:solidFill>
                <a:latin typeface="Times New Roman"/>
                <a:cs typeface="Times New Roman"/>
              </a:rPr>
              <a:t>libre</a:t>
            </a:r>
            <a:r>
              <a:rPr sz="723" spc="-5" dirty="0">
                <a:solidFill>
                  <a:prstClr val="black"/>
                </a:solidFill>
                <a:latin typeface="Times New Roman"/>
                <a:cs typeface="Times New Roman"/>
              </a:rPr>
              <a:t> </a:t>
            </a:r>
            <a:r>
              <a:rPr sz="723" dirty="0">
                <a:solidFill>
                  <a:prstClr val="black"/>
                </a:solidFill>
                <a:latin typeface="Times New Roman"/>
                <a:cs typeface="Times New Roman"/>
              </a:rPr>
              <a:t>de</a:t>
            </a:r>
            <a:r>
              <a:rPr sz="723" spc="2" dirty="0">
                <a:solidFill>
                  <a:prstClr val="black"/>
                </a:solidFill>
                <a:latin typeface="Times New Roman"/>
                <a:cs typeface="Times New Roman"/>
              </a:rPr>
              <a:t> </a:t>
            </a:r>
            <a:r>
              <a:rPr sz="723" dirty="0">
                <a:solidFill>
                  <a:prstClr val="black"/>
                </a:solidFill>
                <a:latin typeface="Times New Roman"/>
                <a:cs typeface="Times New Roman"/>
              </a:rPr>
              <a:t>Bruxelles,</a:t>
            </a:r>
            <a:r>
              <a:rPr sz="723" spc="-7" dirty="0">
                <a:solidFill>
                  <a:prstClr val="black"/>
                </a:solidFill>
                <a:latin typeface="Times New Roman"/>
                <a:cs typeface="Times New Roman"/>
              </a:rPr>
              <a:t> </a:t>
            </a:r>
            <a:r>
              <a:rPr sz="723" dirty="0">
                <a:solidFill>
                  <a:prstClr val="black"/>
                </a:solidFill>
                <a:latin typeface="Times New Roman"/>
                <a:cs typeface="Times New Roman"/>
              </a:rPr>
              <a:t>Bruxelles,</a:t>
            </a:r>
            <a:r>
              <a:rPr sz="723" spc="-7" dirty="0">
                <a:solidFill>
                  <a:prstClr val="black"/>
                </a:solidFill>
                <a:latin typeface="Times New Roman"/>
                <a:cs typeface="Times New Roman"/>
              </a:rPr>
              <a:t> </a:t>
            </a:r>
            <a:r>
              <a:rPr sz="723" dirty="0">
                <a:solidFill>
                  <a:prstClr val="black"/>
                </a:solidFill>
                <a:latin typeface="Times New Roman"/>
                <a:cs typeface="Times New Roman"/>
              </a:rPr>
              <a:t>Belgium</a:t>
            </a:r>
            <a:endParaRPr sz="723">
              <a:solidFill>
                <a:prstClr val="black"/>
              </a:solidFill>
              <a:latin typeface="Times New Roman"/>
              <a:cs typeface="Times New Roman"/>
            </a:endParaRPr>
          </a:p>
          <a:p>
            <a:pPr marR="222559" algn="ctr" defTabSz="440832">
              <a:spcBef>
                <a:spcPts val="2"/>
              </a:spcBef>
            </a:pPr>
            <a:r>
              <a:rPr sz="723" dirty="0">
                <a:solidFill>
                  <a:prstClr val="black"/>
                </a:solidFill>
                <a:latin typeface="Times New Roman"/>
                <a:cs typeface="Times New Roman"/>
              </a:rPr>
              <a:t>¶</a:t>
            </a:r>
            <a:r>
              <a:rPr sz="723" spc="2" dirty="0">
                <a:solidFill>
                  <a:prstClr val="black"/>
                </a:solidFill>
                <a:latin typeface="Times New Roman"/>
                <a:cs typeface="Times New Roman"/>
              </a:rPr>
              <a:t> </a:t>
            </a:r>
            <a:r>
              <a:rPr sz="723" dirty="0">
                <a:solidFill>
                  <a:prstClr val="black"/>
                </a:solidFill>
                <a:latin typeface="Times New Roman"/>
                <a:cs typeface="Times New Roman"/>
              </a:rPr>
              <a:t>Romanian</a:t>
            </a:r>
            <a:r>
              <a:rPr sz="723" spc="-5" dirty="0">
                <a:solidFill>
                  <a:prstClr val="black"/>
                </a:solidFill>
                <a:latin typeface="Times New Roman"/>
                <a:cs typeface="Times New Roman"/>
              </a:rPr>
              <a:t> </a:t>
            </a:r>
            <a:r>
              <a:rPr sz="723" dirty="0">
                <a:solidFill>
                  <a:prstClr val="black"/>
                </a:solidFill>
                <a:latin typeface="Times New Roman"/>
                <a:cs typeface="Times New Roman"/>
              </a:rPr>
              <a:t>Institute of Science</a:t>
            </a:r>
            <a:r>
              <a:rPr sz="723" spc="-2" dirty="0">
                <a:solidFill>
                  <a:prstClr val="black"/>
                </a:solidFill>
                <a:latin typeface="Times New Roman"/>
                <a:cs typeface="Times New Roman"/>
              </a:rPr>
              <a:t> </a:t>
            </a:r>
            <a:r>
              <a:rPr sz="723" dirty="0">
                <a:solidFill>
                  <a:prstClr val="black"/>
                </a:solidFill>
                <a:latin typeface="Times New Roman"/>
                <a:cs typeface="Times New Roman"/>
              </a:rPr>
              <a:t>and</a:t>
            </a:r>
            <a:r>
              <a:rPr sz="723" spc="-14" dirty="0">
                <a:solidFill>
                  <a:prstClr val="black"/>
                </a:solidFill>
                <a:latin typeface="Times New Roman"/>
                <a:cs typeface="Times New Roman"/>
              </a:rPr>
              <a:t> </a:t>
            </a:r>
            <a:r>
              <a:rPr sz="723" spc="-10" dirty="0">
                <a:solidFill>
                  <a:prstClr val="black"/>
                </a:solidFill>
                <a:latin typeface="Times New Roman"/>
                <a:cs typeface="Times New Roman"/>
              </a:rPr>
              <a:t>Technology,</a:t>
            </a:r>
            <a:r>
              <a:rPr sz="723" spc="-5" dirty="0">
                <a:solidFill>
                  <a:prstClr val="black"/>
                </a:solidFill>
                <a:latin typeface="Times New Roman"/>
                <a:cs typeface="Times New Roman"/>
              </a:rPr>
              <a:t> </a:t>
            </a:r>
            <a:r>
              <a:rPr sz="723" dirty="0">
                <a:solidFill>
                  <a:prstClr val="black"/>
                </a:solidFill>
                <a:latin typeface="Times New Roman"/>
                <a:cs typeface="Times New Roman"/>
              </a:rPr>
              <a:t>Cluj-Napoca,</a:t>
            </a:r>
            <a:r>
              <a:rPr sz="723" spc="-5" dirty="0">
                <a:solidFill>
                  <a:prstClr val="black"/>
                </a:solidFill>
                <a:latin typeface="Times New Roman"/>
                <a:cs typeface="Times New Roman"/>
              </a:rPr>
              <a:t> </a:t>
            </a:r>
            <a:r>
              <a:rPr sz="723" dirty="0">
                <a:solidFill>
                  <a:prstClr val="black"/>
                </a:solidFill>
                <a:latin typeface="Times New Roman"/>
                <a:cs typeface="Times New Roman"/>
              </a:rPr>
              <a:t>Romania</a:t>
            </a:r>
            <a:endParaRPr sz="723">
              <a:solidFill>
                <a:prstClr val="black"/>
              </a:solidFill>
              <a:latin typeface="Times New Roman"/>
              <a:cs typeface="Times New Roman"/>
            </a:endParaRPr>
          </a:p>
        </p:txBody>
      </p:sp>
      <p:grpSp>
        <p:nvGrpSpPr>
          <p:cNvPr id="4" name="object 4"/>
          <p:cNvGrpSpPr/>
          <p:nvPr/>
        </p:nvGrpSpPr>
        <p:grpSpPr>
          <a:xfrm>
            <a:off x="1292811" y="1327181"/>
            <a:ext cx="2629308" cy="2637881"/>
            <a:chOff x="89879" y="2752673"/>
            <a:chExt cx="5453380" cy="5471160"/>
          </a:xfrm>
        </p:grpSpPr>
        <p:sp>
          <p:nvSpPr>
            <p:cNvPr id="5" name="object 5"/>
            <p:cNvSpPr/>
            <p:nvPr/>
          </p:nvSpPr>
          <p:spPr>
            <a:xfrm>
              <a:off x="93054" y="2755848"/>
              <a:ext cx="5447030" cy="5464810"/>
            </a:xfrm>
            <a:custGeom>
              <a:avLst/>
              <a:gdLst/>
              <a:ahLst/>
              <a:cxnLst/>
              <a:rect l="l" t="t" r="r" b="b"/>
              <a:pathLst>
                <a:path w="5447030" h="5464809">
                  <a:moveTo>
                    <a:pt x="5446560" y="0"/>
                  </a:moveTo>
                  <a:lnTo>
                    <a:pt x="0" y="0"/>
                  </a:lnTo>
                  <a:lnTo>
                    <a:pt x="0" y="5464455"/>
                  </a:lnTo>
                  <a:lnTo>
                    <a:pt x="5446560" y="5464455"/>
                  </a:lnTo>
                  <a:lnTo>
                    <a:pt x="5446560" y="0"/>
                  </a:lnTo>
                  <a:close/>
                </a:path>
              </a:pathLst>
            </a:custGeom>
            <a:solidFill>
              <a:srgbClr val="FFFFFF">
                <a:alpha val="81175"/>
              </a:srgbClr>
            </a:solidFill>
          </p:spPr>
          <p:txBody>
            <a:bodyPr wrap="square" lIns="0" tIns="0" rIns="0" bIns="0" rtlCol="0"/>
            <a:lstStyle/>
            <a:p>
              <a:pPr defTabSz="440832"/>
              <a:endParaRPr sz="868">
                <a:solidFill>
                  <a:prstClr val="black"/>
                </a:solidFill>
                <a:latin typeface="Calibri"/>
              </a:endParaRPr>
            </a:p>
          </p:txBody>
        </p:sp>
        <p:sp>
          <p:nvSpPr>
            <p:cNvPr id="6" name="object 6"/>
            <p:cNvSpPr/>
            <p:nvPr/>
          </p:nvSpPr>
          <p:spPr>
            <a:xfrm>
              <a:off x="93054" y="2755848"/>
              <a:ext cx="5447030" cy="5464810"/>
            </a:xfrm>
            <a:custGeom>
              <a:avLst/>
              <a:gdLst/>
              <a:ahLst/>
              <a:cxnLst/>
              <a:rect l="l" t="t" r="r" b="b"/>
              <a:pathLst>
                <a:path w="5447030" h="5464809">
                  <a:moveTo>
                    <a:pt x="0" y="5464455"/>
                  </a:moveTo>
                  <a:lnTo>
                    <a:pt x="5446560" y="5464455"/>
                  </a:lnTo>
                  <a:lnTo>
                    <a:pt x="5446560" y="0"/>
                  </a:lnTo>
                  <a:lnTo>
                    <a:pt x="0" y="0"/>
                  </a:lnTo>
                  <a:lnTo>
                    <a:pt x="0" y="5464455"/>
                  </a:lnTo>
                  <a:close/>
                </a:path>
              </a:pathLst>
            </a:custGeom>
            <a:ln w="5726">
              <a:solidFill>
                <a:srgbClr val="000000"/>
              </a:solidFill>
            </a:ln>
          </p:spPr>
          <p:txBody>
            <a:bodyPr wrap="square" lIns="0" tIns="0" rIns="0" bIns="0" rtlCol="0"/>
            <a:lstStyle/>
            <a:p>
              <a:pPr defTabSz="440832"/>
              <a:endParaRPr sz="868">
                <a:solidFill>
                  <a:prstClr val="black"/>
                </a:solidFill>
                <a:latin typeface="Calibri"/>
              </a:endParaRPr>
            </a:p>
          </p:txBody>
        </p:sp>
      </p:grpSp>
      <p:sp>
        <p:nvSpPr>
          <p:cNvPr id="7" name="object 7"/>
          <p:cNvSpPr txBox="1"/>
          <p:nvPr/>
        </p:nvSpPr>
        <p:spPr>
          <a:xfrm>
            <a:off x="1308925" y="1478872"/>
            <a:ext cx="2597468" cy="887357"/>
          </a:xfrm>
          <a:prstGeom prst="rect">
            <a:avLst/>
          </a:prstGeom>
        </p:spPr>
        <p:txBody>
          <a:bodyPr vert="horz" wrap="square" lIns="0" tIns="5205" rIns="0" bIns="0" rtlCol="0">
            <a:spAutoFit/>
          </a:bodyPr>
          <a:lstStyle/>
          <a:p>
            <a:pPr marL="6123" marR="2449" indent="172047" algn="just" defTabSz="440832">
              <a:lnSpc>
                <a:spcPct val="100200"/>
              </a:lnSpc>
              <a:spcBef>
                <a:spcPts val="41"/>
              </a:spcBef>
            </a:pPr>
            <a:r>
              <a:rPr sz="820" b="1" spc="-2" dirty="0">
                <a:solidFill>
                  <a:prstClr val="black"/>
                </a:solidFill>
                <a:latin typeface="Times New Roman"/>
                <a:cs typeface="Times New Roman"/>
              </a:rPr>
              <a:t>Members of the </a:t>
            </a:r>
            <a:r>
              <a:rPr sz="820" i="1" spc="-2" dirty="0">
                <a:solidFill>
                  <a:prstClr val="black"/>
                </a:solidFill>
                <a:latin typeface="Times New Roman"/>
                <a:cs typeface="Times New Roman"/>
              </a:rPr>
              <a:t>Eucyclops graeteri </a:t>
            </a:r>
            <a:r>
              <a:rPr sz="820" b="1" spc="-2" dirty="0">
                <a:solidFill>
                  <a:prstClr val="black"/>
                </a:solidFill>
                <a:latin typeface="Times New Roman"/>
                <a:cs typeface="Times New Roman"/>
              </a:rPr>
              <a:t>species complex </a:t>
            </a:r>
            <a:r>
              <a:rPr sz="820" b="1" spc="-7" dirty="0">
                <a:solidFill>
                  <a:prstClr val="black"/>
                </a:solidFill>
                <a:latin typeface="Times New Roman"/>
                <a:cs typeface="Times New Roman"/>
              </a:rPr>
              <a:t>are </a:t>
            </a:r>
            <a:r>
              <a:rPr sz="820" b="1" spc="-197" dirty="0">
                <a:solidFill>
                  <a:prstClr val="black"/>
                </a:solidFill>
                <a:latin typeface="Times New Roman"/>
                <a:cs typeface="Times New Roman"/>
              </a:rPr>
              <a:t> </a:t>
            </a:r>
            <a:r>
              <a:rPr sz="820" b="1" spc="-2" dirty="0">
                <a:solidFill>
                  <a:prstClr val="black"/>
                </a:solidFill>
                <a:latin typeface="Times New Roman"/>
                <a:cs typeface="Times New Roman"/>
              </a:rPr>
              <a:t>widely distributed </a:t>
            </a:r>
            <a:r>
              <a:rPr sz="820" b="1" spc="-5" dirty="0">
                <a:solidFill>
                  <a:prstClr val="black"/>
                </a:solidFill>
                <a:latin typeface="Times New Roman"/>
                <a:cs typeface="Times New Roman"/>
              </a:rPr>
              <a:t>in European groundwaters (Figure </a:t>
            </a:r>
            <a:r>
              <a:rPr sz="820" b="1" spc="-2" dirty="0">
                <a:solidFill>
                  <a:prstClr val="black"/>
                </a:solidFill>
                <a:latin typeface="Times New Roman"/>
                <a:cs typeface="Times New Roman"/>
              </a:rPr>
              <a:t>1) </a:t>
            </a:r>
            <a:r>
              <a:rPr sz="820" b="1" dirty="0">
                <a:solidFill>
                  <a:prstClr val="black"/>
                </a:solidFill>
                <a:latin typeface="Times New Roman"/>
                <a:cs typeface="Times New Roman"/>
              </a:rPr>
              <a:t> </a:t>
            </a:r>
            <a:r>
              <a:rPr sz="820" b="1" spc="-5" dirty="0">
                <a:solidFill>
                  <a:prstClr val="black"/>
                </a:solidFill>
                <a:latin typeface="Times New Roman"/>
                <a:cs typeface="Times New Roman"/>
              </a:rPr>
              <a:t>and </a:t>
            </a:r>
            <a:r>
              <a:rPr sz="820" b="1" spc="-7" dirty="0">
                <a:solidFill>
                  <a:prstClr val="black"/>
                </a:solidFill>
                <a:latin typeface="Times New Roman"/>
                <a:cs typeface="Times New Roman"/>
              </a:rPr>
              <a:t>share </a:t>
            </a:r>
            <a:r>
              <a:rPr sz="820" b="1" spc="-2" dirty="0">
                <a:solidFill>
                  <a:prstClr val="black"/>
                </a:solidFill>
                <a:latin typeface="Times New Roman"/>
                <a:cs typeface="Times New Roman"/>
              </a:rPr>
              <a:t>some morphological characters such as: (i) a </a:t>
            </a:r>
            <a:r>
              <a:rPr sz="820" b="1" dirty="0">
                <a:solidFill>
                  <a:prstClr val="black"/>
                </a:solidFill>
                <a:latin typeface="Times New Roman"/>
                <a:cs typeface="Times New Roman"/>
              </a:rPr>
              <a:t> </a:t>
            </a:r>
            <a:r>
              <a:rPr sz="820" b="1" spc="-2" dirty="0">
                <a:solidFill>
                  <a:prstClr val="black"/>
                </a:solidFill>
                <a:latin typeface="Times New Roman"/>
                <a:cs typeface="Times New Roman"/>
              </a:rPr>
              <a:t>long</a:t>
            </a:r>
            <a:r>
              <a:rPr sz="820" b="1" spc="39" dirty="0">
                <a:solidFill>
                  <a:prstClr val="black"/>
                </a:solidFill>
                <a:latin typeface="Times New Roman"/>
                <a:cs typeface="Times New Roman"/>
              </a:rPr>
              <a:t> </a:t>
            </a:r>
            <a:r>
              <a:rPr sz="820" b="1" spc="-2" dirty="0">
                <a:solidFill>
                  <a:prstClr val="black"/>
                </a:solidFill>
                <a:latin typeface="Times New Roman"/>
                <a:cs typeface="Times New Roman"/>
              </a:rPr>
              <a:t>aesthetasc</a:t>
            </a:r>
            <a:r>
              <a:rPr sz="820" b="1" spc="41" dirty="0">
                <a:solidFill>
                  <a:prstClr val="black"/>
                </a:solidFill>
                <a:latin typeface="Times New Roman"/>
                <a:cs typeface="Times New Roman"/>
              </a:rPr>
              <a:t> </a:t>
            </a:r>
            <a:r>
              <a:rPr sz="820" b="1" spc="-2" dirty="0">
                <a:solidFill>
                  <a:prstClr val="black"/>
                </a:solidFill>
                <a:latin typeface="Times New Roman"/>
                <a:cs typeface="Times New Roman"/>
              </a:rPr>
              <a:t>on</a:t>
            </a:r>
            <a:r>
              <a:rPr sz="820" b="1" spc="39" dirty="0">
                <a:solidFill>
                  <a:prstClr val="black"/>
                </a:solidFill>
                <a:latin typeface="Times New Roman"/>
                <a:cs typeface="Times New Roman"/>
              </a:rPr>
              <a:t> </a:t>
            </a:r>
            <a:r>
              <a:rPr sz="820" b="1" spc="-2" dirty="0">
                <a:solidFill>
                  <a:prstClr val="black"/>
                </a:solidFill>
                <a:latin typeface="Times New Roman"/>
                <a:cs typeface="Times New Roman"/>
              </a:rPr>
              <a:t>the</a:t>
            </a:r>
            <a:r>
              <a:rPr sz="820" b="1" spc="41" dirty="0">
                <a:solidFill>
                  <a:prstClr val="black"/>
                </a:solidFill>
                <a:latin typeface="Times New Roman"/>
                <a:cs typeface="Times New Roman"/>
              </a:rPr>
              <a:t> </a:t>
            </a:r>
            <a:r>
              <a:rPr sz="820" b="1" spc="-2" dirty="0">
                <a:solidFill>
                  <a:prstClr val="black"/>
                </a:solidFill>
                <a:latin typeface="Times New Roman"/>
                <a:cs typeface="Times New Roman"/>
              </a:rPr>
              <a:t>ninth</a:t>
            </a:r>
            <a:r>
              <a:rPr sz="820" b="1" spc="39" dirty="0">
                <a:solidFill>
                  <a:prstClr val="black"/>
                </a:solidFill>
                <a:latin typeface="Times New Roman"/>
                <a:cs typeface="Times New Roman"/>
              </a:rPr>
              <a:t> </a:t>
            </a:r>
            <a:r>
              <a:rPr sz="820" b="1" spc="-5" dirty="0">
                <a:solidFill>
                  <a:prstClr val="black"/>
                </a:solidFill>
                <a:latin typeface="Times New Roman"/>
                <a:cs typeface="Times New Roman"/>
              </a:rPr>
              <a:t>segment</a:t>
            </a:r>
            <a:r>
              <a:rPr sz="820" b="1" spc="39" dirty="0">
                <a:solidFill>
                  <a:prstClr val="black"/>
                </a:solidFill>
                <a:latin typeface="Times New Roman"/>
                <a:cs typeface="Times New Roman"/>
              </a:rPr>
              <a:t> </a:t>
            </a:r>
            <a:r>
              <a:rPr sz="820" b="1" spc="-2" dirty="0">
                <a:solidFill>
                  <a:prstClr val="black"/>
                </a:solidFill>
                <a:latin typeface="Times New Roman"/>
                <a:cs typeface="Times New Roman"/>
              </a:rPr>
              <a:t>of</a:t>
            </a:r>
            <a:r>
              <a:rPr sz="820" b="1" spc="39" dirty="0">
                <a:solidFill>
                  <a:prstClr val="black"/>
                </a:solidFill>
                <a:latin typeface="Times New Roman"/>
                <a:cs typeface="Times New Roman"/>
              </a:rPr>
              <a:t> </a:t>
            </a:r>
            <a:r>
              <a:rPr sz="820" b="1" spc="-2" dirty="0">
                <a:solidFill>
                  <a:prstClr val="black"/>
                </a:solidFill>
                <a:latin typeface="Times New Roman"/>
                <a:cs typeface="Times New Roman"/>
              </a:rPr>
              <a:t>female</a:t>
            </a:r>
            <a:r>
              <a:rPr sz="820" b="1" spc="41" dirty="0">
                <a:solidFill>
                  <a:prstClr val="black"/>
                </a:solidFill>
                <a:latin typeface="Times New Roman"/>
                <a:cs typeface="Times New Roman"/>
              </a:rPr>
              <a:t> </a:t>
            </a:r>
            <a:r>
              <a:rPr sz="820" b="1" spc="-2" dirty="0">
                <a:solidFill>
                  <a:prstClr val="black"/>
                </a:solidFill>
                <a:latin typeface="Times New Roman"/>
                <a:cs typeface="Times New Roman"/>
              </a:rPr>
              <a:t>antennula,</a:t>
            </a:r>
            <a:endParaRPr sz="820" dirty="0">
              <a:solidFill>
                <a:prstClr val="black"/>
              </a:solidFill>
              <a:latin typeface="Times New Roman"/>
              <a:cs typeface="Times New Roman"/>
            </a:endParaRPr>
          </a:p>
          <a:p>
            <a:pPr marL="6123" marR="2449" algn="just" defTabSz="440832">
              <a:lnSpc>
                <a:spcPts val="979"/>
              </a:lnSpc>
              <a:spcBef>
                <a:spcPts val="31"/>
              </a:spcBef>
            </a:pPr>
            <a:r>
              <a:rPr sz="820" b="1" spc="-2" dirty="0">
                <a:solidFill>
                  <a:prstClr val="black"/>
                </a:solidFill>
                <a:latin typeface="Times New Roman"/>
                <a:cs typeface="Times New Roman"/>
              </a:rPr>
              <a:t>(ii) short or very </a:t>
            </a:r>
            <a:r>
              <a:rPr sz="820" b="1" spc="-5" dirty="0">
                <a:solidFill>
                  <a:prstClr val="black"/>
                </a:solidFill>
                <a:latin typeface="Times New Roman"/>
                <a:cs typeface="Times New Roman"/>
              </a:rPr>
              <a:t>reduced </a:t>
            </a:r>
            <a:r>
              <a:rPr sz="820" b="1" spc="-2" dirty="0">
                <a:solidFill>
                  <a:prstClr val="black"/>
                </a:solidFill>
                <a:latin typeface="Times New Roman"/>
                <a:cs typeface="Times New Roman"/>
              </a:rPr>
              <a:t>spinule </a:t>
            </a:r>
            <a:r>
              <a:rPr sz="820" b="1" spc="-10" dirty="0">
                <a:solidFill>
                  <a:prstClr val="black"/>
                </a:solidFill>
                <a:latin typeface="Times New Roman"/>
                <a:cs typeface="Times New Roman"/>
              </a:rPr>
              <a:t>row </a:t>
            </a:r>
            <a:r>
              <a:rPr sz="820" b="1" spc="-2" dirty="0">
                <a:solidFill>
                  <a:prstClr val="black"/>
                </a:solidFill>
                <a:latin typeface="Times New Roman"/>
                <a:cs typeface="Times New Roman"/>
              </a:rPr>
              <a:t>on </a:t>
            </a:r>
            <a:r>
              <a:rPr sz="820" b="1" spc="-5" dirty="0">
                <a:solidFill>
                  <a:prstClr val="black"/>
                </a:solidFill>
                <a:latin typeface="Times New Roman"/>
                <a:cs typeface="Times New Roman"/>
              </a:rPr>
              <a:t>furcal </a:t>
            </a:r>
            <a:r>
              <a:rPr sz="820" b="1" spc="-2" dirty="0">
                <a:solidFill>
                  <a:prstClr val="black"/>
                </a:solidFill>
                <a:latin typeface="Times New Roman"/>
                <a:cs typeface="Times New Roman"/>
              </a:rPr>
              <a:t>rami, (iii) </a:t>
            </a:r>
            <a:r>
              <a:rPr sz="820" b="1" dirty="0">
                <a:solidFill>
                  <a:prstClr val="black"/>
                </a:solidFill>
                <a:latin typeface="Times New Roman"/>
                <a:cs typeface="Times New Roman"/>
              </a:rPr>
              <a:t> </a:t>
            </a:r>
            <a:r>
              <a:rPr sz="820" b="1" spc="-2" dirty="0">
                <a:solidFill>
                  <a:prstClr val="black"/>
                </a:solidFill>
                <a:latin typeface="Times New Roman"/>
                <a:cs typeface="Times New Roman"/>
              </a:rPr>
              <a:t>lateral hairiness of 5th thoracic somite </a:t>
            </a:r>
            <a:r>
              <a:rPr sz="820" b="1" spc="-5" dirty="0">
                <a:solidFill>
                  <a:prstClr val="black"/>
                </a:solidFill>
                <a:latin typeface="Times New Roman"/>
                <a:cs typeface="Times New Roman"/>
              </a:rPr>
              <a:t>strongly reduced, </a:t>
            </a:r>
            <a:r>
              <a:rPr sz="820" b="1" spc="-2" dirty="0">
                <a:solidFill>
                  <a:prstClr val="black"/>
                </a:solidFill>
                <a:latin typeface="Times New Roman"/>
                <a:cs typeface="Times New Roman"/>
              </a:rPr>
              <a:t> and</a:t>
            </a:r>
            <a:r>
              <a:rPr sz="820" b="1" spc="256" dirty="0">
                <a:solidFill>
                  <a:prstClr val="black"/>
                </a:solidFill>
                <a:latin typeface="Times New Roman"/>
                <a:cs typeface="Times New Roman"/>
              </a:rPr>
              <a:t> </a:t>
            </a:r>
            <a:r>
              <a:rPr sz="820" b="1" spc="-5" dirty="0">
                <a:solidFill>
                  <a:prstClr val="black"/>
                </a:solidFill>
                <a:latin typeface="Times New Roman"/>
                <a:cs typeface="Times New Roman"/>
              </a:rPr>
              <a:t>(iv)</a:t>
            </a:r>
            <a:r>
              <a:rPr sz="820" b="1" spc="258" dirty="0">
                <a:solidFill>
                  <a:prstClr val="black"/>
                </a:solidFill>
                <a:latin typeface="Times New Roman"/>
                <a:cs typeface="Times New Roman"/>
              </a:rPr>
              <a:t> </a:t>
            </a:r>
            <a:r>
              <a:rPr sz="820" b="1" spc="-2" dirty="0">
                <a:solidFill>
                  <a:prstClr val="black"/>
                </a:solidFill>
                <a:latin typeface="Times New Roman"/>
                <a:cs typeface="Times New Roman"/>
              </a:rPr>
              <a:t>few</a:t>
            </a:r>
            <a:r>
              <a:rPr sz="820" b="1" spc="256" dirty="0">
                <a:solidFill>
                  <a:prstClr val="black"/>
                </a:solidFill>
                <a:latin typeface="Times New Roman"/>
                <a:cs typeface="Times New Roman"/>
              </a:rPr>
              <a:t> </a:t>
            </a:r>
            <a:r>
              <a:rPr sz="820" b="1" spc="-2" dirty="0">
                <a:solidFill>
                  <a:prstClr val="black"/>
                </a:solidFill>
                <a:latin typeface="Times New Roman"/>
                <a:cs typeface="Times New Roman"/>
              </a:rPr>
              <a:t>or</a:t>
            </a:r>
            <a:r>
              <a:rPr sz="820" b="1" spc="241" dirty="0">
                <a:solidFill>
                  <a:prstClr val="black"/>
                </a:solidFill>
                <a:latin typeface="Times New Roman"/>
                <a:cs typeface="Times New Roman"/>
              </a:rPr>
              <a:t> </a:t>
            </a:r>
            <a:r>
              <a:rPr sz="820" b="1" spc="-2" dirty="0">
                <a:solidFill>
                  <a:prstClr val="black"/>
                </a:solidFill>
                <a:latin typeface="Times New Roman"/>
                <a:cs typeface="Times New Roman"/>
              </a:rPr>
              <a:t>no</a:t>
            </a:r>
            <a:r>
              <a:rPr sz="820" b="1" spc="253" dirty="0">
                <a:solidFill>
                  <a:prstClr val="black"/>
                </a:solidFill>
                <a:latin typeface="Times New Roman"/>
                <a:cs typeface="Times New Roman"/>
              </a:rPr>
              <a:t> </a:t>
            </a:r>
            <a:r>
              <a:rPr sz="820" b="1" spc="-2" dirty="0">
                <a:solidFill>
                  <a:prstClr val="black"/>
                </a:solidFill>
                <a:latin typeface="Times New Roman"/>
                <a:cs typeface="Times New Roman"/>
              </a:rPr>
              <a:t>hairs</a:t>
            </a:r>
            <a:r>
              <a:rPr sz="820" b="1" spc="256" dirty="0">
                <a:solidFill>
                  <a:prstClr val="black"/>
                </a:solidFill>
                <a:latin typeface="Times New Roman"/>
                <a:cs typeface="Times New Roman"/>
              </a:rPr>
              <a:t> </a:t>
            </a:r>
            <a:r>
              <a:rPr sz="820" b="1" spc="-2" dirty="0">
                <a:solidFill>
                  <a:prstClr val="black"/>
                </a:solidFill>
                <a:latin typeface="Times New Roman"/>
                <a:cs typeface="Times New Roman"/>
              </a:rPr>
              <a:t>on</a:t>
            </a:r>
            <a:r>
              <a:rPr sz="820" b="1" spc="256" dirty="0">
                <a:solidFill>
                  <a:prstClr val="black"/>
                </a:solidFill>
                <a:latin typeface="Times New Roman"/>
                <a:cs typeface="Times New Roman"/>
              </a:rPr>
              <a:t> </a:t>
            </a:r>
            <a:r>
              <a:rPr sz="820" b="1" spc="-2" dirty="0">
                <a:solidFill>
                  <a:prstClr val="black"/>
                </a:solidFill>
                <a:latin typeface="Times New Roman"/>
                <a:cs typeface="Times New Roman"/>
              </a:rPr>
              <a:t>the</a:t>
            </a:r>
            <a:r>
              <a:rPr sz="820" b="1" spc="253" dirty="0">
                <a:solidFill>
                  <a:prstClr val="black"/>
                </a:solidFill>
                <a:latin typeface="Times New Roman"/>
                <a:cs typeface="Times New Roman"/>
              </a:rPr>
              <a:t> </a:t>
            </a:r>
            <a:r>
              <a:rPr sz="820" b="1" spc="-2" dirty="0">
                <a:solidFill>
                  <a:prstClr val="black"/>
                </a:solidFill>
                <a:latin typeface="Times New Roman"/>
                <a:cs typeface="Times New Roman"/>
              </a:rPr>
              <a:t>distal</a:t>
            </a:r>
            <a:r>
              <a:rPr sz="820" b="1" spc="256" dirty="0">
                <a:solidFill>
                  <a:prstClr val="black"/>
                </a:solidFill>
                <a:latin typeface="Times New Roman"/>
                <a:cs typeface="Times New Roman"/>
              </a:rPr>
              <a:t> </a:t>
            </a:r>
            <a:r>
              <a:rPr sz="820" b="1" spc="-2" dirty="0">
                <a:solidFill>
                  <a:prstClr val="black"/>
                </a:solidFill>
                <a:latin typeface="Times New Roman"/>
                <a:cs typeface="Times New Roman"/>
              </a:rPr>
              <a:t>margin</a:t>
            </a:r>
            <a:r>
              <a:rPr sz="820" b="1" spc="256" dirty="0">
                <a:solidFill>
                  <a:prstClr val="black"/>
                </a:solidFill>
                <a:latin typeface="Times New Roman"/>
                <a:cs typeface="Times New Roman"/>
              </a:rPr>
              <a:t> </a:t>
            </a:r>
            <a:r>
              <a:rPr sz="820" b="1" spc="-2" dirty="0">
                <a:solidFill>
                  <a:prstClr val="black"/>
                </a:solidFill>
                <a:latin typeface="Times New Roman"/>
                <a:cs typeface="Times New Roman"/>
              </a:rPr>
              <a:t>of</a:t>
            </a:r>
            <a:r>
              <a:rPr sz="820" b="1" spc="256" dirty="0">
                <a:solidFill>
                  <a:prstClr val="black"/>
                </a:solidFill>
                <a:latin typeface="Times New Roman"/>
                <a:cs typeface="Times New Roman"/>
              </a:rPr>
              <a:t> </a:t>
            </a:r>
            <a:r>
              <a:rPr sz="820" b="1" spc="-2" dirty="0">
                <a:solidFill>
                  <a:prstClr val="black"/>
                </a:solidFill>
                <a:latin typeface="Times New Roman"/>
                <a:cs typeface="Times New Roman"/>
              </a:rPr>
              <a:t>the</a:t>
            </a:r>
            <a:endParaRPr sz="820" dirty="0">
              <a:solidFill>
                <a:prstClr val="black"/>
              </a:solidFill>
              <a:latin typeface="Times New Roman"/>
              <a:cs typeface="Times New Roman"/>
            </a:endParaRPr>
          </a:p>
        </p:txBody>
      </p:sp>
      <p:sp>
        <p:nvSpPr>
          <p:cNvPr id="8" name="object 8"/>
          <p:cNvSpPr txBox="1"/>
          <p:nvPr/>
        </p:nvSpPr>
        <p:spPr>
          <a:xfrm>
            <a:off x="1308925" y="2351335"/>
            <a:ext cx="2598998" cy="1516063"/>
          </a:xfrm>
          <a:prstGeom prst="rect">
            <a:avLst/>
          </a:prstGeom>
        </p:spPr>
        <p:txBody>
          <a:bodyPr vert="horz" wrap="square" lIns="0" tIns="10103" rIns="0" bIns="0" rtlCol="0">
            <a:spAutoFit/>
          </a:bodyPr>
          <a:lstStyle/>
          <a:p>
            <a:pPr marL="6123" marR="4286" algn="just" defTabSz="440832">
              <a:lnSpc>
                <a:spcPts val="979"/>
              </a:lnSpc>
              <a:spcBef>
                <a:spcPts val="80"/>
              </a:spcBef>
            </a:pPr>
            <a:r>
              <a:rPr sz="820" b="1" spc="-5" dirty="0">
                <a:solidFill>
                  <a:prstClr val="black"/>
                </a:solidFill>
                <a:latin typeface="Times New Roman"/>
                <a:cs typeface="Times New Roman"/>
              </a:rPr>
              <a:t>intercoxal</a:t>
            </a:r>
            <a:r>
              <a:rPr sz="820" b="1" spc="-2" dirty="0">
                <a:solidFill>
                  <a:prstClr val="black"/>
                </a:solidFill>
                <a:latin typeface="Times New Roman"/>
                <a:cs typeface="Times New Roman"/>
              </a:rPr>
              <a:t> sclerite</a:t>
            </a:r>
            <a:r>
              <a:rPr sz="820" b="1" dirty="0">
                <a:solidFill>
                  <a:prstClr val="black"/>
                </a:solidFill>
                <a:latin typeface="Times New Roman"/>
                <a:cs typeface="Times New Roman"/>
              </a:rPr>
              <a:t> </a:t>
            </a:r>
            <a:r>
              <a:rPr sz="820" b="1" spc="-2" dirty="0">
                <a:solidFill>
                  <a:prstClr val="black"/>
                </a:solidFill>
                <a:latin typeface="Times New Roman"/>
                <a:cs typeface="Times New Roman"/>
              </a:rPr>
              <a:t>of</a:t>
            </a:r>
            <a:r>
              <a:rPr sz="820" b="1" dirty="0">
                <a:solidFill>
                  <a:prstClr val="black"/>
                </a:solidFill>
                <a:latin typeface="Times New Roman"/>
                <a:cs typeface="Times New Roman"/>
              </a:rPr>
              <a:t> </a:t>
            </a:r>
            <a:r>
              <a:rPr sz="820" b="1" spc="-2" dirty="0">
                <a:solidFill>
                  <a:prstClr val="black"/>
                </a:solidFill>
                <a:latin typeface="Times New Roman"/>
                <a:cs typeface="Times New Roman"/>
              </a:rPr>
              <a:t>4th</a:t>
            </a:r>
            <a:r>
              <a:rPr sz="820" b="1" dirty="0">
                <a:solidFill>
                  <a:prstClr val="black"/>
                </a:solidFill>
                <a:latin typeface="Times New Roman"/>
                <a:cs typeface="Times New Roman"/>
              </a:rPr>
              <a:t> </a:t>
            </a:r>
            <a:r>
              <a:rPr sz="820" b="1" spc="-2" dirty="0">
                <a:solidFill>
                  <a:prstClr val="black"/>
                </a:solidFill>
                <a:latin typeface="Times New Roman"/>
                <a:cs typeface="Times New Roman"/>
              </a:rPr>
              <a:t>legs</a:t>
            </a:r>
            <a:r>
              <a:rPr sz="820" b="1" dirty="0">
                <a:solidFill>
                  <a:prstClr val="black"/>
                </a:solidFill>
                <a:latin typeface="Times New Roman"/>
                <a:cs typeface="Times New Roman"/>
              </a:rPr>
              <a:t> </a:t>
            </a:r>
            <a:r>
              <a:rPr sz="820" b="1" spc="-2" dirty="0">
                <a:solidFill>
                  <a:prstClr val="black"/>
                </a:solidFill>
                <a:latin typeface="Times New Roman"/>
                <a:cs typeface="Times New Roman"/>
              </a:rPr>
              <a:t>pair</a:t>
            </a:r>
            <a:r>
              <a:rPr sz="820" b="1" dirty="0">
                <a:solidFill>
                  <a:prstClr val="black"/>
                </a:solidFill>
                <a:latin typeface="Times New Roman"/>
                <a:cs typeface="Times New Roman"/>
              </a:rPr>
              <a:t> </a:t>
            </a:r>
            <a:r>
              <a:rPr sz="820" b="1" spc="-5" dirty="0">
                <a:solidFill>
                  <a:prstClr val="black"/>
                </a:solidFill>
                <a:latin typeface="Times New Roman"/>
                <a:cs typeface="Times New Roman"/>
              </a:rPr>
              <a:t>(Gaponova</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and </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Holynska, </a:t>
            </a:r>
            <a:r>
              <a:rPr sz="820" b="1" spc="-2" dirty="0">
                <a:solidFill>
                  <a:prstClr val="black"/>
                </a:solidFill>
                <a:latin typeface="Times New Roman"/>
                <a:cs typeface="Times New Roman"/>
              </a:rPr>
              <a:t>2019).</a:t>
            </a:r>
            <a:endParaRPr sz="820">
              <a:solidFill>
                <a:prstClr val="black"/>
              </a:solidFill>
              <a:latin typeface="Times New Roman"/>
              <a:cs typeface="Times New Roman"/>
            </a:endParaRPr>
          </a:p>
          <a:p>
            <a:pPr marL="211232" algn="just" defTabSz="440832">
              <a:lnSpc>
                <a:spcPts val="943"/>
              </a:lnSpc>
            </a:pPr>
            <a:r>
              <a:rPr sz="820" b="1" spc="-5" dirty="0">
                <a:solidFill>
                  <a:prstClr val="black"/>
                </a:solidFill>
                <a:latin typeface="Times New Roman"/>
                <a:cs typeface="Times New Roman"/>
              </a:rPr>
              <a:t>The</a:t>
            </a:r>
            <a:r>
              <a:rPr sz="820" b="1" spc="96" dirty="0">
                <a:solidFill>
                  <a:prstClr val="black"/>
                </a:solidFill>
                <a:latin typeface="Times New Roman"/>
                <a:cs typeface="Times New Roman"/>
              </a:rPr>
              <a:t> </a:t>
            </a:r>
            <a:r>
              <a:rPr sz="820" b="1" spc="-2" dirty="0">
                <a:solidFill>
                  <a:prstClr val="black"/>
                </a:solidFill>
                <a:latin typeface="Times New Roman"/>
                <a:cs typeface="Times New Roman"/>
              </a:rPr>
              <a:t>Southern</a:t>
            </a:r>
            <a:r>
              <a:rPr sz="820" b="1" spc="94" dirty="0">
                <a:solidFill>
                  <a:prstClr val="black"/>
                </a:solidFill>
                <a:latin typeface="Times New Roman"/>
                <a:cs typeface="Times New Roman"/>
              </a:rPr>
              <a:t> </a:t>
            </a:r>
            <a:r>
              <a:rPr sz="820" b="1" spc="-5" dirty="0">
                <a:solidFill>
                  <a:prstClr val="black"/>
                </a:solidFill>
                <a:latin typeface="Times New Roman"/>
                <a:cs typeface="Times New Roman"/>
              </a:rPr>
              <a:t>Dobrogea</a:t>
            </a:r>
            <a:r>
              <a:rPr sz="820" b="1" spc="96" dirty="0">
                <a:solidFill>
                  <a:prstClr val="black"/>
                </a:solidFill>
                <a:latin typeface="Times New Roman"/>
                <a:cs typeface="Times New Roman"/>
              </a:rPr>
              <a:t> </a:t>
            </a:r>
            <a:r>
              <a:rPr sz="820" b="1" spc="-5" dirty="0">
                <a:solidFill>
                  <a:prstClr val="black"/>
                </a:solidFill>
                <a:latin typeface="Times New Roman"/>
                <a:cs typeface="Times New Roman"/>
              </a:rPr>
              <a:t>region</a:t>
            </a:r>
            <a:r>
              <a:rPr sz="820" b="1" spc="94" dirty="0">
                <a:solidFill>
                  <a:prstClr val="black"/>
                </a:solidFill>
                <a:latin typeface="Times New Roman"/>
                <a:cs typeface="Times New Roman"/>
              </a:rPr>
              <a:t> </a:t>
            </a:r>
            <a:r>
              <a:rPr sz="820" b="1" spc="-5" dirty="0">
                <a:solidFill>
                  <a:prstClr val="black"/>
                </a:solidFill>
                <a:latin typeface="Times New Roman"/>
                <a:cs typeface="Times New Roman"/>
              </a:rPr>
              <a:t>in</a:t>
            </a:r>
            <a:r>
              <a:rPr sz="820" b="1" spc="96" dirty="0">
                <a:solidFill>
                  <a:prstClr val="black"/>
                </a:solidFill>
                <a:latin typeface="Times New Roman"/>
                <a:cs typeface="Times New Roman"/>
              </a:rPr>
              <a:t> </a:t>
            </a:r>
            <a:r>
              <a:rPr sz="820" b="1" spc="-5" dirty="0">
                <a:solidFill>
                  <a:prstClr val="black"/>
                </a:solidFill>
                <a:latin typeface="Times New Roman"/>
                <a:cs typeface="Times New Roman"/>
              </a:rPr>
              <a:t>Romania</a:t>
            </a:r>
            <a:r>
              <a:rPr sz="820" b="1" spc="94" dirty="0">
                <a:solidFill>
                  <a:prstClr val="black"/>
                </a:solidFill>
                <a:latin typeface="Times New Roman"/>
                <a:cs typeface="Times New Roman"/>
              </a:rPr>
              <a:t> </a:t>
            </a:r>
            <a:r>
              <a:rPr sz="820" b="1" spc="-2" dirty="0">
                <a:solidFill>
                  <a:prstClr val="black"/>
                </a:solidFill>
                <a:latin typeface="Times New Roman"/>
                <a:cs typeface="Times New Roman"/>
              </a:rPr>
              <a:t>conceals</a:t>
            </a:r>
            <a:endParaRPr sz="820">
              <a:solidFill>
                <a:prstClr val="black"/>
              </a:solidFill>
              <a:latin typeface="Times New Roman"/>
              <a:cs typeface="Times New Roman"/>
            </a:endParaRPr>
          </a:p>
          <a:p>
            <a:pPr marL="6123" marR="2449" algn="just" defTabSz="440832">
              <a:lnSpc>
                <a:spcPts val="979"/>
              </a:lnSpc>
              <a:spcBef>
                <a:spcPts val="34"/>
              </a:spcBef>
            </a:pPr>
            <a:r>
              <a:rPr sz="820" b="1" spc="-2" dirty="0">
                <a:solidFill>
                  <a:prstClr val="black"/>
                </a:solidFill>
                <a:latin typeface="Times New Roman"/>
                <a:cs typeface="Times New Roman"/>
              </a:rPr>
              <a:t>sulfide-rich</a:t>
            </a:r>
            <a:r>
              <a:rPr sz="820" b="1" dirty="0">
                <a:solidFill>
                  <a:prstClr val="black"/>
                </a:solidFill>
                <a:latin typeface="Times New Roman"/>
                <a:cs typeface="Times New Roman"/>
              </a:rPr>
              <a:t> </a:t>
            </a:r>
            <a:r>
              <a:rPr sz="820" b="1" spc="-2" dirty="0">
                <a:solidFill>
                  <a:prstClr val="black"/>
                </a:solidFill>
                <a:latin typeface="Times New Roman"/>
                <a:cs typeface="Times New Roman"/>
              </a:rPr>
              <a:t>aquifers,</a:t>
            </a:r>
            <a:r>
              <a:rPr sz="820" b="1" dirty="0">
                <a:solidFill>
                  <a:prstClr val="black"/>
                </a:solidFill>
                <a:latin typeface="Times New Roman"/>
                <a:cs typeface="Times New Roman"/>
              </a:rPr>
              <a:t> </a:t>
            </a:r>
            <a:r>
              <a:rPr sz="820" b="1" spc="-2" dirty="0">
                <a:solidFill>
                  <a:prstClr val="black"/>
                </a:solidFill>
                <a:latin typeface="Times New Roman"/>
                <a:cs typeface="Times New Roman"/>
              </a:rPr>
              <a:t>accessible</a:t>
            </a:r>
            <a:r>
              <a:rPr sz="820" b="1" dirty="0">
                <a:solidFill>
                  <a:prstClr val="black"/>
                </a:solidFill>
                <a:latin typeface="Times New Roman"/>
                <a:cs typeface="Times New Roman"/>
              </a:rPr>
              <a:t> </a:t>
            </a:r>
            <a:r>
              <a:rPr sz="820" b="1" spc="-5" dirty="0">
                <a:solidFill>
                  <a:prstClr val="black"/>
                </a:solidFill>
                <a:latin typeface="Times New Roman"/>
                <a:cs typeface="Times New Roman"/>
              </a:rPr>
              <a:t>through</a:t>
            </a:r>
            <a:r>
              <a:rPr sz="820" b="1" spc="-2" dirty="0">
                <a:solidFill>
                  <a:prstClr val="black"/>
                </a:solidFill>
                <a:latin typeface="Times New Roman"/>
                <a:cs typeface="Times New Roman"/>
              </a:rPr>
              <a:t> artificial</a:t>
            </a:r>
            <a:r>
              <a:rPr sz="820" b="1" dirty="0">
                <a:solidFill>
                  <a:prstClr val="black"/>
                </a:solidFill>
                <a:latin typeface="Times New Roman"/>
                <a:cs typeface="Times New Roman"/>
              </a:rPr>
              <a:t> </a:t>
            </a:r>
            <a:r>
              <a:rPr sz="820" b="1" spc="-2" dirty="0">
                <a:solidFill>
                  <a:prstClr val="black"/>
                </a:solidFill>
                <a:latin typeface="Times New Roman"/>
                <a:cs typeface="Times New Roman"/>
              </a:rPr>
              <a:t>wells, </a:t>
            </a:r>
            <a:r>
              <a:rPr sz="820" b="1" spc="-197" dirty="0">
                <a:solidFill>
                  <a:prstClr val="black"/>
                </a:solidFill>
                <a:latin typeface="Times New Roman"/>
                <a:cs typeface="Times New Roman"/>
              </a:rPr>
              <a:t> </a:t>
            </a:r>
            <a:r>
              <a:rPr sz="820" b="1" spc="-2" dirty="0">
                <a:solidFill>
                  <a:prstClr val="black"/>
                </a:solidFill>
                <a:latin typeface="Times New Roman"/>
                <a:cs typeface="Times New Roman"/>
              </a:rPr>
              <a:t>springs, </a:t>
            </a:r>
            <a:r>
              <a:rPr sz="820" b="1" spc="-5" dirty="0">
                <a:solidFill>
                  <a:prstClr val="black"/>
                </a:solidFill>
                <a:latin typeface="Times New Roman"/>
                <a:cs typeface="Times New Roman"/>
              </a:rPr>
              <a:t>and</a:t>
            </a:r>
            <a:r>
              <a:rPr sz="820" b="1" spc="-2" dirty="0">
                <a:solidFill>
                  <a:prstClr val="black"/>
                </a:solidFill>
                <a:latin typeface="Times New Roman"/>
                <a:cs typeface="Times New Roman"/>
              </a:rPr>
              <a:t> the </a:t>
            </a:r>
            <a:r>
              <a:rPr sz="820" b="1" spc="-5" dirty="0">
                <a:solidFill>
                  <a:prstClr val="black"/>
                </a:solidFill>
                <a:latin typeface="Times New Roman"/>
                <a:cs typeface="Times New Roman"/>
              </a:rPr>
              <a:t>Movile </a:t>
            </a:r>
            <a:r>
              <a:rPr sz="820" b="1" spc="-2" dirty="0">
                <a:solidFill>
                  <a:prstClr val="black"/>
                </a:solidFill>
                <a:latin typeface="Times New Roman"/>
                <a:cs typeface="Times New Roman"/>
              </a:rPr>
              <a:t>Cave (Sarbu </a:t>
            </a:r>
            <a:r>
              <a:rPr sz="820" b="1" spc="-5" dirty="0">
                <a:solidFill>
                  <a:prstClr val="black"/>
                </a:solidFill>
                <a:latin typeface="Times New Roman"/>
                <a:cs typeface="Times New Roman"/>
              </a:rPr>
              <a:t>et</a:t>
            </a:r>
            <a:r>
              <a:rPr sz="820" b="1" spc="-2" dirty="0">
                <a:solidFill>
                  <a:prstClr val="black"/>
                </a:solidFill>
                <a:latin typeface="Times New Roman"/>
                <a:cs typeface="Times New Roman"/>
              </a:rPr>
              <a:t> al., 1996). The </a:t>
            </a:r>
            <a:r>
              <a:rPr sz="820" b="1" dirty="0">
                <a:solidFill>
                  <a:prstClr val="black"/>
                </a:solidFill>
                <a:latin typeface="Times New Roman"/>
                <a:cs typeface="Times New Roman"/>
              </a:rPr>
              <a:t> </a:t>
            </a:r>
            <a:r>
              <a:rPr sz="820" b="1" spc="-5" dirty="0">
                <a:solidFill>
                  <a:prstClr val="black"/>
                </a:solidFill>
                <a:latin typeface="Times New Roman"/>
                <a:cs typeface="Times New Roman"/>
              </a:rPr>
              <a:t>chemoautotrophically-based Movile </a:t>
            </a:r>
            <a:r>
              <a:rPr sz="820" b="1" spc="-2" dirty="0">
                <a:solidFill>
                  <a:prstClr val="black"/>
                </a:solidFill>
                <a:latin typeface="Times New Roman"/>
                <a:cs typeface="Times New Roman"/>
              </a:rPr>
              <a:t>Cave hosts a </a:t>
            </a:r>
            <a:r>
              <a:rPr sz="820" b="1" spc="-5" dirty="0">
                <a:solidFill>
                  <a:prstClr val="black"/>
                </a:solidFill>
                <a:latin typeface="Times New Roman"/>
                <a:cs typeface="Times New Roman"/>
              </a:rPr>
              <a:t>member </a:t>
            </a:r>
            <a:r>
              <a:rPr sz="820" b="1" spc="-2" dirty="0">
                <a:solidFill>
                  <a:prstClr val="black"/>
                </a:solidFill>
                <a:latin typeface="Times New Roman"/>
                <a:cs typeface="Times New Roman"/>
              </a:rPr>
              <a:t> of the </a:t>
            </a:r>
            <a:r>
              <a:rPr sz="820" i="1" spc="-5" dirty="0">
                <a:solidFill>
                  <a:prstClr val="black"/>
                </a:solidFill>
                <a:latin typeface="Times New Roman"/>
                <a:cs typeface="Times New Roman"/>
              </a:rPr>
              <a:t>E. </a:t>
            </a:r>
            <a:r>
              <a:rPr sz="820" i="1" spc="-2" dirty="0">
                <a:solidFill>
                  <a:prstClr val="black"/>
                </a:solidFill>
                <a:latin typeface="Times New Roman"/>
                <a:cs typeface="Times New Roman"/>
              </a:rPr>
              <a:t>graeteri </a:t>
            </a:r>
            <a:r>
              <a:rPr sz="820" b="1" spc="-2" dirty="0">
                <a:solidFill>
                  <a:prstClr val="black"/>
                </a:solidFill>
                <a:latin typeface="Times New Roman"/>
                <a:cs typeface="Times New Roman"/>
              </a:rPr>
              <a:t>complex, described several years ago as a </a:t>
            </a:r>
            <a:r>
              <a:rPr sz="820" b="1" spc="-197" dirty="0">
                <a:solidFill>
                  <a:prstClr val="black"/>
                </a:solidFill>
                <a:latin typeface="Times New Roman"/>
                <a:cs typeface="Times New Roman"/>
              </a:rPr>
              <a:t> </a:t>
            </a:r>
            <a:r>
              <a:rPr sz="820" b="1" spc="-2" dirty="0">
                <a:solidFill>
                  <a:prstClr val="black"/>
                </a:solidFill>
                <a:latin typeface="Times New Roman"/>
                <a:cs typeface="Times New Roman"/>
              </a:rPr>
              <a:t>subspecies</a:t>
            </a:r>
            <a:r>
              <a:rPr sz="820" b="1" spc="-7" dirty="0">
                <a:solidFill>
                  <a:prstClr val="black"/>
                </a:solidFill>
                <a:latin typeface="Times New Roman"/>
                <a:cs typeface="Times New Roman"/>
              </a:rPr>
              <a:t> </a:t>
            </a:r>
            <a:r>
              <a:rPr sz="820" b="1" spc="-5" dirty="0">
                <a:solidFill>
                  <a:prstClr val="black"/>
                </a:solidFill>
                <a:latin typeface="Times New Roman"/>
                <a:cs typeface="Times New Roman"/>
              </a:rPr>
              <a:t>(</a:t>
            </a:r>
            <a:r>
              <a:rPr sz="820" i="1" spc="-5" dirty="0">
                <a:solidFill>
                  <a:prstClr val="black"/>
                </a:solidFill>
                <a:latin typeface="Times New Roman"/>
                <a:cs typeface="Times New Roman"/>
              </a:rPr>
              <a:t>E.</a:t>
            </a:r>
            <a:r>
              <a:rPr sz="820" i="1" dirty="0">
                <a:solidFill>
                  <a:prstClr val="black"/>
                </a:solidFill>
                <a:latin typeface="Times New Roman"/>
                <a:cs typeface="Times New Roman"/>
              </a:rPr>
              <a:t> </a:t>
            </a:r>
            <a:r>
              <a:rPr sz="820" i="1" spc="-2" dirty="0">
                <a:solidFill>
                  <a:prstClr val="black"/>
                </a:solidFill>
                <a:latin typeface="Times New Roman"/>
                <a:cs typeface="Times New Roman"/>
              </a:rPr>
              <a:t>graeteri</a:t>
            </a:r>
            <a:r>
              <a:rPr sz="820" i="1" spc="-5" dirty="0">
                <a:solidFill>
                  <a:prstClr val="black"/>
                </a:solidFill>
                <a:latin typeface="Times New Roman"/>
                <a:cs typeface="Times New Roman"/>
              </a:rPr>
              <a:t> </a:t>
            </a:r>
            <a:r>
              <a:rPr sz="820" i="1" spc="-2" dirty="0">
                <a:solidFill>
                  <a:prstClr val="black"/>
                </a:solidFill>
                <a:latin typeface="Times New Roman"/>
                <a:cs typeface="Times New Roman"/>
              </a:rPr>
              <a:t>scythicus</a:t>
            </a:r>
            <a:r>
              <a:rPr sz="820" i="1" spc="2" dirty="0">
                <a:solidFill>
                  <a:prstClr val="black"/>
                </a:solidFill>
                <a:latin typeface="Times New Roman"/>
                <a:cs typeface="Times New Roman"/>
              </a:rPr>
              <a:t> </a:t>
            </a:r>
            <a:r>
              <a:rPr sz="820" b="1" spc="-2" dirty="0">
                <a:solidFill>
                  <a:prstClr val="black"/>
                </a:solidFill>
                <a:latin typeface="Times New Roman"/>
                <a:cs typeface="Times New Roman"/>
              </a:rPr>
              <a:t>Plesa,</a:t>
            </a:r>
            <a:r>
              <a:rPr sz="820" b="1" dirty="0">
                <a:solidFill>
                  <a:prstClr val="black"/>
                </a:solidFill>
                <a:latin typeface="Times New Roman"/>
                <a:cs typeface="Times New Roman"/>
              </a:rPr>
              <a:t> </a:t>
            </a:r>
            <a:r>
              <a:rPr sz="820" b="1" spc="-2" dirty="0">
                <a:solidFill>
                  <a:prstClr val="black"/>
                </a:solidFill>
                <a:latin typeface="Times New Roman"/>
                <a:cs typeface="Times New Roman"/>
              </a:rPr>
              <a:t>1989).</a:t>
            </a:r>
            <a:endParaRPr sz="820">
              <a:solidFill>
                <a:prstClr val="black"/>
              </a:solidFill>
              <a:latin typeface="Times New Roman"/>
              <a:cs typeface="Times New Roman"/>
            </a:endParaRPr>
          </a:p>
          <a:p>
            <a:pPr marL="159496" algn="just" defTabSz="440832">
              <a:lnSpc>
                <a:spcPts val="943"/>
              </a:lnSpc>
            </a:pPr>
            <a:r>
              <a:rPr sz="820" b="1" spc="-5" dirty="0">
                <a:solidFill>
                  <a:prstClr val="black"/>
                </a:solidFill>
                <a:latin typeface="Times New Roman"/>
                <a:cs typeface="Times New Roman"/>
              </a:rPr>
              <a:t>The</a:t>
            </a:r>
            <a:r>
              <a:rPr sz="820" b="1" spc="328" dirty="0">
                <a:solidFill>
                  <a:prstClr val="black"/>
                </a:solidFill>
                <a:latin typeface="Times New Roman"/>
                <a:cs typeface="Times New Roman"/>
              </a:rPr>
              <a:t> </a:t>
            </a:r>
            <a:r>
              <a:rPr sz="820" b="1" spc="-2" dirty="0">
                <a:solidFill>
                  <a:prstClr val="black"/>
                </a:solidFill>
                <a:latin typeface="Times New Roman"/>
                <a:cs typeface="Times New Roman"/>
              </a:rPr>
              <a:t>Movile</a:t>
            </a:r>
            <a:r>
              <a:rPr sz="820" b="1" spc="330" dirty="0">
                <a:solidFill>
                  <a:prstClr val="black"/>
                </a:solidFill>
                <a:latin typeface="Times New Roman"/>
                <a:cs typeface="Times New Roman"/>
              </a:rPr>
              <a:t> </a:t>
            </a:r>
            <a:r>
              <a:rPr sz="820" b="1" spc="-2" dirty="0">
                <a:solidFill>
                  <a:prstClr val="black"/>
                </a:solidFill>
                <a:latin typeface="Times New Roman"/>
                <a:cs typeface="Times New Roman"/>
              </a:rPr>
              <a:t>Cave</a:t>
            </a:r>
            <a:r>
              <a:rPr sz="820" b="1" spc="330" dirty="0">
                <a:solidFill>
                  <a:prstClr val="black"/>
                </a:solidFill>
                <a:latin typeface="Times New Roman"/>
                <a:cs typeface="Times New Roman"/>
              </a:rPr>
              <a:t> </a:t>
            </a:r>
            <a:r>
              <a:rPr sz="820" b="1" spc="-5" dirty="0">
                <a:solidFill>
                  <a:prstClr val="black"/>
                </a:solidFill>
                <a:latin typeface="Times New Roman"/>
                <a:cs typeface="Times New Roman"/>
              </a:rPr>
              <a:t>and</a:t>
            </a:r>
            <a:r>
              <a:rPr sz="820" b="1" spc="328" dirty="0">
                <a:solidFill>
                  <a:prstClr val="black"/>
                </a:solidFill>
                <a:latin typeface="Times New Roman"/>
                <a:cs typeface="Times New Roman"/>
              </a:rPr>
              <a:t> </a:t>
            </a:r>
            <a:r>
              <a:rPr sz="820" b="1" spc="-2" dirty="0">
                <a:solidFill>
                  <a:prstClr val="black"/>
                </a:solidFill>
                <a:latin typeface="Times New Roman"/>
                <a:cs typeface="Times New Roman"/>
              </a:rPr>
              <a:t>the</a:t>
            </a:r>
            <a:r>
              <a:rPr sz="820" b="1" spc="328" dirty="0">
                <a:solidFill>
                  <a:prstClr val="black"/>
                </a:solidFill>
                <a:latin typeface="Times New Roman"/>
                <a:cs typeface="Times New Roman"/>
              </a:rPr>
              <a:t> </a:t>
            </a:r>
            <a:r>
              <a:rPr sz="820" b="1" spc="-5" dirty="0">
                <a:solidFill>
                  <a:prstClr val="black"/>
                </a:solidFill>
                <a:latin typeface="Times New Roman"/>
                <a:cs typeface="Times New Roman"/>
              </a:rPr>
              <a:t>unique</a:t>
            </a:r>
            <a:r>
              <a:rPr sz="820" b="1" spc="328" dirty="0">
                <a:solidFill>
                  <a:prstClr val="black"/>
                </a:solidFill>
                <a:latin typeface="Times New Roman"/>
                <a:cs typeface="Times New Roman"/>
              </a:rPr>
              <a:t> </a:t>
            </a:r>
            <a:r>
              <a:rPr sz="820" b="1" spc="-2" dirty="0">
                <a:solidFill>
                  <a:prstClr val="black"/>
                </a:solidFill>
                <a:latin typeface="Times New Roman"/>
                <a:cs typeface="Times New Roman"/>
              </a:rPr>
              <a:t>sulfidic</a:t>
            </a:r>
            <a:r>
              <a:rPr sz="820" b="1" spc="325" dirty="0">
                <a:solidFill>
                  <a:prstClr val="black"/>
                </a:solidFill>
                <a:latin typeface="Times New Roman"/>
                <a:cs typeface="Times New Roman"/>
              </a:rPr>
              <a:t> </a:t>
            </a:r>
            <a:r>
              <a:rPr sz="820" b="1" spc="-2" dirty="0">
                <a:solidFill>
                  <a:prstClr val="black"/>
                </a:solidFill>
                <a:latin typeface="Times New Roman"/>
                <a:cs typeface="Times New Roman"/>
              </a:rPr>
              <a:t>aquifer</a:t>
            </a:r>
            <a:endParaRPr sz="820">
              <a:solidFill>
                <a:prstClr val="black"/>
              </a:solidFill>
              <a:latin typeface="Times New Roman"/>
              <a:cs typeface="Times New Roman"/>
            </a:endParaRPr>
          </a:p>
          <a:p>
            <a:pPr marL="6123" marR="4286" algn="just" defTabSz="440832">
              <a:lnSpc>
                <a:spcPts val="979"/>
              </a:lnSpc>
              <a:spcBef>
                <a:spcPts val="34"/>
              </a:spcBef>
            </a:pPr>
            <a:r>
              <a:rPr sz="820" b="1" spc="-7" dirty="0">
                <a:solidFill>
                  <a:prstClr val="black"/>
                </a:solidFill>
                <a:latin typeface="Times New Roman"/>
                <a:cs typeface="Times New Roman"/>
              </a:rPr>
              <a:t>therefore </a:t>
            </a:r>
            <a:r>
              <a:rPr sz="820" b="1" spc="-5" dirty="0">
                <a:solidFill>
                  <a:prstClr val="black"/>
                </a:solidFill>
                <a:latin typeface="Times New Roman"/>
                <a:cs typeface="Times New Roman"/>
              </a:rPr>
              <a:t>provide </a:t>
            </a:r>
            <a:r>
              <a:rPr sz="820" b="1" spc="-2" dirty="0">
                <a:solidFill>
                  <a:prstClr val="black"/>
                </a:solidFill>
                <a:latin typeface="Times New Roman"/>
                <a:cs typeface="Times New Roman"/>
              </a:rPr>
              <a:t>an </a:t>
            </a:r>
            <a:r>
              <a:rPr sz="820" b="1" spc="-5" dirty="0">
                <a:solidFill>
                  <a:prstClr val="black"/>
                </a:solidFill>
                <a:latin typeface="Times New Roman"/>
                <a:cs typeface="Times New Roman"/>
              </a:rPr>
              <a:t>interesting model </a:t>
            </a:r>
            <a:r>
              <a:rPr sz="820" b="1" spc="-2" dirty="0">
                <a:solidFill>
                  <a:prstClr val="black"/>
                </a:solidFill>
                <a:latin typeface="Times New Roman"/>
                <a:cs typeface="Times New Roman"/>
              </a:rPr>
              <a:t>system </a:t>
            </a:r>
            <a:r>
              <a:rPr sz="820" b="1" spc="-5" dirty="0">
                <a:solidFill>
                  <a:prstClr val="black"/>
                </a:solidFill>
                <a:latin typeface="Times New Roman"/>
                <a:cs typeface="Times New Roman"/>
              </a:rPr>
              <a:t>in </a:t>
            </a:r>
            <a:r>
              <a:rPr sz="820" b="1" spc="-2" dirty="0">
                <a:solidFill>
                  <a:prstClr val="black"/>
                </a:solidFill>
                <a:latin typeface="Times New Roman"/>
                <a:cs typeface="Times New Roman"/>
              </a:rPr>
              <a:t>which to </a:t>
            </a:r>
            <a:r>
              <a:rPr sz="820" b="1" dirty="0">
                <a:solidFill>
                  <a:prstClr val="black"/>
                </a:solidFill>
                <a:latin typeface="Times New Roman"/>
                <a:cs typeface="Times New Roman"/>
              </a:rPr>
              <a:t> </a:t>
            </a:r>
            <a:r>
              <a:rPr sz="820" b="1" spc="-2" dirty="0">
                <a:solidFill>
                  <a:prstClr val="black"/>
                </a:solidFill>
                <a:latin typeface="Times New Roman"/>
                <a:cs typeface="Times New Roman"/>
              </a:rPr>
              <a:t>study the taxonomy of copepods </a:t>
            </a:r>
            <a:r>
              <a:rPr sz="820" b="1" spc="-5" dirty="0">
                <a:solidFill>
                  <a:prstClr val="black"/>
                </a:solidFill>
                <a:latin typeface="Times New Roman"/>
                <a:cs typeface="Times New Roman"/>
              </a:rPr>
              <a:t>and </a:t>
            </a:r>
            <a:r>
              <a:rPr sz="820" b="1" spc="-2" dirty="0">
                <a:solidFill>
                  <a:prstClr val="black"/>
                </a:solidFill>
                <a:latin typeface="Times New Roman"/>
                <a:cs typeface="Times New Roman"/>
              </a:rPr>
              <a:t>their adaptation to </a:t>
            </a:r>
            <a:r>
              <a:rPr sz="820" b="1" dirty="0">
                <a:solidFill>
                  <a:prstClr val="black"/>
                </a:solidFill>
                <a:latin typeface="Times New Roman"/>
                <a:cs typeface="Times New Roman"/>
              </a:rPr>
              <a:t> </a:t>
            </a:r>
            <a:r>
              <a:rPr sz="820" b="1" spc="-2" dirty="0">
                <a:solidFill>
                  <a:prstClr val="black"/>
                </a:solidFill>
                <a:latin typeface="Times New Roman"/>
                <a:cs typeface="Times New Roman"/>
              </a:rPr>
              <a:t>very harsh </a:t>
            </a:r>
            <a:r>
              <a:rPr sz="820" b="1" spc="-5" dirty="0">
                <a:solidFill>
                  <a:prstClr val="black"/>
                </a:solidFill>
                <a:latin typeface="Times New Roman"/>
                <a:cs typeface="Times New Roman"/>
              </a:rPr>
              <a:t>environmental</a:t>
            </a:r>
            <a:r>
              <a:rPr sz="820" b="1" spc="-2" dirty="0">
                <a:solidFill>
                  <a:prstClr val="black"/>
                </a:solidFill>
                <a:latin typeface="Times New Roman"/>
                <a:cs typeface="Times New Roman"/>
              </a:rPr>
              <a:t> conditions.</a:t>
            </a:r>
            <a:endParaRPr sz="820">
              <a:solidFill>
                <a:prstClr val="black"/>
              </a:solidFill>
              <a:latin typeface="Times New Roman"/>
              <a:cs typeface="Times New Roman"/>
            </a:endParaRPr>
          </a:p>
        </p:txBody>
      </p:sp>
      <p:sp>
        <p:nvSpPr>
          <p:cNvPr id="9" name="object 9"/>
          <p:cNvSpPr/>
          <p:nvPr/>
        </p:nvSpPr>
        <p:spPr>
          <a:xfrm>
            <a:off x="1294341" y="4188724"/>
            <a:ext cx="2640942" cy="2631451"/>
          </a:xfrm>
          <a:custGeom>
            <a:avLst/>
            <a:gdLst/>
            <a:ahLst/>
            <a:cxnLst/>
            <a:rect l="l" t="t" r="r" b="b"/>
            <a:pathLst>
              <a:path w="5477510" h="5457825">
                <a:moveTo>
                  <a:pt x="5477339" y="0"/>
                </a:moveTo>
                <a:lnTo>
                  <a:pt x="0" y="0"/>
                </a:lnTo>
                <a:lnTo>
                  <a:pt x="0" y="5457297"/>
                </a:lnTo>
                <a:lnTo>
                  <a:pt x="5477339" y="5457297"/>
                </a:lnTo>
                <a:lnTo>
                  <a:pt x="5477339" y="0"/>
                </a:lnTo>
                <a:close/>
              </a:path>
            </a:pathLst>
          </a:custGeom>
          <a:solidFill>
            <a:srgbClr val="FFFFFF">
              <a:alpha val="81175"/>
            </a:srgbClr>
          </a:solidFill>
        </p:spPr>
        <p:txBody>
          <a:bodyPr wrap="square" lIns="0" tIns="0" rIns="0" bIns="0" rtlCol="0"/>
          <a:lstStyle/>
          <a:p>
            <a:pPr defTabSz="440832"/>
            <a:endParaRPr sz="868">
              <a:solidFill>
                <a:prstClr val="black"/>
              </a:solidFill>
              <a:latin typeface="Calibri"/>
            </a:endParaRPr>
          </a:p>
        </p:txBody>
      </p:sp>
      <p:sp>
        <p:nvSpPr>
          <p:cNvPr id="10" name="object 10"/>
          <p:cNvSpPr txBox="1"/>
          <p:nvPr/>
        </p:nvSpPr>
        <p:spPr>
          <a:xfrm>
            <a:off x="1294341" y="4188724"/>
            <a:ext cx="2640942" cy="728737"/>
          </a:xfrm>
          <a:prstGeom prst="rect">
            <a:avLst/>
          </a:prstGeom>
          <a:ln w="4294">
            <a:solidFill>
              <a:srgbClr val="000000"/>
            </a:solidFill>
          </a:ln>
        </p:spPr>
        <p:txBody>
          <a:bodyPr vert="horz" wrap="square" lIns="0" tIns="93991" rIns="0" bIns="0" rtlCol="0">
            <a:spAutoFit/>
          </a:bodyPr>
          <a:lstStyle/>
          <a:p>
            <a:pPr marL="20511" marR="15001" indent="155210" algn="just" defTabSz="440832">
              <a:lnSpc>
                <a:spcPts val="979"/>
              </a:lnSpc>
              <a:spcBef>
                <a:spcPts val="740"/>
              </a:spcBef>
            </a:pPr>
            <a:r>
              <a:rPr sz="820" b="1" spc="-5" dirty="0">
                <a:solidFill>
                  <a:prstClr val="black"/>
                </a:solidFill>
                <a:latin typeface="Times New Roman"/>
                <a:cs typeface="Times New Roman"/>
              </a:rPr>
              <a:t>Fauna samples </a:t>
            </a:r>
            <a:r>
              <a:rPr sz="820" b="1" spc="-7" dirty="0">
                <a:solidFill>
                  <a:prstClr val="black"/>
                </a:solidFill>
                <a:latin typeface="Times New Roman"/>
                <a:cs typeface="Times New Roman"/>
              </a:rPr>
              <a:t>were </a:t>
            </a:r>
            <a:r>
              <a:rPr sz="820" b="1" spc="-2" dirty="0">
                <a:solidFill>
                  <a:prstClr val="black"/>
                </a:solidFill>
                <a:latin typeface="Times New Roman"/>
                <a:cs typeface="Times New Roman"/>
              </a:rPr>
              <a:t>collected </a:t>
            </a:r>
            <a:r>
              <a:rPr sz="820" b="1" spc="-7" dirty="0">
                <a:solidFill>
                  <a:prstClr val="black"/>
                </a:solidFill>
                <a:latin typeface="Times New Roman"/>
                <a:cs typeface="Times New Roman"/>
              </a:rPr>
              <a:t>from </a:t>
            </a:r>
            <a:r>
              <a:rPr sz="820" b="1" spc="-2" dirty="0">
                <a:solidFill>
                  <a:prstClr val="black"/>
                </a:solidFill>
                <a:latin typeface="Times New Roman"/>
                <a:cs typeface="Times New Roman"/>
              </a:rPr>
              <a:t>19 sampling sites </a:t>
            </a:r>
            <a:r>
              <a:rPr sz="820" b="1" spc="-5" dirty="0">
                <a:solidFill>
                  <a:prstClr val="black"/>
                </a:solidFill>
                <a:latin typeface="Times New Roman"/>
                <a:cs typeface="Times New Roman"/>
              </a:rPr>
              <a:t>in </a:t>
            </a:r>
            <a:r>
              <a:rPr sz="820" b="1" spc="-197" dirty="0">
                <a:solidFill>
                  <a:prstClr val="black"/>
                </a:solidFill>
                <a:latin typeface="Times New Roman"/>
                <a:cs typeface="Times New Roman"/>
              </a:rPr>
              <a:t> </a:t>
            </a:r>
            <a:r>
              <a:rPr sz="820" b="1" spc="-2" dirty="0">
                <a:solidFill>
                  <a:prstClr val="black"/>
                </a:solidFill>
                <a:latin typeface="Times New Roman"/>
                <a:cs typeface="Times New Roman"/>
              </a:rPr>
              <a:t>the sulfidic meso-thermal aquifer located on the perimeter </a:t>
            </a:r>
            <a:r>
              <a:rPr sz="820" b="1" dirty="0">
                <a:solidFill>
                  <a:prstClr val="black"/>
                </a:solidFill>
                <a:latin typeface="Times New Roman"/>
                <a:cs typeface="Times New Roman"/>
              </a:rPr>
              <a:t> </a:t>
            </a:r>
            <a:r>
              <a:rPr sz="820" b="1" spc="-2" dirty="0">
                <a:solidFill>
                  <a:prstClr val="black"/>
                </a:solidFill>
                <a:latin typeface="Times New Roman"/>
                <a:cs typeface="Times New Roman"/>
              </a:rPr>
              <a:t>of Mangalia town: 18 </a:t>
            </a:r>
            <a:r>
              <a:rPr sz="820" b="1" spc="-5" dirty="0">
                <a:solidFill>
                  <a:prstClr val="black"/>
                </a:solidFill>
                <a:latin typeface="Times New Roman"/>
                <a:cs typeface="Times New Roman"/>
              </a:rPr>
              <a:t>hand-dug</a:t>
            </a:r>
            <a:r>
              <a:rPr sz="820" b="1" spc="-2" dirty="0">
                <a:solidFill>
                  <a:prstClr val="black"/>
                </a:solidFill>
                <a:latin typeface="Times New Roman"/>
                <a:cs typeface="Times New Roman"/>
              </a:rPr>
              <a:t> wells </a:t>
            </a:r>
            <a:r>
              <a:rPr sz="820" b="1" spc="-5" dirty="0">
                <a:solidFill>
                  <a:prstClr val="black"/>
                </a:solidFill>
                <a:latin typeface="Times New Roman"/>
                <a:cs typeface="Times New Roman"/>
              </a:rPr>
              <a:t>and</a:t>
            </a:r>
            <a:r>
              <a:rPr sz="820" b="1" spc="-2" dirty="0">
                <a:solidFill>
                  <a:prstClr val="black"/>
                </a:solidFill>
                <a:latin typeface="Times New Roman"/>
                <a:cs typeface="Times New Roman"/>
              </a:rPr>
              <a:t> Movile Cave </a:t>
            </a:r>
            <a:r>
              <a:rPr sz="820" b="1" dirty="0">
                <a:solidFill>
                  <a:prstClr val="black"/>
                </a:solidFill>
                <a:latin typeface="Times New Roman"/>
                <a:cs typeface="Times New Roman"/>
              </a:rPr>
              <a:t> </a:t>
            </a:r>
            <a:r>
              <a:rPr sz="820" b="1" spc="-5" dirty="0">
                <a:solidFill>
                  <a:prstClr val="black"/>
                </a:solidFill>
                <a:latin typeface="Times New Roman"/>
                <a:cs typeface="Times New Roman"/>
              </a:rPr>
              <a:t>(Figure</a:t>
            </a:r>
            <a:r>
              <a:rPr sz="820" b="1" spc="-2" dirty="0">
                <a:solidFill>
                  <a:prstClr val="black"/>
                </a:solidFill>
                <a:latin typeface="Times New Roman"/>
                <a:cs typeface="Times New Roman"/>
              </a:rPr>
              <a:t> 2).</a:t>
            </a:r>
            <a:r>
              <a:rPr sz="820" b="1" dirty="0">
                <a:solidFill>
                  <a:prstClr val="black"/>
                </a:solidFill>
                <a:latin typeface="Times New Roman"/>
                <a:cs typeface="Times New Roman"/>
              </a:rPr>
              <a:t> </a:t>
            </a:r>
            <a:r>
              <a:rPr sz="820" b="1" spc="-5" dirty="0">
                <a:solidFill>
                  <a:prstClr val="black"/>
                </a:solidFill>
                <a:latin typeface="Times New Roman"/>
                <a:cs typeface="Times New Roman"/>
              </a:rPr>
              <a:t>Morphological</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and</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molecular</a:t>
            </a:r>
            <a:r>
              <a:rPr sz="820" b="1" spc="-2" dirty="0">
                <a:solidFill>
                  <a:prstClr val="black"/>
                </a:solidFill>
                <a:latin typeface="Times New Roman"/>
                <a:cs typeface="Times New Roman"/>
              </a:rPr>
              <a:t> analyses</a:t>
            </a:r>
            <a:r>
              <a:rPr sz="820" b="1" dirty="0">
                <a:solidFill>
                  <a:prstClr val="black"/>
                </a:solidFill>
                <a:latin typeface="Times New Roman"/>
                <a:cs typeface="Times New Roman"/>
              </a:rPr>
              <a:t> </a:t>
            </a:r>
            <a:r>
              <a:rPr sz="820" b="1" spc="-7" dirty="0">
                <a:solidFill>
                  <a:prstClr val="black"/>
                </a:solidFill>
                <a:latin typeface="Times New Roman"/>
                <a:cs typeface="Times New Roman"/>
              </a:rPr>
              <a:t>were </a:t>
            </a:r>
            <a:r>
              <a:rPr sz="820" b="1" spc="-197" dirty="0">
                <a:solidFill>
                  <a:prstClr val="black"/>
                </a:solidFill>
                <a:latin typeface="Times New Roman"/>
                <a:cs typeface="Times New Roman"/>
              </a:rPr>
              <a:t> </a:t>
            </a:r>
            <a:r>
              <a:rPr sz="820" b="1" spc="-2" dirty="0">
                <a:solidFill>
                  <a:prstClr val="black"/>
                </a:solidFill>
                <a:latin typeface="Times New Roman"/>
                <a:cs typeface="Times New Roman"/>
              </a:rPr>
              <a:t>performed on</a:t>
            </a:r>
            <a:r>
              <a:rPr sz="820" b="1" spc="-5" dirty="0">
                <a:solidFill>
                  <a:prstClr val="black"/>
                </a:solidFill>
                <a:latin typeface="Times New Roman"/>
                <a:cs typeface="Times New Roman"/>
              </a:rPr>
              <a:t> </a:t>
            </a:r>
            <a:r>
              <a:rPr sz="820" b="1" spc="-2" dirty="0">
                <a:solidFill>
                  <a:prstClr val="black"/>
                </a:solidFill>
                <a:latin typeface="Times New Roman"/>
                <a:cs typeface="Times New Roman"/>
              </a:rPr>
              <a:t>these specimens.</a:t>
            </a:r>
            <a:endParaRPr sz="820">
              <a:solidFill>
                <a:prstClr val="black"/>
              </a:solidFill>
              <a:latin typeface="Times New Roman"/>
              <a:cs typeface="Times New Roman"/>
            </a:endParaRPr>
          </a:p>
        </p:txBody>
      </p:sp>
      <p:sp>
        <p:nvSpPr>
          <p:cNvPr id="11" name="object 11"/>
          <p:cNvSpPr/>
          <p:nvPr/>
        </p:nvSpPr>
        <p:spPr>
          <a:xfrm>
            <a:off x="7540673" y="4994235"/>
            <a:ext cx="3353072" cy="1289549"/>
          </a:xfrm>
          <a:custGeom>
            <a:avLst/>
            <a:gdLst/>
            <a:ahLst/>
            <a:cxnLst/>
            <a:rect l="l" t="t" r="r" b="b"/>
            <a:pathLst>
              <a:path w="6954519" h="2674619">
                <a:moveTo>
                  <a:pt x="6954045" y="0"/>
                </a:moveTo>
                <a:lnTo>
                  <a:pt x="0" y="0"/>
                </a:lnTo>
                <a:lnTo>
                  <a:pt x="0" y="2674247"/>
                </a:lnTo>
                <a:lnTo>
                  <a:pt x="6954045" y="2674247"/>
                </a:lnTo>
                <a:lnTo>
                  <a:pt x="6954045" y="0"/>
                </a:lnTo>
                <a:close/>
              </a:path>
            </a:pathLst>
          </a:custGeom>
          <a:solidFill>
            <a:srgbClr val="FFFFFF">
              <a:alpha val="81175"/>
            </a:srgbClr>
          </a:solidFill>
        </p:spPr>
        <p:txBody>
          <a:bodyPr wrap="square" lIns="0" tIns="0" rIns="0" bIns="0" rtlCol="0"/>
          <a:lstStyle/>
          <a:p>
            <a:pPr defTabSz="440832"/>
            <a:endParaRPr sz="868">
              <a:solidFill>
                <a:prstClr val="black"/>
              </a:solidFill>
              <a:latin typeface="Calibri"/>
            </a:endParaRPr>
          </a:p>
        </p:txBody>
      </p:sp>
      <p:sp>
        <p:nvSpPr>
          <p:cNvPr id="12" name="object 12"/>
          <p:cNvSpPr txBox="1"/>
          <p:nvPr/>
        </p:nvSpPr>
        <p:spPr>
          <a:xfrm>
            <a:off x="7540673" y="4994235"/>
            <a:ext cx="3353072" cy="1150629"/>
          </a:xfrm>
          <a:prstGeom prst="rect">
            <a:avLst/>
          </a:prstGeom>
          <a:ln w="4294">
            <a:solidFill>
              <a:srgbClr val="000000"/>
            </a:solidFill>
          </a:ln>
        </p:spPr>
        <p:txBody>
          <a:bodyPr vert="horz" wrap="square" lIns="0" tIns="15614" rIns="0" bIns="0" rtlCol="0">
            <a:spAutoFit/>
          </a:bodyPr>
          <a:lstStyle/>
          <a:p>
            <a:pPr marL="20817" marR="16225" indent="57247" algn="just" defTabSz="440832">
              <a:lnSpc>
                <a:spcPct val="101699"/>
              </a:lnSpc>
              <a:spcBef>
                <a:spcPts val="122"/>
              </a:spcBef>
              <a:buClr>
                <a:srgbClr val="206420"/>
              </a:buClr>
              <a:buFontTx/>
              <a:buAutoNum type="arabicPlain"/>
              <a:tabLst>
                <a:tab pos="187048" algn="l"/>
              </a:tabLst>
            </a:pPr>
            <a:r>
              <a:rPr sz="820" b="1" spc="-5" dirty="0">
                <a:solidFill>
                  <a:prstClr val="black"/>
                </a:solidFill>
                <a:latin typeface="Times New Roman"/>
                <a:cs typeface="Times New Roman"/>
              </a:rPr>
              <a:t>Our</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results</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revealed</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new</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records</a:t>
            </a:r>
            <a:r>
              <a:rPr sz="820" b="1" spc="-2" dirty="0">
                <a:solidFill>
                  <a:prstClr val="black"/>
                </a:solidFill>
                <a:latin typeface="Times New Roman"/>
                <a:cs typeface="Times New Roman"/>
              </a:rPr>
              <a:t> for</a:t>
            </a:r>
            <a:r>
              <a:rPr sz="820" b="1" dirty="0">
                <a:solidFill>
                  <a:prstClr val="black"/>
                </a:solidFill>
                <a:latin typeface="Times New Roman"/>
                <a:cs typeface="Times New Roman"/>
              </a:rPr>
              <a:t> </a:t>
            </a:r>
            <a:r>
              <a:rPr sz="820" i="1" spc="-5" dirty="0">
                <a:solidFill>
                  <a:prstClr val="black"/>
                </a:solidFill>
                <a:latin typeface="Times New Roman"/>
                <a:cs typeface="Times New Roman"/>
              </a:rPr>
              <a:t>E.</a:t>
            </a:r>
            <a:r>
              <a:rPr sz="820" i="1" spc="-2" dirty="0">
                <a:solidFill>
                  <a:prstClr val="black"/>
                </a:solidFill>
                <a:latin typeface="Times New Roman"/>
                <a:cs typeface="Times New Roman"/>
              </a:rPr>
              <a:t> graeteri</a:t>
            </a:r>
            <a:r>
              <a:rPr sz="820" i="1" dirty="0">
                <a:solidFill>
                  <a:prstClr val="black"/>
                </a:solidFill>
                <a:latin typeface="Times New Roman"/>
                <a:cs typeface="Times New Roman"/>
              </a:rPr>
              <a:t> </a:t>
            </a:r>
            <a:r>
              <a:rPr sz="820" i="1" spc="-2" dirty="0">
                <a:solidFill>
                  <a:prstClr val="black"/>
                </a:solidFill>
                <a:latin typeface="Times New Roman"/>
                <a:cs typeface="Times New Roman"/>
              </a:rPr>
              <a:t>scythicus</a:t>
            </a:r>
            <a:r>
              <a:rPr sz="820" i="1" dirty="0">
                <a:solidFill>
                  <a:prstClr val="black"/>
                </a:solidFill>
                <a:latin typeface="Times New Roman"/>
                <a:cs typeface="Times New Roman"/>
              </a:rPr>
              <a:t> </a:t>
            </a:r>
            <a:r>
              <a:rPr sz="820" b="1" spc="-2" dirty="0">
                <a:solidFill>
                  <a:prstClr val="black"/>
                </a:solidFill>
                <a:latin typeface="Times New Roman"/>
                <a:cs typeface="Times New Roman"/>
              </a:rPr>
              <a:t>both</a:t>
            </a:r>
            <a:r>
              <a:rPr sz="820" b="1" dirty="0">
                <a:solidFill>
                  <a:prstClr val="black"/>
                </a:solidFill>
                <a:latin typeface="Times New Roman"/>
                <a:cs typeface="Times New Roman"/>
              </a:rPr>
              <a:t> </a:t>
            </a:r>
            <a:r>
              <a:rPr sz="820" b="1" spc="-5" dirty="0">
                <a:solidFill>
                  <a:prstClr val="black"/>
                </a:solidFill>
                <a:latin typeface="Times New Roman"/>
                <a:cs typeface="Times New Roman"/>
              </a:rPr>
              <a:t>in </a:t>
            </a:r>
            <a:r>
              <a:rPr sz="820" b="1" spc="-2" dirty="0">
                <a:solidFill>
                  <a:prstClr val="black"/>
                </a:solidFill>
                <a:latin typeface="Times New Roman"/>
                <a:cs typeface="Times New Roman"/>
              </a:rPr>
              <a:t> sulfidic</a:t>
            </a:r>
            <a:r>
              <a:rPr sz="820" b="1" spc="-5" dirty="0">
                <a:solidFill>
                  <a:prstClr val="black"/>
                </a:solidFill>
                <a:latin typeface="Times New Roman"/>
                <a:cs typeface="Times New Roman"/>
              </a:rPr>
              <a:t> and</a:t>
            </a:r>
            <a:r>
              <a:rPr sz="820" b="1" dirty="0">
                <a:solidFill>
                  <a:prstClr val="black"/>
                </a:solidFill>
                <a:latin typeface="Times New Roman"/>
                <a:cs typeface="Times New Roman"/>
              </a:rPr>
              <a:t> </a:t>
            </a:r>
            <a:r>
              <a:rPr sz="820" b="1" spc="-2" dirty="0">
                <a:solidFill>
                  <a:prstClr val="black"/>
                </a:solidFill>
                <a:latin typeface="Times New Roman"/>
                <a:cs typeface="Times New Roman"/>
              </a:rPr>
              <a:t>non-sulfidic</a:t>
            </a:r>
            <a:r>
              <a:rPr sz="820" b="1" spc="-7" dirty="0">
                <a:solidFill>
                  <a:prstClr val="black"/>
                </a:solidFill>
                <a:latin typeface="Times New Roman"/>
                <a:cs typeface="Times New Roman"/>
              </a:rPr>
              <a:t> </a:t>
            </a:r>
            <a:r>
              <a:rPr sz="820" b="1" spc="-2" dirty="0">
                <a:solidFill>
                  <a:prstClr val="black"/>
                </a:solidFill>
                <a:latin typeface="Times New Roman"/>
                <a:cs typeface="Times New Roman"/>
              </a:rPr>
              <a:t>wells</a:t>
            </a:r>
            <a:r>
              <a:rPr sz="820" b="1" dirty="0">
                <a:solidFill>
                  <a:prstClr val="black"/>
                </a:solidFill>
                <a:latin typeface="Times New Roman"/>
                <a:cs typeface="Times New Roman"/>
              </a:rPr>
              <a:t> </a:t>
            </a:r>
            <a:r>
              <a:rPr sz="820" b="1" spc="-2" dirty="0">
                <a:solidFill>
                  <a:prstClr val="black"/>
                </a:solidFill>
                <a:latin typeface="Times New Roman"/>
                <a:cs typeface="Times New Roman"/>
              </a:rPr>
              <a:t>near</a:t>
            </a:r>
            <a:r>
              <a:rPr sz="820" b="1" spc="-17" dirty="0">
                <a:solidFill>
                  <a:prstClr val="black"/>
                </a:solidFill>
                <a:latin typeface="Times New Roman"/>
                <a:cs typeface="Times New Roman"/>
              </a:rPr>
              <a:t> </a:t>
            </a:r>
            <a:r>
              <a:rPr sz="820" b="1" spc="-2" dirty="0">
                <a:solidFill>
                  <a:prstClr val="black"/>
                </a:solidFill>
                <a:latin typeface="Times New Roman"/>
                <a:cs typeface="Times New Roman"/>
              </a:rPr>
              <a:t>the </a:t>
            </a:r>
            <a:r>
              <a:rPr sz="820" b="1" spc="-5" dirty="0">
                <a:solidFill>
                  <a:prstClr val="black"/>
                </a:solidFill>
                <a:latin typeface="Times New Roman"/>
                <a:cs typeface="Times New Roman"/>
              </a:rPr>
              <a:t>Movile</a:t>
            </a:r>
            <a:r>
              <a:rPr sz="820" b="1" dirty="0">
                <a:solidFill>
                  <a:prstClr val="black"/>
                </a:solidFill>
                <a:latin typeface="Times New Roman"/>
                <a:cs typeface="Times New Roman"/>
              </a:rPr>
              <a:t> </a:t>
            </a:r>
            <a:r>
              <a:rPr sz="820" b="1" spc="-2" dirty="0">
                <a:solidFill>
                  <a:prstClr val="black"/>
                </a:solidFill>
                <a:latin typeface="Times New Roman"/>
                <a:cs typeface="Times New Roman"/>
              </a:rPr>
              <a:t>Cave.</a:t>
            </a:r>
            <a:endParaRPr sz="820">
              <a:solidFill>
                <a:prstClr val="black"/>
              </a:solidFill>
              <a:latin typeface="Times New Roman"/>
              <a:cs typeface="Times New Roman"/>
            </a:endParaRPr>
          </a:p>
          <a:p>
            <a:pPr marL="20817" marR="16531" indent="51736" algn="just" defTabSz="440832">
              <a:lnSpc>
                <a:spcPts val="979"/>
              </a:lnSpc>
              <a:spcBef>
                <a:spcPts val="31"/>
              </a:spcBef>
              <a:buClr>
                <a:srgbClr val="206420"/>
              </a:buClr>
              <a:buFontTx/>
              <a:buAutoNum type="arabicPlain"/>
              <a:tabLst>
                <a:tab pos="227457" algn="l"/>
              </a:tabLst>
            </a:pPr>
            <a:r>
              <a:rPr sz="820" b="1" spc="-2" dirty="0">
                <a:solidFill>
                  <a:prstClr val="black"/>
                </a:solidFill>
                <a:latin typeface="Times New Roman"/>
                <a:cs typeface="Times New Roman"/>
              </a:rPr>
              <a:t>Mitochondrial</a:t>
            </a:r>
            <a:r>
              <a:rPr sz="820" b="1" dirty="0">
                <a:solidFill>
                  <a:prstClr val="black"/>
                </a:solidFill>
                <a:latin typeface="Times New Roman"/>
                <a:cs typeface="Times New Roman"/>
              </a:rPr>
              <a:t> </a:t>
            </a:r>
            <a:r>
              <a:rPr sz="820" b="1" spc="-2" dirty="0">
                <a:solidFill>
                  <a:prstClr val="black"/>
                </a:solidFill>
                <a:latin typeface="Times New Roman"/>
                <a:cs typeface="Times New Roman"/>
              </a:rPr>
              <a:t>markers</a:t>
            </a:r>
            <a:r>
              <a:rPr sz="820" b="1" dirty="0">
                <a:solidFill>
                  <a:prstClr val="black"/>
                </a:solidFill>
                <a:latin typeface="Times New Roman"/>
                <a:cs typeface="Times New Roman"/>
              </a:rPr>
              <a:t> </a:t>
            </a:r>
            <a:r>
              <a:rPr sz="820" b="1" spc="-2" dirty="0">
                <a:solidFill>
                  <a:prstClr val="black"/>
                </a:solidFill>
                <a:latin typeface="Times New Roman"/>
                <a:cs typeface="Times New Roman"/>
              </a:rPr>
              <a:t>allocated</a:t>
            </a:r>
            <a:r>
              <a:rPr sz="820" b="1" dirty="0">
                <a:solidFill>
                  <a:prstClr val="black"/>
                </a:solidFill>
                <a:latin typeface="Times New Roman"/>
                <a:cs typeface="Times New Roman"/>
              </a:rPr>
              <a:t> </a:t>
            </a:r>
            <a:r>
              <a:rPr sz="820" b="1" spc="-2" dirty="0">
                <a:solidFill>
                  <a:prstClr val="black"/>
                </a:solidFill>
                <a:latin typeface="Times New Roman"/>
                <a:cs typeface="Times New Roman"/>
              </a:rPr>
              <a:t>the</a:t>
            </a:r>
            <a:r>
              <a:rPr sz="820" b="1" dirty="0">
                <a:solidFill>
                  <a:prstClr val="black"/>
                </a:solidFill>
                <a:latin typeface="Times New Roman"/>
                <a:cs typeface="Times New Roman"/>
              </a:rPr>
              <a:t> </a:t>
            </a:r>
            <a:r>
              <a:rPr sz="820" b="1" spc="-5" dirty="0">
                <a:solidFill>
                  <a:prstClr val="black"/>
                </a:solidFill>
                <a:latin typeface="Times New Roman"/>
                <a:cs typeface="Times New Roman"/>
              </a:rPr>
              <a:t>Movile</a:t>
            </a:r>
            <a:r>
              <a:rPr sz="820" b="1" spc="-2" dirty="0">
                <a:solidFill>
                  <a:prstClr val="black"/>
                </a:solidFill>
                <a:latin typeface="Times New Roman"/>
                <a:cs typeface="Times New Roman"/>
              </a:rPr>
              <a:t> Cave</a:t>
            </a:r>
            <a:r>
              <a:rPr sz="820" b="1" dirty="0">
                <a:solidFill>
                  <a:prstClr val="black"/>
                </a:solidFill>
                <a:latin typeface="Times New Roman"/>
                <a:cs typeface="Times New Roman"/>
              </a:rPr>
              <a:t> </a:t>
            </a:r>
            <a:r>
              <a:rPr sz="820" b="1" spc="-5" dirty="0">
                <a:solidFill>
                  <a:prstClr val="black"/>
                </a:solidFill>
                <a:latin typeface="Times New Roman"/>
                <a:cs typeface="Times New Roman"/>
              </a:rPr>
              <a:t>population</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in</a:t>
            </a:r>
            <a:r>
              <a:rPr sz="820" b="1" spc="-2" dirty="0">
                <a:solidFill>
                  <a:prstClr val="black"/>
                </a:solidFill>
                <a:latin typeface="Times New Roman"/>
                <a:cs typeface="Times New Roman"/>
              </a:rPr>
              <a:t> a </a:t>
            </a:r>
            <a:r>
              <a:rPr sz="820" b="1" spc="-197" dirty="0">
                <a:solidFill>
                  <a:prstClr val="black"/>
                </a:solidFill>
                <a:latin typeface="Times New Roman"/>
                <a:cs typeface="Times New Roman"/>
              </a:rPr>
              <a:t> </a:t>
            </a:r>
            <a:r>
              <a:rPr sz="820" b="1" spc="-2" dirty="0">
                <a:solidFill>
                  <a:prstClr val="black"/>
                </a:solidFill>
                <a:latin typeface="Times New Roman"/>
                <a:cs typeface="Times New Roman"/>
              </a:rPr>
              <a:t>distinct clade within the genus </a:t>
            </a:r>
            <a:r>
              <a:rPr sz="820" i="1" spc="-2" dirty="0">
                <a:solidFill>
                  <a:prstClr val="black"/>
                </a:solidFill>
                <a:latin typeface="Times New Roman"/>
                <a:cs typeface="Times New Roman"/>
              </a:rPr>
              <a:t>Eucyclops</a:t>
            </a:r>
            <a:r>
              <a:rPr sz="820" b="1" spc="-2" dirty="0">
                <a:solidFill>
                  <a:prstClr val="black"/>
                </a:solidFill>
                <a:latin typeface="Times New Roman"/>
                <a:cs typeface="Times New Roman"/>
              </a:rPr>
              <a:t>, </a:t>
            </a:r>
            <a:r>
              <a:rPr sz="820" i="1" spc="-2" dirty="0">
                <a:solidFill>
                  <a:prstClr val="black"/>
                </a:solidFill>
                <a:latin typeface="Times New Roman"/>
                <a:cs typeface="Times New Roman"/>
              </a:rPr>
              <a:t>E. serrulatus </a:t>
            </a:r>
            <a:r>
              <a:rPr sz="820" b="1" spc="-2" dirty="0">
                <a:solidFill>
                  <a:prstClr val="black"/>
                </a:solidFill>
                <a:latin typeface="Times New Roman"/>
                <a:cs typeface="Times New Roman"/>
              </a:rPr>
              <a:t>being the closest </a:t>
            </a:r>
            <a:r>
              <a:rPr sz="820" b="1" dirty="0">
                <a:solidFill>
                  <a:prstClr val="black"/>
                </a:solidFill>
                <a:latin typeface="Times New Roman"/>
                <a:cs typeface="Times New Roman"/>
              </a:rPr>
              <a:t> </a:t>
            </a:r>
            <a:r>
              <a:rPr sz="820" b="1" spc="-2" dirty="0">
                <a:solidFill>
                  <a:prstClr val="black"/>
                </a:solidFill>
                <a:latin typeface="Times New Roman"/>
                <a:cs typeface="Times New Roman"/>
              </a:rPr>
              <a:t>taxon.</a:t>
            </a:r>
            <a:endParaRPr sz="820">
              <a:solidFill>
                <a:prstClr val="black"/>
              </a:solidFill>
              <a:latin typeface="Times New Roman"/>
              <a:cs typeface="Times New Roman"/>
            </a:endParaRPr>
          </a:p>
          <a:p>
            <a:pPr marL="181231" indent="-108984" algn="just" defTabSz="440832">
              <a:lnSpc>
                <a:spcPts val="943"/>
              </a:lnSpc>
              <a:buClr>
                <a:srgbClr val="206420"/>
              </a:buClr>
              <a:buFontTx/>
              <a:buAutoNum type="arabicPlain"/>
              <a:tabLst>
                <a:tab pos="181537" algn="l"/>
              </a:tabLst>
            </a:pPr>
            <a:r>
              <a:rPr sz="820" b="1" spc="-5" dirty="0">
                <a:solidFill>
                  <a:prstClr val="black"/>
                </a:solidFill>
                <a:latin typeface="Times New Roman"/>
                <a:cs typeface="Times New Roman"/>
              </a:rPr>
              <a:t>Our</a:t>
            </a:r>
            <a:r>
              <a:rPr sz="820" b="1" spc="227" dirty="0">
                <a:solidFill>
                  <a:prstClr val="black"/>
                </a:solidFill>
                <a:latin typeface="Times New Roman"/>
                <a:cs typeface="Times New Roman"/>
              </a:rPr>
              <a:t> </a:t>
            </a:r>
            <a:r>
              <a:rPr sz="820" b="1" spc="-2" dirty="0">
                <a:solidFill>
                  <a:prstClr val="black"/>
                </a:solidFill>
                <a:latin typeface="Times New Roman"/>
                <a:cs typeface="Times New Roman"/>
              </a:rPr>
              <a:t>investigations</a:t>
            </a:r>
            <a:r>
              <a:rPr sz="820" b="1" spc="243" dirty="0">
                <a:solidFill>
                  <a:prstClr val="black"/>
                </a:solidFill>
                <a:latin typeface="Times New Roman"/>
                <a:cs typeface="Times New Roman"/>
              </a:rPr>
              <a:t> </a:t>
            </a:r>
            <a:r>
              <a:rPr sz="820" b="1" spc="-5" dirty="0">
                <a:solidFill>
                  <a:prstClr val="black"/>
                </a:solidFill>
                <a:latin typeface="Times New Roman"/>
                <a:cs typeface="Times New Roman"/>
              </a:rPr>
              <a:t>revealed</a:t>
            </a:r>
            <a:r>
              <a:rPr sz="820" b="1" spc="243" dirty="0">
                <a:solidFill>
                  <a:prstClr val="black"/>
                </a:solidFill>
                <a:latin typeface="Times New Roman"/>
                <a:cs typeface="Times New Roman"/>
              </a:rPr>
              <a:t> </a:t>
            </a:r>
            <a:r>
              <a:rPr sz="820" b="1" spc="-2" dirty="0">
                <a:solidFill>
                  <a:prstClr val="black"/>
                </a:solidFill>
                <a:latin typeface="Times New Roman"/>
                <a:cs typeface="Times New Roman"/>
              </a:rPr>
              <a:t>the</a:t>
            </a:r>
            <a:r>
              <a:rPr sz="820" b="1" spc="243" dirty="0">
                <a:solidFill>
                  <a:prstClr val="black"/>
                </a:solidFill>
                <a:latin typeface="Times New Roman"/>
                <a:cs typeface="Times New Roman"/>
              </a:rPr>
              <a:t> </a:t>
            </a:r>
            <a:r>
              <a:rPr sz="820" b="1" spc="-5" dirty="0">
                <a:solidFill>
                  <a:prstClr val="black"/>
                </a:solidFill>
                <a:latin typeface="Times New Roman"/>
                <a:cs typeface="Times New Roman"/>
              </a:rPr>
              <a:t>occurrence</a:t>
            </a:r>
            <a:r>
              <a:rPr sz="820" b="1" spc="241" dirty="0">
                <a:solidFill>
                  <a:prstClr val="black"/>
                </a:solidFill>
                <a:latin typeface="Times New Roman"/>
                <a:cs typeface="Times New Roman"/>
              </a:rPr>
              <a:t> </a:t>
            </a:r>
            <a:r>
              <a:rPr sz="820" b="1" spc="-2" dirty="0">
                <a:solidFill>
                  <a:prstClr val="black"/>
                </a:solidFill>
                <a:latin typeface="Times New Roman"/>
                <a:cs typeface="Times New Roman"/>
              </a:rPr>
              <a:t>of</a:t>
            </a:r>
            <a:r>
              <a:rPr sz="820" b="1" spc="243" dirty="0">
                <a:solidFill>
                  <a:prstClr val="black"/>
                </a:solidFill>
                <a:latin typeface="Times New Roman"/>
                <a:cs typeface="Times New Roman"/>
              </a:rPr>
              <a:t> </a:t>
            </a:r>
            <a:r>
              <a:rPr sz="820" b="1" spc="-2" dirty="0">
                <a:solidFill>
                  <a:prstClr val="black"/>
                </a:solidFill>
                <a:latin typeface="Times New Roman"/>
                <a:cs typeface="Times New Roman"/>
              </a:rPr>
              <a:t>ectosymbiont</a:t>
            </a:r>
            <a:r>
              <a:rPr sz="820" b="1" spc="243" dirty="0">
                <a:solidFill>
                  <a:prstClr val="black"/>
                </a:solidFill>
                <a:latin typeface="Times New Roman"/>
                <a:cs typeface="Times New Roman"/>
              </a:rPr>
              <a:t> </a:t>
            </a:r>
            <a:r>
              <a:rPr sz="820" b="1" spc="-7" dirty="0">
                <a:solidFill>
                  <a:prstClr val="black"/>
                </a:solidFill>
                <a:latin typeface="Times New Roman"/>
                <a:cs typeface="Times New Roman"/>
              </a:rPr>
              <a:t>sulfur-</a:t>
            </a:r>
            <a:endParaRPr sz="820">
              <a:solidFill>
                <a:prstClr val="black"/>
              </a:solidFill>
              <a:latin typeface="Times New Roman"/>
              <a:cs typeface="Times New Roman"/>
            </a:endParaRPr>
          </a:p>
          <a:p>
            <a:pPr marL="20817" marR="15001" algn="just" defTabSz="440832">
              <a:lnSpc>
                <a:spcPts val="979"/>
              </a:lnSpc>
              <a:spcBef>
                <a:spcPts val="34"/>
              </a:spcBef>
            </a:pPr>
            <a:r>
              <a:rPr sz="820" b="1" spc="-2" dirty="0">
                <a:solidFill>
                  <a:prstClr val="black"/>
                </a:solidFill>
                <a:latin typeface="Times New Roman"/>
                <a:cs typeface="Times New Roman"/>
              </a:rPr>
              <a:t>oxidizing </a:t>
            </a:r>
            <a:r>
              <a:rPr sz="820" i="1" spc="-2" dirty="0">
                <a:solidFill>
                  <a:prstClr val="black"/>
                </a:solidFill>
                <a:latin typeface="Times New Roman"/>
                <a:cs typeface="Times New Roman"/>
              </a:rPr>
              <a:t>Thiothrix </a:t>
            </a:r>
            <a:r>
              <a:rPr sz="820" b="1" spc="-2" dirty="0">
                <a:solidFill>
                  <a:prstClr val="black"/>
                </a:solidFill>
                <a:latin typeface="Times New Roman"/>
                <a:cs typeface="Times New Roman"/>
              </a:rPr>
              <a:t>bacteria associated with </a:t>
            </a:r>
            <a:r>
              <a:rPr sz="820" i="1" spc="-5" dirty="0">
                <a:solidFill>
                  <a:prstClr val="black"/>
                </a:solidFill>
                <a:latin typeface="Times New Roman"/>
                <a:cs typeface="Times New Roman"/>
              </a:rPr>
              <a:t>E. </a:t>
            </a:r>
            <a:r>
              <a:rPr sz="820" i="1" spc="-2" dirty="0">
                <a:solidFill>
                  <a:prstClr val="black"/>
                </a:solidFill>
                <a:latin typeface="Times New Roman"/>
                <a:cs typeface="Times New Roman"/>
              </a:rPr>
              <a:t>graeteri scythicus</a:t>
            </a:r>
            <a:r>
              <a:rPr sz="820" b="1" spc="-2" dirty="0">
                <a:solidFill>
                  <a:prstClr val="black"/>
                </a:solidFill>
                <a:latin typeface="Times New Roman"/>
                <a:cs typeface="Times New Roman"/>
              </a:rPr>
              <a:t>, the first </a:t>
            </a:r>
            <a:r>
              <a:rPr sz="820" b="1" dirty="0">
                <a:solidFill>
                  <a:prstClr val="black"/>
                </a:solidFill>
                <a:latin typeface="Times New Roman"/>
                <a:cs typeface="Times New Roman"/>
              </a:rPr>
              <a:t> </a:t>
            </a:r>
            <a:r>
              <a:rPr sz="820" b="1" spc="-5" dirty="0">
                <a:solidFill>
                  <a:prstClr val="black"/>
                </a:solidFill>
                <a:latin typeface="Times New Roman"/>
                <a:cs typeface="Times New Roman"/>
              </a:rPr>
              <a:t>report</a:t>
            </a:r>
            <a:r>
              <a:rPr sz="820" b="1" spc="-2" dirty="0">
                <a:solidFill>
                  <a:prstClr val="black"/>
                </a:solidFill>
                <a:latin typeface="Times New Roman"/>
                <a:cs typeface="Times New Roman"/>
              </a:rPr>
              <a:t> of</a:t>
            </a:r>
            <a:r>
              <a:rPr sz="820" b="1" dirty="0">
                <a:solidFill>
                  <a:prstClr val="black"/>
                </a:solidFill>
                <a:latin typeface="Times New Roman"/>
                <a:cs typeface="Times New Roman"/>
              </a:rPr>
              <a:t> </a:t>
            </a:r>
            <a:r>
              <a:rPr sz="820" b="1" spc="-2" dirty="0">
                <a:solidFill>
                  <a:prstClr val="black"/>
                </a:solidFill>
                <a:latin typeface="Times New Roman"/>
                <a:cs typeface="Times New Roman"/>
              </a:rPr>
              <a:t>an</a:t>
            </a:r>
            <a:r>
              <a:rPr sz="820" b="1" dirty="0">
                <a:solidFill>
                  <a:prstClr val="black"/>
                </a:solidFill>
                <a:latin typeface="Times New Roman"/>
                <a:cs typeface="Times New Roman"/>
              </a:rPr>
              <a:t> </a:t>
            </a:r>
            <a:r>
              <a:rPr sz="820" b="1" spc="-2" dirty="0">
                <a:solidFill>
                  <a:prstClr val="black"/>
                </a:solidFill>
                <a:latin typeface="Times New Roman"/>
                <a:cs typeface="Times New Roman"/>
              </a:rPr>
              <a:t>association</a:t>
            </a:r>
            <a:r>
              <a:rPr sz="820" b="1" dirty="0">
                <a:solidFill>
                  <a:prstClr val="black"/>
                </a:solidFill>
                <a:latin typeface="Times New Roman"/>
                <a:cs typeface="Times New Roman"/>
              </a:rPr>
              <a:t> </a:t>
            </a:r>
            <a:r>
              <a:rPr sz="820" b="1" spc="-2" dirty="0">
                <a:solidFill>
                  <a:prstClr val="black"/>
                </a:solidFill>
                <a:latin typeface="Times New Roman"/>
                <a:cs typeface="Times New Roman"/>
              </a:rPr>
              <a:t>between</a:t>
            </a:r>
            <a:r>
              <a:rPr sz="820" b="1" dirty="0">
                <a:solidFill>
                  <a:prstClr val="black"/>
                </a:solidFill>
                <a:latin typeface="Times New Roman"/>
                <a:cs typeface="Times New Roman"/>
              </a:rPr>
              <a:t> </a:t>
            </a:r>
            <a:r>
              <a:rPr sz="820" i="1" spc="-2" dirty="0">
                <a:solidFill>
                  <a:prstClr val="black"/>
                </a:solidFill>
                <a:latin typeface="Times New Roman"/>
                <a:cs typeface="Times New Roman"/>
              </a:rPr>
              <a:t>Thiothrix</a:t>
            </a:r>
            <a:r>
              <a:rPr sz="820" i="1" dirty="0">
                <a:solidFill>
                  <a:prstClr val="black"/>
                </a:solidFill>
                <a:latin typeface="Times New Roman"/>
                <a:cs typeface="Times New Roman"/>
              </a:rPr>
              <a:t> </a:t>
            </a:r>
            <a:r>
              <a:rPr sz="820" b="1" spc="-5" dirty="0">
                <a:solidFill>
                  <a:prstClr val="black"/>
                </a:solidFill>
                <a:latin typeface="Times New Roman"/>
                <a:cs typeface="Times New Roman"/>
              </a:rPr>
              <a:t>and</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groundwater </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microcrustaceans,</a:t>
            </a:r>
            <a:r>
              <a:rPr sz="820" b="1" spc="-2" dirty="0">
                <a:solidFill>
                  <a:prstClr val="black"/>
                </a:solidFill>
                <a:latin typeface="Times New Roman"/>
                <a:cs typeface="Times New Roman"/>
              </a:rPr>
              <a:t> suggesting that </a:t>
            </a:r>
            <a:r>
              <a:rPr sz="820" b="1" spc="-5" dirty="0">
                <a:solidFill>
                  <a:prstClr val="black"/>
                </a:solidFill>
                <a:latin typeface="Times New Roman"/>
                <a:cs typeface="Times New Roman"/>
              </a:rPr>
              <a:t>this </a:t>
            </a:r>
            <a:r>
              <a:rPr sz="820" b="1" spc="-2" dirty="0">
                <a:solidFill>
                  <a:prstClr val="black"/>
                </a:solidFill>
                <a:latin typeface="Times New Roman"/>
                <a:cs typeface="Times New Roman"/>
              </a:rPr>
              <a:t>putative symbiosis could allow this </a:t>
            </a:r>
            <a:r>
              <a:rPr sz="820" b="1" dirty="0">
                <a:solidFill>
                  <a:prstClr val="black"/>
                </a:solidFill>
                <a:latin typeface="Times New Roman"/>
                <a:cs typeface="Times New Roman"/>
              </a:rPr>
              <a:t> </a:t>
            </a:r>
            <a:r>
              <a:rPr sz="820" b="1" spc="-2" dirty="0">
                <a:solidFill>
                  <a:prstClr val="black"/>
                </a:solidFill>
                <a:latin typeface="Times New Roman"/>
                <a:cs typeface="Times New Roman"/>
              </a:rPr>
              <a:t>taxon</a:t>
            </a:r>
            <a:r>
              <a:rPr sz="820" b="1" spc="-5" dirty="0">
                <a:solidFill>
                  <a:prstClr val="black"/>
                </a:solidFill>
                <a:latin typeface="Times New Roman"/>
                <a:cs typeface="Times New Roman"/>
              </a:rPr>
              <a:t> </a:t>
            </a:r>
            <a:r>
              <a:rPr sz="820" b="1" spc="-2" dirty="0">
                <a:solidFill>
                  <a:prstClr val="black"/>
                </a:solidFill>
                <a:latin typeface="Times New Roman"/>
                <a:cs typeface="Times New Roman"/>
              </a:rPr>
              <a:t>to better</a:t>
            </a:r>
            <a:r>
              <a:rPr sz="820" b="1" spc="-17" dirty="0">
                <a:solidFill>
                  <a:prstClr val="black"/>
                </a:solidFill>
                <a:latin typeface="Times New Roman"/>
                <a:cs typeface="Times New Roman"/>
              </a:rPr>
              <a:t> </a:t>
            </a:r>
            <a:r>
              <a:rPr sz="820" b="1" spc="-2" dirty="0">
                <a:solidFill>
                  <a:prstClr val="black"/>
                </a:solidFill>
                <a:latin typeface="Times New Roman"/>
                <a:cs typeface="Times New Roman"/>
              </a:rPr>
              <a:t>cope with sulfidic-rich</a:t>
            </a:r>
            <a:r>
              <a:rPr sz="820" b="1" dirty="0">
                <a:solidFill>
                  <a:prstClr val="black"/>
                </a:solidFill>
                <a:latin typeface="Times New Roman"/>
                <a:cs typeface="Times New Roman"/>
              </a:rPr>
              <a:t> </a:t>
            </a:r>
            <a:r>
              <a:rPr sz="820" b="1" spc="-5" dirty="0">
                <a:solidFill>
                  <a:prstClr val="black"/>
                </a:solidFill>
                <a:latin typeface="Times New Roman"/>
                <a:cs typeface="Times New Roman"/>
              </a:rPr>
              <a:t>environments.</a:t>
            </a:r>
            <a:endParaRPr sz="820">
              <a:solidFill>
                <a:prstClr val="black"/>
              </a:solidFill>
              <a:latin typeface="Times New Roman"/>
              <a:cs typeface="Times New Roman"/>
            </a:endParaRPr>
          </a:p>
        </p:txBody>
      </p:sp>
      <p:grpSp>
        <p:nvGrpSpPr>
          <p:cNvPr id="13" name="object 13"/>
          <p:cNvGrpSpPr/>
          <p:nvPr/>
        </p:nvGrpSpPr>
        <p:grpSpPr>
          <a:xfrm>
            <a:off x="7538221" y="1324190"/>
            <a:ext cx="3360420" cy="3013234"/>
            <a:chOff x="13043323" y="2746468"/>
            <a:chExt cx="6969759" cy="6249670"/>
          </a:xfrm>
        </p:grpSpPr>
        <p:sp>
          <p:nvSpPr>
            <p:cNvPr id="14" name="object 14"/>
            <p:cNvSpPr/>
            <p:nvPr/>
          </p:nvSpPr>
          <p:spPr>
            <a:xfrm>
              <a:off x="13045545" y="2748690"/>
              <a:ext cx="6965315" cy="6245225"/>
            </a:xfrm>
            <a:custGeom>
              <a:avLst/>
              <a:gdLst/>
              <a:ahLst/>
              <a:cxnLst/>
              <a:rect l="l" t="t" r="r" b="b"/>
              <a:pathLst>
                <a:path w="6965315" h="6245225">
                  <a:moveTo>
                    <a:pt x="6964782" y="0"/>
                  </a:moveTo>
                  <a:lnTo>
                    <a:pt x="0" y="0"/>
                  </a:lnTo>
                  <a:lnTo>
                    <a:pt x="0" y="6244682"/>
                  </a:lnTo>
                  <a:lnTo>
                    <a:pt x="6964782" y="6244682"/>
                  </a:lnTo>
                  <a:lnTo>
                    <a:pt x="6964782" y="0"/>
                  </a:lnTo>
                  <a:close/>
                </a:path>
              </a:pathLst>
            </a:custGeom>
            <a:solidFill>
              <a:srgbClr val="FFFFFF">
                <a:alpha val="81175"/>
              </a:srgbClr>
            </a:solidFill>
          </p:spPr>
          <p:txBody>
            <a:bodyPr wrap="square" lIns="0" tIns="0" rIns="0" bIns="0" rtlCol="0"/>
            <a:lstStyle/>
            <a:p>
              <a:pPr defTabSz="440832"/>
              <a:endParaRPr sz="868">
                <a:solidFill>
                  <a:prstClr val="black"/>
                </a:solidFill>
                <a:latin typeface="Calibri"/>
              </a:endParaRPr>
            </a:p>
          </p:txBody>
        </p:sp>
        <p:sp>
          <p:nvSpPr>
            <p:cNvPr id="15" name="object 15"/>
            <p:cNvSpPr/>
            <p:nvPr/>
          </p:nvSpPr>
          <p:spPr>
            <a:xfrm>
              <a:off x="13045545" y="2748690"/>
              <a:ext cx="6965315" cy="6245225"/>
            </a:xfrm>
            <a:custGeom>
              <a:avLst/>
              <a:gdLst/>
              <a:ahLst/>
              <a:cxnLst/>
              <a:rect l="l" t="t" r="r" b="b"/>
              <a:pathLst>
                <a:path w="6965315" h="6245225">
                  <a:moveTo>
                    <a:pt x="0" y="6244682"/>
                  </a:moveTo>
                  <a:lnTo>
                    <a:pt x="6964782" y="6244682"/>
                  </a:lnTo>
                  <a:lnTo>
                    <a:pt x="6964782" y="0"/>
                  </a:lnTo>
                  <a:lnTo>
                    <a:pt x="0" y="0"/>
                  </a:lnTo>
                  <a:lnTo>
                    <a:pt x="0" y="6244682"/>
                  </a:lnTo>
                  <a:close/>
                </a:path>
              </a:pathLst>
            </a:custGeom>
            <a:ln w="4294">
              <a:solidFill>
                <a:srgbClr val="000000"/>
              </a:solidFill>
            </a:ln>
          </p:spPr>
          <p:txBody>
            <a:bodyPr wrap="square" lIns="0" tIns="0" rIns="0" bIns="0" rtlCol="0"/>
            <a:lstStyle/>
            <a:p>
              <a:pPr defTabSz="440832"/>
              <a:endParaRPr sz="868">
                <a:solidFill>
                  <a:prstClr val="black"/>
                </a:solidFill>
                <a:latin typeface="Calibri"/>
              </a:endParaRPr>
            </a:p>
          </p:txBody>
        </p:sp>
      </p:grpSp>
      <p:sp>
        <p:nvSpPr>
          <p:cNvPr id="16" name="object 16"/>
          <p:cNvSpPr txBox="1"/>
          <p:nvPr/>
        </p:nvSpPr>
        <p:spPr>
          <a:xfrm>
            <a:off x="7715681" y="1342606"/>
            <a:ext cx="3035583" cy="131753"/>
          </a:xfrm>
          <a:prstGeom prst="rect">
            <a:avLst/>
          </a:prstGeom>
        </p:spPr>
        <p:txBody>
          <a:bodyPr vert="horz" wrap="square" lIns="0" tIns="5511" rIns="0" bIns="0" rtlCol="0">
            <a:spAutoFit/>
          </a:bodyPr>
          <a:lstStyle/>
          <a:p>
            <a:pPr marL="6123" defTabSz="440832">
              <a:spcBef>
                <a:spcPts val="43"/>
              </a:spcBef>
            </a:pPr>
            <a:r>
              <a:rPr sz="820" b="1" spc="-2" dirty="0">
                <a:solidFill>
                  <a:srgbClr val="206420"/>
                </a:solidFill>
                <a:latin typeface="Times New Roman"/>
                <a:cs typeface="Times New Roman"/>
              </a:rPr>
              <a:t>2</a:t>
            </a:r>
            <a:r>
              <a:rPr sz="820" b="1" spc="195" dirty="0">
                <a:solidFill>
                  <a:srgbClr val="206420"/>
                </a:solidFill>
                <a:latin typeface="Times New Roman"/>
                <a:cs typeface="Times New Roman"/>
              </a:rPr>
              <a:t> </a:t>
            </a:r>
            <a:r>
              <a:rPr sz="820" b="1" spc="-2" dirty="0">
                <a:solidFill>
                  <a:prstClr val="black"/>
                </a:solidFill>
                <a:latin typeface="Times New Roman"/>
                <a:cs typeface="Times New Roman"/>
              </a:rPr>
              <a:t>Phylogenetic</a:t>
            </a:r>
            <a:r>
              <a:rPr sz="820" b="1" dirty="0">
                <a:solidFill>
                  <a:prstClr val="black"/>
                </a:solidFill>
                <a:latin typeface="Times New Roman"/>
                <a:cs typeface="Times New Roman"/>
              </a:rPr>
              <a:t> </a:t>
            </a:r>
            <a:r>
              <a:rPr sz="820" b="1" spc="-2" dirty="0">
                <a:solidFill>
                  <a:prstClr val="black"/>
                </a:solidFill>
                <a:latin typeface="Times New Roman"/>
                <a:cs typeface="Times New Roman"/>
              </a:rPr>
              <a:t>analysis</a:t>
            </a:r>
            <a:r>
              <a:rPr sz="820" b="1" spc="-5" dirty="0">
                <a:solidFill>
                  <a:prstClr val="black"/>
                </a:solidFill>
                <a:latin typeface="Times New Roman"/>
                <a:cs typeface="Times New Roman"/>
              </a:rPr>
              <a:t> </a:t>
            </a:r>
            <a:r>
              <a:rPr sz="820" b="1" spc="-2" dirty="0">
                <a:solidFill>
                  <a:prstClr val="black"/>
                </a:solidFill>
                <a:latin typeface="Times New Roman"/>
                <a:cs typeface="Times New Roman"/>
              </a:rPr>
              <a:t>based</a:t>
            </a:r>
            <a:r>
              <a:rPr sz="820" b="1" spc="-7" dirty="0">
                <a:solidFill>
                  <a:prstClr val="black"/>
                </a:solidFill>
                <a:latin typeface="Times New Roman"/>
                <a:cs typeface="Times New Roman"/>
              </a:rPr>
              <a:t> </a:t>
            </a:r>
            <a:r>
              <a:rPr sz="820" b="1" spc="-2" dirty="0">
                <a:solidFill>
                  <a:prstClr val="black"/>
                </a:solidFill>
                <a:latin typeface="Times New Roman"/>
                <a:cs typeface="Times New Roman"/>
              </a:rPr>
              <a:t>on</a:t>
            </a:r>
            <a:r>
              <a:rPr sz="820" b="1" spc="-5" dirty="0">
                <a:solidFill>
                  <a:prstClr val="black"/>
                </a:solidFill>
                <a:latin typeface="Times New Roman"/>
                <a:cs typeface="Times New Roman"/>
              </a:rPr>
              <a:t> </a:t>
            </a:r>
            <a:r>
              <a:rPr sz="820" b="1" spc="-2" dirty="0">
                <a:solidFill>
                  <a:prstClr val="black"/>
                </a:solidFill>
                <a:latin typeface="Times New Roman"/>
                <a:cs typeface="Times New Roman"/>
              </a:rPr>
              <a:t>mitochondrial</a:t>
            </a:r>
            <a:r>
              <a:rPr sz="820" b="1" spc="-5" dirty="0">
                <a:solidFill>
                  <a:prstClr val="black"/>
                </a:solidFill>
                <a:latin typeface="Times New Roman"/>
                <a:cs typeface="Times New Roman"/>
              </a:rPr>
              <a:t> COI </a:t>
            </a:r>
            <a:r>
              <a:rPr sz="820" b="1" spc="-2" dirty="0">
                <a:solidFill>
                  <a:prstClr val="black"/>
                </a:solidFill>
                <a:latin typeface="Times New Roman"/>
                <a:cs typeface="Times New Roman"/>
              </a:rPr>
              <a:t>gene</a:t>
            </a:r>
            <a:r>
              <a:rPr sz="820" b="1" spc="-5" dirty="0">
                <a:solidFill>
                  <a:prstClr val="black"/>
                </a:solidFill>
                <a:latin typeface="Times New Roman"/>
                <a:cs typeface="Times New Roman"/>
              </a:rPr>
              <a:t> </a:t>
            </a:r>
            <a:r>
              <a:rPr sz="820" b="1" spc="-2" dirty="0">
                <a:solidFill>
                  <a:prstClr val="black"/>
                </a:solidFill>
                <a:latin typeface="Times New Roman"/>
                <a:cs typeface="Times New Roman"/>
              </a:rPr>
              <a:t>sequences</a:t>
            </a:r>
            <a:endParaRPr sz="820">
              <a:solidFill>
                <a:prstClr val="black"/>
              </a:solidFill>
              <a:latin typeface="Times New Roman"/>
              <a:cs typeface="Times New Roman"/>
            </a:endParaRPr>
          </a:p>
        </p:txBody>
      </p:sp>
      <p:grpSp>
        <p:nvGrpSpPr>
          <p:cNvPr id="17" name="object 17"/>
          <p:cNvGrpSpPr/>
          <p:nvPr/>
        </p:nvGrpSpPr>
        <p:grpSpPr>
          <a:xfrm>
            <a:off x="7541673" y="4352965"/>
            <a:ext cx="3360420" cy="427400"/>
            <a:chOff x="13050482" y="9028372"/>
            <a:chExt cx="6969759" cy="886460"/>
          </a:xfrm>
        </p:grpSpPr>
        <p:sp>
          <p:nvSpPr>
            <p:cNvPr id="18" name="object 18"/>
            <p:cNvSpPr/>
            <p:nvPr/>
          </p:nvSpPr>
          <p:spPr>
            <a:xfrm>
              <a:off x="13052704" y="9030595"/>
              <a:ext cx="6965315" cy="882015"/>
            </a:xfrm>
            <a:custGeom>
              <a:avLst/>
              <a:gdLst/>
              <a:ahLst/>
              <a:cxnLst/>
              <a:rect l="l" t="t" r="r" b="b"/>
              <a:pathLst>
                <a:path w="6965315" h="882015">
                  <a:moveTo>
                    <a:pt x="6964782" y="0"/>
                  </a:moveTo>
                  <a:lnTo>
                    <a:pt x="0" y="0"/>
                  </a:lnTo>
                  <a:lnTo>
                    <a:pt x="0" y="881871"/>
                  </a:lnTo>
                  <a:lnTo>
                    <a:pt x="6964782" y="881871"/>
                  </a:lnTo>
                  <a:lnTo>
                    <a:pt x="6964782" y="0"/>
                  </a:lnTo>
                  <a:close/>
                </a:path>
              </a:pathLst>
            </a:custGeom>
            <a:solidFill>
              <a:srgbClr val="FFFFFF">
                <a:alpha val="81175"/>
              </a:srgbClr>
            </a:solidFill>
          </p:spPr>
          <p:txBody>
            <a:bodyPr wrap="square" lIns="0" tIns="0" rIns="0" bIns="0" rtlCol="0"/>
            <a:lstStyle/>
            <a:p>
              <a:pPr defTabSz="440832"/>
              <a:endParaRPr sz="868">
                <a:solidFill>
                  <a:prstClr val="black"/>
                </a:solidFill>
                <a:latin typeface="Calibri"/>
              </a:endParaRPr>
            </a:p>
          </p:txBody>
        </p:sp>
        <p:sp>
          <p:nvSpPr>
            <p:cNvPr id="19" name="object 19"/>
            <p:cNvSpPr/>
            <p:nvPr/>
          </p:nvSpPr>
          <p:spPr>
            <a:xfrm>
              <a:off x="13052704" y="9030595"/>
              <a:ext cx="6965315" cy="882015"/>
            </a:xfrm>
            <a:custGeom>
              <a:avLst/>
              <a:gdLst/>
              <a:ahLst/>
              <a:cxnLst/>
              <a:rect l="l" t="t" r="r" b="b"/>
              <a:pathLst>
                <a:path w="6965315" h="882015">
                  <a:moveTo>
                    <a:pt x="0" y="881871"/>
                  </a:moveTo>
                  <a:lnTo>
                    <a:pt x="6964782" y="881871"/>
                  </a:lnTo>
                  <a:lnTo>
                    <a:pt x="6964782" y="0"/>
                  </a:lnTo>
                  <a:lnTo>
                    <a:pt x="0" y="0"/>
                  </a:lnTo>
                  <a:lnTo>
                    <a:pt x="0" y="881871"/>
                  </a:lnTo>
                  <a:close/>
                </a:path>
              </a:pathLst>
            </a:custGeom>
            <a:ln w="4294">
              <a:solidFill>
                <a:srgbClr val="000000"/>
              </a:solidFill>
            </a:ln>
          </p:spPr>
          <p:txBody>
            <a:bodyPr wrap="square" lIns="0" tIns="0" rIns="0" bIns="0" rtlCol="0"/>
            <a:lstStyle/>
            <a:p>
              <a:pPr defTabSz="440832"/>
              <a:endParaRPr sz="868">
                <a:solidFill>
                  <a:prstClr val="black"/>
                </a:solidFill>
                <a:latin typeface="Calibri"/>
              </a:endParaRPr>
            </a:p>
          </p:txBody>
        </p:sp>
      </p:grpSp>
      <p:sp>
        <p:nvSpPr>
          <p:cNvPr id="20" name="object 20"/>
          <p:cNvSpPr txBox="1"/>
          <p:nvPr/>
        </p:nvSpPr>
        <p:spPr>
          <a:xfrm>
            <a:off x="7540328" y="4377048"/>
            <a:ext cx="3356134" cy="383993"/>
          </a:xfrm>
          <a:prstGeom prst="rect">
            <a:avLst/>
          </a:prstGeom>
        </p:spPr>
        <p:txBody>
          <a:bodyPr vert="horz" wrap="square" lIns="0" tIns="612" rIns="0" bIns="0" rtlCol="0">
            <a:spAutoFit/>
          </a:bodyPr>
          <a:lstStyle/>
          <a:p>
            <a:pPr marL="189191" marR="101636" indent="-12858" defTabSz="440832">
              <a:lnSpc>
                <a:spcPct val="103899"/>
              </a:lnSpc>
              <a:spcBef>
                <a:spcPts val="5"/>
              </a:spcBef>
              <a:tabLst>
                <a:tab pos="305827" algn="l"/>
              </a:tabLst>
            </a:pPr>
            <a:r>
              <a:rPr sz="820" b="1" spc="-2" dirty="0">
                <a:solidFill>
                  <a:srgbClr val="206420"/>
                </a:solidFill>
                <a:latin typeface="Times New Roman"/>
                <a:cs typeface="Times New Roman"/>
              </a:rPr>
              <a:t>3	</a:t>
            </a:r>
            <a:r>
              <a:rPr sz="820" b="1" spc="-2" dirty="0">
                <a:solidFill>
                  <a:prstClr val="black"/>
                </a:solidFill>
                <a:latin typeface="Times New Roman"/>
                <a:cs typeface="Times New Roman"/>
              </a:rPr>
              <a:t>Ectosymbiont </a:t>
            </a:r>
            <a:r>
              <a:rPr sz="820" b="1" spc="-5" dirty="0">
                <a:solidFill>
                  <a:prstClr val="black"/>
                </a:solidFill>
                <a:latin typeface="Times New Roman"/>
                <a:cs typeface="Times New Roman"/>
              </a:rPr>
              <a:t>sulfur-oxidizing </a:t>
            </a:r>
            <a:r>
              <a:rPr sz="820" i="1" spc="-2" dirty="0">
                <a:solidFill>
                  <a:prstClr val="black"/>
                </a:solidFill>
                <a:latin typeface="Times New Roman"/>
                <a:cs typeface="Times New Roman"/>
              </a:rPr>
              <a:t>Thiothrix </a:t>
            </a:r>
            <a:r>
              <a:rPr sz="820" b="1" spc="-2" dirty="0">
                <a:solidFill>
                  <a:prstClr val="black"/>
                </a:solidFill>
                <a:latin typeface="Times New Roman"/>
                <a:cs typeface="Times New Roman"/>
              </a:rPr>
              <a:t>bacteria associated with </a:t>
            </a:r>
            <a:r>
              <a:rPr sz="820" i="1" spc="-2" dirty="0">
                <a:solidFill>
                  <a:prstClr val="black"/>
                </a:solidFill>
                <a:latin typeface="Times New Roman"/>
                <a:cs typeface="Times New Roman"/>
              </a:rPr>
              <a:t>E. </a:t>
            </a:r>
            <a:r>
              <a:rPr sz="820" i="1" spc="-197" dirty="0">
                <a:solidFill>
                  <a:prstClr val="black"/>
                </a:solidFill>
                <a:latin typeface="Times New Roman"/>
                <a:cs typeface="Times New Roman"/>
              </a:rPr>
              <a:t> </a:t>
            </a:r>
            <a:r>
              <a:rPr sz="820" i="1" spc="-2" dirty="0">
                <a:solidFill>
                  <a:prstClr val="black"/>
                </a:solidFill>
                <a:latin typeface="Times New Roman"/>
                <a:cs typeface="Times New Roman"/>
              </a:rPr>
              <a:t>graeteri</a:t>
            </a:r>
            <a:r>
              <a:rPr sz="820" i="1" dirty="0">
                <a:solidFill>
                  <a:prstClr val="black"/>
                </a:solidFill>
                <a:latin typeface="Times New Roman"/>
                <a:cs typeface="Times New Roman"/>
              </a:rPr>
              <a:t> </a:t>
            </a:r>
            <a:r>
              <a:rPr sz="820" i="1" spc="-2" dirty="0">
                <a:solidFill>
                  <a:prstClr val="black"/>
                </a:solidFill>
                <a:latin typeface="Times New Roman"/>
                <a:cs typeface="Times New Roman"/>
              </a:rPr>
              <a:t>scythicus</a:t>
            </a:r>
            <a:r>
              <a:rPr sz="820" i="1" spc="2" dirty="0">
                <a:solidFill>
                  <a:prstClr val="black"/>
                </a:solidFill>
                <a:latin typeface="Times New Roman"/>
                <a:cs typeface="Times New Roman"/>
              </a:rPr>
              <a:t> </a:t>
            </a:r>
            <a:r>
              <a:rPr sz="820" b="1" spc="-7" dirty="0">
                <a:solidFill>
                  <a:prstClr val="black"/>
                </a:solidFill>
                <a:latin typeface="Times New Roman"/>
                <a:cs typeface="Times New Roman"/>
              </a:rPr>
              <a:t>from</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Movile</a:t>
            </a:r>
            <a:r>
              <a:rPr sz="820" b="1" dirty="0">
                <a:solidFill>
                  <a:prstClr val="black"/>
                </a:solidFill>
                <a:latin typeface="Times New Roman"/>
                <a:cs typeface="Times New Roman"/>
              </a:rPr>
              <a:t> </a:t>
            </a:r>
            <a:r>
              <a:rPr sz="820" b="1" spc="-2" dirty="0">
                <a:solidFill>
                  <a:prstClr val="black"/>
                </a:solidFill>
                <a:latin typeface="Times New Roman"/>
                <a:cs typeface="Times New Roman"/>
              </a:rPr>
              <a:t>Cave</a:t>
            </a:r>
            <a:r>
              <a:rPr sz="820" b="1" dirty="0">
                <a:solidFill>
                  <a:prstClr val="black"/>
                </a:solidFill>
                <a:latin typeface="Times New Roman"/>
                <a:cs typeface="Times New Roman"/>
              </a:rPr>
              <a:t> </a:t>
            </a:r>
            <a:r>
              <a:rPr sz="820" b="1" spc="-5" dirty="0">
                <a:solidFill>
                  <a:prstClr val="black"/>
                </a:solidFill>
                <a:latin typeface="Times New Roman"/>
                <a:cs typeface="Times New Roman"/>
              </a:rPr>
              <a:t>and</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surrounding</a:t>
            </a:r>
            <a:r>
              <a:rPr sz="820" b="1" spc="-2" dirty="0">
                <a:solidFill>
                  <a:prstClr val="black"/>
                </a:solidFill>
                <a:latin typeface="Times New Roman"/>
                <a:cs typeface="Times New Roman"/>
              </a:rPr>
              <a:t> </a:t>
            </a:r>
            <a:r>
              <a:rPr sz="820" b="1" spc="-5" dirty="0">
                <a:solidFill>
                  <a:prstClr val="black"/>
                </a:solidFill>
                <a:latin typeface="Times New Roman"/>
                <a:cs typeface="Times New Roman"/>
              </a:rPr>
              <a:t>wells</a:t>
            </a:r>
            <a:r>
              <a:rPr sz="820" b="1" dirty="0">
                <a:solidFill>
                  <a:prstClr val="black"/>
                </a:solidFill>
                <a:latin typeface="Times New Roman"/>
                <a:cs typeface="Times New Roman"/>
              </a:rPr>
              <a:t> </a:t>
            </a:r>
            <a:r>
              <a:rPr sz="820" b="1" spc="-2" dirty="0">
                <a:solidFill>
                  <a:prstClr val="black"/>
                </a:solidFill>
                <a:latin typeface="Times New Roman"/>
                <a:cs typeface="Times New Roman"/>
              </a:rPr>
              <a:t>has been</a:t>
            </a:r>
            <a:endParaRPr sz="820">
              <a:solidFill>
                <a:prstClr val="black"/>
              </a:solidFill>
              <a:latin typeface="Times New Roman"/>
              <a:cs typeface="Times New Roman"/>
            </a:endParaRPr>
          </a:p>
          <a:p>
            <a:pPr marL="611349" defTabSz="440832">
              <a:lnSpc>
                <a:spcPts val="979"/>
              </a:lnSpc>
            </a:pPr>
            <a:r>
              <a:rPr sz="820" b="1" spc="-2" dirty="0">
                <a:solidFill>
                  <a:prstClr val="black"/>
                </a:solidFill>
                <a:latin typeface="Times New Roman"/>
                <a:cs typeface="Times New Roman"/>
              </a:rPr>
              <a:t>identifi</a:t>
            </a:r>
            <a:r>
              <a:rPr sz="820" b="1" spc="-5" dirty="0">
                <a:solidFill>
                  <a:prstClr val="black"/>
                </a:solidFill>
                <a:latin typeface="Times New Roman"/>
                <a:cs typeface="Times New Roman"/>
              </a:rPr>
              <a:t>ed</a:t>
            </a:r>
            <a:r>
              <a:rPr sz="820" b="1" dirty="0">
                <a:solidFill>
                  <a:prstClr val="black"/>
                </a:solidFill>
                <a:latin typeface="Times New Roman"/>
                <a:cs typeface="Times New Roman"/>
              </a:rPr>
              <a:t> </a:t>
            </a:r>
            <a:r>
              <a:rPr sz="820" b="1" spc="-2" dirty="0">
                <a:solidFill>
                  <a:prstClr val="black"/>
                </a:solidFill>
                <a:latin typeface="Times New Roman"/>
                <a:cs typeface="Times New Roman"/>
              </a:rPr>
              <a:t>(16S </a:t>
            </a:r>
            <a:r>
              <a:rPr sz="820" b="1" spc="-5" dirty="0">
                <a:solidFill>
                  <a:prstClr val="black"/>
                </a:solidFill>
                <a:latin typeface="Times New Roman"/>
                <a:cs typeface="Times New Roman"/>
              </a:rPr>
              <a:t>rRNA</a:t>
            </a:r>
            <a:r>
              <a:rPr sz="820" b="1" spc="-46" dirty="0">
                <a:solidFill>
                  <a:prstClr val="black"/>
                </a:solidFill>
                <a:latin typeface="Times New Roman"/>
                <a:cs typeface="Times New Roman"/>
              </a:rPr>
              <a:t> </a:t>
            </a:r>
            <a:r>
              <a:rPr sz="820" b="1" spc="-2" dirty="0">
                <a:solidFill>
                  <a:prstClr val="black"/>
                </a:solidFill>
                <a:latin typeface="Times New Roman"/>
                <a:cs typeface="Times New Roman"/>
              </a:rPr>
              <a:t>gene) (Boanca et al., 2022).</a:t>
            </a:r>
            <a:endParaRPr sz="820">
              <a:solidFill>
                <a:prstClr val="black"/>
              </a:solidFill>
              <a:latin typeface="Times New Roman"/>
              <a:cs typeface="Times New Roman"/>
            </a:endParaRPr>
          </a:p>
        </p:txBody>
      </p:sp>
      <p:grpSp>
        <p:nvGrpSpPr>
          <p:cNvPr id="21" name="object 21"/>
          <p:cNvGrpSpPr/>
          <p:nvPr/>
        </p:nvGrpSpPr>
        <p:grpSpPr>
          <a:xfrm>
            <a:off x="1249476" y="1159268"/>
            <a:ext cx="9656309" cy="5664279"/>
            <a:chOff x="0" y="2404406"/>
            <a:chExt cx="20027900" cy="11748135"/>
          </a:xfrm>
        </p:grpSpPr>
        <p:pic>
          <p:nvPicPr>
            <p:cNvPr id="22" name="object 22"/>
            <p:cNvPicPr/>
            <p:nvPr/>
          </p:nvPicPr>
          <p:blipFill>
            <a:blip r:embed="rId2" cstate="print"/>
            <a:stretch>
              <a:fillRect/>
            </a:stretch>
          </p:blipFill>
          <p:spPr>
            <a:xfrm>
              <a:off x="0" y="2404406"/>
              <a:ext cx="5548860" cy="495975"/>
            </a:xfrm>
            <a:prstGeom prst="rect">
              <a:avLst/>
            </a:prstGeom>
          </p:spPr>
        </p:pic>
        <p:pic>
          <p:nvPicPr>
            <p:cNvPr id="23" name="object 23"/>
            <p:cNvPicPr/>
            <p:nvPr/>
          </p:nvPicPr>
          <p:blipFill>
            <a:blip r:embed="rId3" cstate="print"/>
            <a:stretch>
              <a:fillRect/>
            </a:stretch>
          </p:blipFill>
          <p:spPr>
            <a:xfrm>
              <a:off x="2142821" y="2501022"/>
              <a:ext cx="1352453" cy="177519"/>
            </a:xfrm>
            <a:prstGeom prst="rect">
              <a:avLst/>
            </a:prstGeom>
          </p:spPr>
        </p:pic>
        <p:pic>
          <p:nvPicPr>
            <p:cNvPr id="24" name="object 24"/>
            <p:cNvPicPr/>
            <p:nvPr/>
          </p:nvPicPr>
          <p:blipFill>
            <a:blip r:embed="rId4" cstate="print"/>
            <a:stretch>
              <a:fillRect/>
            </a:stretch>
          </p:blipFill>
          <p:spPr>
            <a:xfrm>
              <a:off x="0" y="8338412"/>
              <a:ext cx="5581012" cy="495993"/>
            </a:xfrm>
            <a:prstGeom prst="rect">
              <a:avLst/>
            </a:prstGeom>
          </p:spPr>
        </p:pic>
        <p:pic>
          <p:nvPicPr>
            <p:cNvPr id="25" name="object 25"/>
            <p:cNvPicPr/>
            <p:nvPr/>
          </p:nvPicPr>
          <p:blipFill>
            <a:blip r:embed="rId5" cstate="print"/>
            <a:stretch>
              <a:fillRect/>
            </a:stretch>
          </p:blipFill>
          <p:spPr>
            <a:xfrm>
              <a:off x="1593799" y="8434926"/>
              <a:ext cx="2481517" cy="177519"/>
            </a:xfrm>
            <a:prstGeom prst="rect">
              <a:avLst/>
            </a:prstGeom>
          </p:spPr>
        </p:pic>
        <p:pic>
          <p:nvPicPr>
            <p:cNvPr id="26" name="object 26"/>
            <p:cNvPicPr/>
            <p:nvPr/>
          </p:nvPicPr>
          <p:blipFill>
            <a:blip r:embed="rId6" cstate="print"/>
            <a:stretch>
              <a:fillRect/>
            </a:stretch>
          </p:blipFill>
          <p:spPr>
            <a:xfrm>
              <a:off x="5460876" y="2404406"/>
              <a:ext cx="14555059" cy="495975"/>
            </a:xfrm>
            <a:prstGeom prst="rect">
              <a:avLst/>
            </a:prstGeom>
          </p:spPr>
        </p:pic>
        <p:pic>
          <p:nvPicPr>
            <p:cNvPr id="27" name="object 27"/>
            <p:cNvPicPr/>
            <p:nvPr/>
          </p:nvPicPr>
          <p:blipFill>
            <a:blip r:embed="rId7" cstate="print"/>
            <a:stretch>
              <a:fillRect/>
            </a:stretch>
          </p:blipFill>
          <p:spPr>
            <a:xfrm>
              <a:off x="11604094" y="2501022"/>
              <a:ext cx="2428666" cy="177519"/>
            </a:xfrm>
            <a:prstGeom prst="rect">
              <a:avLst/>
            </a:prstGeom>
          </p:spPr>
        </p:pic>
        <p:pic>
          <p:nvPicPr>
            <p:cNvPr id="28" name="object 28"/>
            <p:cNvPicPr/>
            <p:nvPr/>
          </p:nvPicPr>
          <p:blipFill>
            <a:blip r:embed="rId8" cstate="print"/>
            <a:stretch>
              <a:fillRect/>
            </a:stretch>
          </p:blipFill>
          <p:spPr>
            <a:xfrm>
              <a:off x="18407642" y="13103550"/>
              <a:ext cx="1586880" cy="488095"/>
            </a:xfrm>
            <a:prstGeom prst="rect">
              <a:avLst/>
            </a:prstGeom>
          </p:spPr>
        </p:pic>
        <p:pic>
          <p:nvPicPr>
            <p:cNvPr id="29" name="object 29"/>
            <p:cNvPicPr/>
            <p:nvPr/>
          </p:nvPicPr>
          <p:blipFill>
            <a:blip r:embed="rId9" cstate="print"/>
            <a:stretch>
              <a:fillRect/>
            </a:stretch>
          </p:blipFill>
          <p:spPr>
            <a:xfrm>
              <a:off x="18703805" y="13196103"/>
              <a:ext cx="1154056" cy="177400"/>
            </a:xfrm>
            <a:prstGeom prst="rect">
              <a:avLst/>
            </a:prstGeom>
          </p:spPr>
        </p:pic>
        <p:pic>
          <p:nvPicPr>
            <p:cNvPr id="30" name="object 30"/>
            <p:cNvPicPr/>
            <p:nvPr/>
          </p:nvPicPr>
          <p:blipFill>
            <a:blip r:embed="rId10" cstate="print"/>
            <a:stretch>
              <a:fillRect/>
            </a:stretch>
          </p:blipFill>
          <p:spPr>
            <a:xfrm>
              <a:off x="12888069" y="10006255"/>
              <a:ext cx="7139379" cy="495975"/>
            </a:xfrm>
            <a:prstGeom prst="rect">
              <a:avLst/>
            </a:prstGeom>
          </p:spPr>
        </p:pic>
        <p:pic>
          <p:nvPicPr>
            <p:cNvPr id="31" name="object 31"/>
            <p:cNvPicPr/>
            <p:nvPr/>
          </p:nvPicPr>
          <p:blipFill>
            <a:blip r:embed="rId11" cstate="print"/>
            <a:stretch>
              <a:fillRect/>
            </a:stretch>
          </p:blipFill>
          <p:spPr>
            <a:xfrm>
              <a:off x="15899699" y="10102752"/>
              <a:ext cx="1280455" cy="177877"/>
            </a:xfrm>
            <a:prstGeom prst="rect">
              <a:avLst/>
            </a:prstGeom>
          </p:spPr>
        </p:pic>
        <p:pic>
          <p:nvPicPr>
            <p:cNvPr id="32" name="object 32"/>
            <p:cNvPicPr/>
            <p:nvPr/>
          </p:nvPicPr>
          <p:blipFill>
            <a:blip r:embed="rId12" cstate="print"/>
            <a:stretch>
              <a:fillRect/>
            </a:stretch>
          </p:blipFill>
          <p:spPr>
            <a:xfrm>
              <a:off x="5680628" y="2752955"/>
              <a:ext cx="219567" cy="440070"/>
            </a:xfrm>
            <a:prstGeom prst="rect">
              <a:avLst/>
            </a:prstGeom>
          </p:spPr>
        </p:pic>
        <p:pic>
          <p:nvPicPr>
            <p:cNvPr id="33" name="object 33"/>
            <p:cNvPicPr/>
            <p:nvPr/>
          </p:nvPicPr>
          <p:blipFill>
            <a:blip r:embed="rId13" cstate="print"/>
            <a:stretch>
              <a:fillRect/>
            </a:stretch>
          </p:blipFill>
          <p:spPr>
            <a:xfrm>
              <a:off x="5705743" y="2754476"/>
              <a:ext cx="322628" cy="393692"/>
            </a:xfrm>
            <a:prstGeom prst="rect">
              <a:avLst/>
            </a:prstGeom>
          </p:spPr>
        </p:pic>
        <p:sp>
          <p:nvSpPr>
            <p:cNvPr id="34" name="object 34"/>
            <p:cNvSpPr/>
            <p:nvPr/>
          </p:nvSpPr>
          <p:spPr>
            <a:xfrm>
              <a:off x="5741472" y="2793786"/>
              <a:ext cx="263525" cy="302895"/>
            </a:xfrm>
            <a:custGeom>
              <a:avLst/>
              <a:gdLst/>
              <a:ahLst/>
              <a:cxnLst/>
              <a:rect l="l" t="t" r="r" b="b"/>
              <a:pathLst>
                <a:path w="263525" h="302894">
                  <a:moveTo>
                    <a:pt x="131708" y="0"/>
                  </a:moveTo>
                  <a:lnTo>
                    <a:pt x="90088" y="7716"/>
                  </a:lnTo>
                  <a:lnTo>
                    <a:pt x="53934" y="29204"/>
                  </a:lnTo>
                  <a:lnTo>
                    <a:pt x="25419" y="61974"/>
                  </a:lnTo>
                  <a:lnTo>
                    <a:pt x="6717" y="103534"/>
                  </a:lnTo>
                  <a:lnTo>
                    <a:pt x="0" y="151392"/>
                  </a:lnTo>
                  <a:lnTo>
                    <a:pt x="6717" y="199251"/>
                  </a:lnTo>
                  <a:lnTo>
                    <a:pt x="25419" y="240811"/>
                  </a:lnTo>
                  <a:lnTo>
                    <a:pt x="53934" y="273580"/>
                  </a:lnTo>
                  <a:lnTo>
                    <a:pt x="90088" y="295069"/>
                  </a:lnTo>
                  <a:lnTo>
                    <a:pt x="131708" y="302785"/>
                  </a:lnTo>
                  <a:lnTo>
                    <a:pt x="173327" y="295069"/>
                  </a:lnTo>
                  <a:lnTo>
                    <a:pt x="209481" y="273580"/>
                  </a:lnTo>
                  <a:lnTo>
                    <a:pt x="237996" y="240811"/>
                  </a:lnTo>
                  <a:lnTo>
                    <a:pt x="256699" y="199251"/>
                  </a:lnTo>
                  <a:lnTo>
                    <a:pt x="263416" y="151392"/>
                  </a:lnTo>
                  <a:lnTo>
                    <a:pt x="256699" y="103534"/>
                  </a:lnTo>
                  <a:lnTo>
                    <a:pt x="237996" y="61974"/>
                  </a:lnTo>
                  <a:lnTo>
                    <a:pt x="209481" y="29204"/>
                  </a:lnTo>
                  <a:lnTo>
                    <a:pt x="173327" y="7716"/>
                  </a:lnTo>
                  <a:lnTo>
                    <a:pt x="131708" y="0"/>
                  </a:lnTo>
                  <a:close/>
                </a:path>
              </a:pathLst>
            </a:custGeom>
            <a:solidFill>
              <a:srgbClr val="7E7E7E">
                <a:alpha val="13331"/>
              </a:srgbClr>
            </a:solidFill>
          </p:spPr>
          <p:txBody>
            <a:bodyPr wrap="square" lIns="0" tIns="0" rIns="0" bIns="0" rtlCol="0"/>
            <a:lstStyle/>
            <a:p>
              <a:pPr defTabSz="440832"/>
              <a:endParaRPr sz="868">
                <a:solidFill>
                  <a:prstClr val="black"/>
                </a:solidFill>
                <a:latin typeface="Calibri"/>
              </a:endParaRPr>
            </a:p>
          </p:txBody>
        </p:sp>
        <p:sp>
          <p:nvSpPr>
            <p:cNvPr id="35" name="object 35"/>
            <p:cNvSpPr/>
            <p:nvPr/>
          </p:nvSpPr>
          <p:spPr>
            <a:xfrm>
              <a:off x="5741472" y="2793786"/>
              <a:ext cx="263525" cy="302895"/>
            </a:xfrm>
            <a:custGeom>
              <a:avLst/>
              <a:gdLst/>
              <a:ahLst/>
              <a:cxnLst/>
              <a:rect l="l" t="t" r="r" b="b"/>
              <a:pathLst>
                <a:path w="263525" h="302894">
                  <a:moveTo>
                    <a:pt x="0" y="151392"/>
                  </a:moveTo>
                  <a:lnTo>
                    <a:pt x="6717" y="103534"/>
                  </a:lnTo>
                  <a:lnTo>
                    <a:pt x="25419" y="61974"/>
                  </a:lnTo>
                  <a:lnTo>
                    <a:pt x="53934" y="29204"/>
                  </a:lnTo>
                  <a:lnTo>
                    <a:pt x="90088" y="7716"/>
                  </a:lnTo>
                  <a:lnTo>
                    <a:pt x="131708" y="0"/>
                  </a:lnTo>
                  <a:lnTo>
                    <a:pt x="173327" y="7716"/>
                  </a:lnTo>
                  <a:lnTo>
                    <a:pt x="209481" y="29204"/>
                  </a:lnTo>
                  <a:lnTo>
                    <a:pt x="237996" y="61974"/>
                  </a:lnTo>
                  <a:lnTo>
                    <a:pt x="256699" y="103534"/>
                  </a:lnTo>
                  <a:lnTo>
                    <a:pt x="263416" y="151392"/>
                  </a:lnTo>
                  <a:lnTo>
                    <a:pt x="256699" y="199251"/>
                  </a:lnTo>
                  <a:lnTo>
                    <a:pt x="237996" y="240811"/>
                  </a:lnTo>
                  <a:lnTo>
                    <a:pt x="209481" y="273580"/>
                  </a:lnTo>
                  <a:lnTo>
                    <a:pt x="173327" y="295069"/>
                  </a:lnTo>
                  <a:lnTo>
                    <a:pt x="131708" y="302785"/>
                  </a:lnTo>
                  <a:lnTo>
                    <a:pt x="90088" y="295069"/>
                  </a:lnTo>
                  <a:lnTo>
                    <a:pt x="53934" y="273580"/>
                  </a:lnTo>
                  <a:lnTo>
                    <a:pt x="25419" y="240811"/>
                  </a:lnTo>
                  <a:lnTo>
                    <a:pt x="6717" y="199251"/>
                  </a:lnTo>
                  <a:lnTo>
                    <a:pt x="0" y="151392"/>
                  </a:lnTo>
                  <a:close/>
                </a:path>
              </a:pathLst>
            </a:custGeom>
            <a:ln w="5726">
              <a:solidFill>
                <a:srgbClr val="0C0C0C"/>
              </a:solidFill>
            </a:ln>
          </p:spPr>
          <p:txBody>
            <a:bodyPr wrap="square" lIns="0" tIns="0" rIns="0" bIns="0" rtlCol="0"/>
            <a:lstStyle/>
            <a:p>
              <a:pPr defTabSz="440832"/>
              <a:endParaRPr sz="868">
                <a:solidFill>
                  <a:prstClr val="black"/>
                </a:solidFill>
                <a:latin typeface="Calibri"/>
              </a:endParaRPr>
            </a:p>
          </p:txBody>
        </p:sp>
        <p:pic>
          <p:nvPicPr>
            <p:cNvPr id="36" name="object 36"/>
            <p:cNvPicPr/>
            <p:nvPr/>
          </p:nvPicPr>
          <p:blipFill>
            <a:blip r:embed="rId14" cstate="print"/>
            <a:stretch>
              <a:fillRect/>
            </a:stretch>
          </p:blipFill>
          <p:spPr>
            <a:xfrm>
              <a:off x="13289635" y="9036297"/>
              <a:ext cx="219567" cy="440780"/>
            </a:xfrm>
            <a:prstGeom prst="rect">
              <a:avLst/>
            </a:prstGeom>
          </p:spPr>
        </p:pic>
        <p:pic>
          <p:nvPicPr>
            <p:cNvPr id="37" name="object 37"/>
            <p:cNvPicPr/>
            <p:nvPr/>
          </p:nvPicPr>
          <p:blipFill>
            <a:blip r:embed="rId15" cstate="print"/>
            <a:stretch>
              <a:fillRect/>
            </a:stretch>
          </p:blipFill>
          <p:spPr>
            <a:xfrm>
              <a:off x="13314751" y="9037813"/>
              <a:ext cx="322622" cy="394408"/>
            </a:xfrm>
            <a:prstGeom prst="rect">
              <a:avLst/>
            </a:prstGeom>
          </p:spPr>
        </p:pic>
        <p:sp>
          <p:nvSpPr>
            <p:cNvPr id="38" name="object 38"/>
            <p:cNvSpPr/>
            <p:nvPr/>
          </p:nvSpPr>
          <p:spPr>
            <a:xfrm>
              <a:off x="13350479" y="9077838"/>
              <a:ext cx="263525" cy="302260"/>
            </a:xfrm>
            <a:custGeom>
              <a:avLst/>
              <a:gdLst/>
              <a:ahLst/>
              <a:cxnLst/>
              <a:rect l="l" t="t" r="r" b="b"/>
              <a:pathLst>
                <a:path w="263525" h="302259">
                  <a:moveTo>
                    <a:pt x="131708" y="0"/>
                  </a:moveTo>
                  <a:lnTo>
                    <a:pt x="90088" y="7702"/>
                  </a:lnTo>
                  <a:lnTo>
                    <a:pt x="53934" y="29147"/>
                  </a:lnTo>
                  <a:lnTo>
                    <a:pt x="25419" y="61845"/>
                  </a:lnTo>
                  <a:lnTo>
                    <a:pt x="6717" y="103304"/>
                  </a:lnTo>
                  <a:lnTo>
                    <a:pt x="0" y="151034"/>
                  </a:lnTo>
                  <a:lnTo>
                    <a:pt x="6717" y="198764"/>
                  </a:lnTo>
                  <a:lnTo>
                    <a:pt x="25419" y="240224"/>
                  </a:lnTo>
                  <a:lnTo>
                    <a:pt x="53934" y="272922"/>
                  </a:lnTo>
                  <a:lnTo>
                    <a:pt x="90088" y="294367"/>
                  </a:lnTo>
                  <a:lnTo>
                    <a:pt x="131708" y="302069"/>
                  </a:lnTo>
                  <a:lnTo>
                    <a:pt x="173327" y="294367"/>
                  </a:lnTo>
                  <a:lnTo>
                    <a:pt x="209481" y="272922"/>
                  </a:lnTo>
                  <a:lnTo>
                    <a:pt x="237996" y="240224"/>
                  </a:lnTo>
                  <a:lnTo>
                    <a:pt x="256699" y="198764"/>
                  </a:lnTo>
                  <a:lnTo>
                    <a:pt x="263416" y="151034"/>
                  </a:lnTo>
                  <a:lnTo>
                    <a:pt x="256699" y="103304"/>
                  </a:lnTo>
                  <a:lnTo>
                    <a:pt x="237996" y="61845"/>
                  </a:lnTo>
                  <a:lnTo>
                    <a:pt x="209481" y="29147"/>
                  </a:lnTo>
                  <a:lnTo>
                    <a:pt x="173327" y="7702"/>
                  </a:lnTo>
                  <a:lnTo>
                    <a:pt x="131708" y="0"/>
                  </a:lnTo>
                  <a:close/>
                </a:path>
              </a:pathLst>
            </a:custGeom>
            <a:solidFill>
              <a:srgbClr val="7E7E7E">
                <a:alpha val="13331"/>
              </a:srgbClr>
            </a:solidFill>
          </p:spPr>
          <p:txBody>
            <a:bodyPr wrap="square" lIns="0" tIns="0" rIns="0" bIns="0" rtlCol="0"/>
            <a:lstStyle/>
            <a:p>
              <a:pPr defTabSz="440832"/>
              <a:endParaRPr sz="868">
                <a:solidFill>
                  <a:prstClr val="black"/>
                </a:solidFill>
                <a:latin typeface="Calibri"/>
              </a:endParaRPr>
            </a:p>
          </p:txBody>
        </p:sp>
        <p:sp>
          <p:nvSpPr>
            <p:cNvPr id="39" name="object 39"/>
            <p:cNvSpPr/>
            <p:nvPr/>
          </p:nvSpPr>
          <p:spPr>
            <a:xfrm>
              <a:off x="13350479" y="9077838"/>
              <a:ext cx="263525" cy="302260"/>
            </a:xfrm>
            <a:custGeom>
              <a:avLst/>
              <a:gdLst/>
              <a:ahLst/>
              <a:cxnLst/>
              <a:rect l="l" t="t" r="r" b="b"/>
              <a:pathLst>
                <a:path w="263525" h="302259">
                  <a:moveTo>
                    <a:pt x="0" y="151034"/>
                  </a:moveTo>
                  <a:lnTo>
                    <a:pt x="6717" y="103304"/>
                  </a:lnTo>
                  <a:lnTo>
                    <a:pt x="25419" y="61845"/>
                  </a:lnTo>
                  <a:lnTo>
                    <a:pt x="53934" y="29147"/>
                  </a:lnTo>
                  <a:lnTo>
                    <a:pt x="90088" y="7702"/>
                  </a:lnTo>
                  <a:lnTo>
                    <a:pt x="131708" y="0"/>
                  </a:lnTo>
                  <a:lnTo>
                    <a:pt x="173327" y="7702"/>
                  </a:lnTo>
                  <a:lnTo>
                    <a:pt x="209481" y="29147"/>
                  </a:lnTo>
                  <a:lnTo>
                    <a:pt x="237996" y="61845"/>
                  </a:lnTo>
                  <a:lnTo>
                    <a:pt x="256699" y="103304"/>
                  </a:lnTo>
                  <a:lnTo>
                    <a:pt x="263416" y="151034"/>
                  </a:lnTo>
                  <a:lnTo>
                    <a:pt x="256699" y="198764"/>
                  </a:lnTo>
                  <a:lnTo>
                    <a:pt x="237996" y="240224"/>
                  </a:lnTo>
                  <a:lnTo>
                    <a:pt x="209481" y="272922"/>
                  </a:lnTo>
                  <a:lnTo>
                    <a:pt x="173327" y="294367"/>
                  </a:lnTo>
                  <a:lnTo>
                    <a:pt x="131708" y="302069"/>
                  </a:lnTo>
                  <a:lnTo>
                    <a:pt x="90088" y="294367"/>
                  </a:lnTo>
                  <a:lnTo>
                    <a:pt x="53934" y="272922"/>
                  </a:lnTo>
                  <a:lnTo>
                    <a:pt x="25419" y="240224"/>
                  </a:lnTo>
                  <a:lnTo>
                    <a:pt x="6717" y="198764"/>
                  </a:lnTo>
                  <a:lnTo>
                    <a:pt x="0" y="151034"/>
                  </a:lnTo>
                  <a:close/>
                </a:path>
              </a:pathLst>
            </a:custGeom>
            <a:ln w="5726">
              <a:solidFill>
                <a:srgbClr val="0C0C0C"/>
              </a:solidFill>
            </a:ln>
          </p:spPr>
          <p:txBody>
            <a:bodyPr wrap="square" lIns="0" tIns="0" rIns="0" bIns="0" rtlCol="0"/>
            <a:lstStyle/>
            <a:p>
              <a:pPr defTabSz="440832"/>
              <a:endParaRPr sz="868">
                <a:solidFill>
                  <a:prstClr val="black"/>
                </a:solidFill>
                <a:latin typeface="Calibri"/>
              </a:endParaRPr>
            </a:p>
          </p:txBody>
        </p:sp>
        <p:pic>
          <p:nvPicPr>
            <p:cNvPr id="40" name="object 40"/>
            <p:cNvPicPr/>
            <p:nvPr/>
          </p:nvPicPr>
          <p:blipFill>
            <a:blip r:embed="rId14" cstate="print"/>
            <a:stretch>
              <a:fillRect/>
            </a:stretch>
          </p:blipFill>
          <p:spPr>
            <a:xfrm>
              <a:off x="13070599" y="10331189"/>
              <a:ext cx="219567" cy="440780"/>
            </a:xfrm>
            <a:prstGeom prst="rect">
              <a:avLst/>
            </a:prstGeom>
          </p:spPr>
        </p:pic>
        <p:pic>
          <p:nvPicPr>
            <p:cNvPr id="41" name="object 41"/>
            <p:cNvPicPr/>
            <p:nvPr/>
          </p:nvPicPr>
          <p:blipFill>
            <a:blip r:embed="rId16" cstate="print"/>
            <a:stretch>
              <a:fillRect/>
            </a:stretch>
          </p:blipFill>
          <p:spPr>
            <a:xfrm>
              <a:off x="13095715" y="10332704"/>
              <a:ext cx="322622" cy="394408"/>
            </a:xfrm>
            <a:prstGeom prst="rect">
              <a:avLst/>
            </a:prstGeom>
          </p:spPr>
        </p:pic>
        <p:sp>
          <p:nvSpPr>
            <p:cNvPr id="42" name="object 42"/>
            <p:cNvSpPr/>
            <p:nvPr/>
          </p:nvSpPr>
          <p:spPr>
            <a:xfrm>
              <a:off x="13131443" y="10372730"/>
              <a:ext cx="263525" cy="302260"/>
            </a:xfrm>
            <a:custGeom>
              <a:avLst/>
              <a:gdLst/>
              <a:ahLst/>
              <a:cxnLst/>
              <a:rect l="l" t="t" r="r" b="b"/>
              <a:pathLst>
                <a:path w="263525" h="302259">
                  <a:moveTo>
                    <a:pt x="131708" y="0"/>
                  </a:moveTo>
                  <a:lnTo>
                    <a:pt x="90088" y="7702"/>
                  </a:lnTo>
                  <a:lnTo>
                    <a:pt x="53934" y="29147"/>
                  </a:lnTo>
                  <a:lnTo>
                    <a:pt x="25419" y="61845"/>
                  </a:lnTo>
                  <a:lnTo>
                    <a:pt x="6717" y="103304"/>
                  </a:lnTo>
                  <a:lnTo>
                    <a:pt x="0" y="151034"/>
                  </a:lnTo>
                  <a:lnTo>
                    <a:pt x="6717" y="198764"/>
                  </a:lnTo>
                  <a:lnTo>
                    <a:pt x="25419" y="240224"/>
                  </a:lnTo>
                  <a:lnTo>
                    <a:pt x="53934" y="272922"/>
                  </a:lnTo>
                  <a:lnTo>
                    <a:pt x="90088" y="294367"/>
                  </a:lnTo>
                  <a:lnTo>
                    <a:pt x="131708" y="302069"/>
                  </a:lnTo>
                  <a:lnTo>
                    <a:pt x="173327" y="294367"/>
                  </a:lnTo>
                  <a:lnTo>
                    <a:pt x="209481" y="272922"/>
                  </a:lnTo>
                  <a:lnTo>
                    <a:pt x="237996" y="240224"/>
                  </a:lnTo>
                  <a:lnTo>
                    <a:pt x="256699" y="198764"/>
                  </a:lnTo>
                  <a:lnTo>
                    <a:pt x="263416" y="151034"/>
                  </a:lnTo>
                  <a:lnTo>
                    <a:pt x="256699" y="103304"/>
                  </a:lnTo>
                  <a:lnTo>
                    <a:pt x="237996" y="61845"/>
                  </a:lnTo>
                  <a:lnTo>
                    <a:pt x="209481" y="29147"/>
                  </a:lnTo>
                  <a:lnTo>
                    <a:pt x="173327" y="7702"/>
                  </a:lnTo>
                  <a:lnTo>
                    <a:pt x="131708" y="0"/>
                  </a:lnTo>
                  <a:close/>
                </a:path>
              </a:pathLst>
            </a:custGeom>
            <a:solidFill>
              <a:srgbClr val="7E7E7E">
                <a:alpha val="13331"/>
              </a:srgbClr>
            </a:solidFill>
          </p:spPr>
          <p:txBody>
            <a:bodyPr wrap="square" lIns="0" tIns="0" rIns="0" bIns="0" rtlCol="0"/>
            <a:lstStyle/>
            <a:p>
              <a:pPr defTabSz="440832"/>
              <a:endParaRPr sz="868">
                <a:solidFill>
                  <a:prstClr val="black"/>
                </a:solidFill>
                <a:latin typeface="Calibri"/>
              </a:endParaRPr>
            </a:p>
          </p:txBody>
        </p:sp>
        <p:sp>
          <p:nvSpPr>
            <p:cNvPr id="43" name="object 43"/>
            <p:cNvSpPr/>
            <p:nvPr/>
          </p:nvSpPr>
          <p:spPr>
            <a:xfrm>
              <a:off x="13131443" y="10372730"/>
              <a:ext cx="263525" cy="302260"/>
            </a:xfrm>
            <a:custGeom>
              <a:avLst/>
              <a:gdLst/>
              <a:ahLst/>
              <a:cxnLst/>
              <a:rect l="l" t="t" r="r" b="b"/>
              <a:pathLst>
                <a:path w="263525" h="302259">
                  <a:moveTo>
                    <a:pt x="0" y="151034"/>
                  </a:moveTo>
                  <a:lnTo>
                    <a:pt x="6717" y="103304"/>
                  </a:lnTo>
                  <a:lnTo>
                    <a:pt x="25419" y="61845"/>
                  </a:lnTo>
                  <a:lnTo>
                    <a:pt x="53934" y="29147"/>
                  </a:lnTo>
                  <a:lnTo>
                    <a:pt x="90088" y="7702"/>
                  </a:lnTo>
                  <a:lnTo>
                    <a:pt x="131708" y="0"/>
                  </a:lnTo>
                  <a:lnTo>
                    <a:pt x="173327" y="7702"/>
                  </a:lnTo>
                  <a:lnTo>
                    <a:pt x="209481" y="29147"/>
                  </a:lnTo>
                  <a:lnTo>
                    <a:pt x="237996" y="61845"/>
                  </a:lnTo>
                  <a:lnTo>
                    <a:pt x="256699" y="103304"/>
                  </a:lnTo>
                  <a:lnTo>
                    <a:pt x="263416" y="151034"/>
                  </a:lnTo>
                  <a:lnTo>
                    <a:pt x="256699" y="198764"/>
                  </a:lnTo>
                  <a:lnTo>
                    <a:pt x="237996" y="240224"/>
                  </a:lnTo>
                  <a:lnTo>
                    <a:pt x="209481" y="272922"/>
                  </a:lnTo>
                  <a:lnTo>
                    <a:pt x="173327" y="294367"/>
                  </a:lnTo>
                  <a:lnTo>
                    <a:pt x="131708" y="302069"/>
                  </a:lnTo>
                  <a:lnTo>
                    <a:pt x="90088" y="294367"/>
                  </a:lnTo>
                  <a:lnTo>
                    <a:pt x="53934" y="272922"/>
                  </a:lnTo>
                  <a:lnTo>
                    <a:pt x="25419" y="240224"/>
                  </a:lnTo>
                  <a:lnTo>
                    <a:pt x="6717" y="198764"/>
                  </a:lnTo>
                  <a:lnTo>
                    <a:pt x="0" y="151034"/>
                  </a:lnTo>
                  <a:close/>
                </a:path>
              </a:pathLst>
            </a:custGeom>
            <a:ln w="5726">
              <a:solidFill>
                <a:srgbClr val="0C0C0C"/>
              </a:solidFill>
            </a:ln>
          </p:spPr>
          <p:txBody>
            <a:bodyPr wrap="square" lIns="0" tIns="0" rIns="0" bIns="0" rtlCol="0"/>
            <a:lstStyle/>
            <a:p>
              <a:pPr defTabSz="440832"/>
              <a:endParaRPr sz="868">
                <a:solidFill>
                  <a:prstClr val="black"/>
                </a:solidFill>
                <a:latin typeface="Calibri"/>
              </a:endParaRPr>
            </a:p>
          </p:txBody>
        </p:sp>
        <p:pic>
          <p:nvPicPr>
            <p:cNvPr id="44" name="object 44"/>
            <p:cNvPicPr/>
            <p:nvPr/>
          </p:nvPicPr>
          <p:blipFill>
            <a:blip r:embed="rId17" cstate="print"/>
            <a:stretch>
              <a:fillRect/>
            </a:stretch>
          </p:blipFill>
          <p:spPr>
            <a:xfrm>
              <a:off x="13066304" y="10867327"/>
              <a:ext cx="219567" cy="440780"/>
            </a:xfrm>
            <a:prstGeom prst="rect">
              <a:avLst/>
            </a:prstGeom>
          </p:spPr>
        </p:pic>
        <p:pic>
          <p:nvPicPr>
            <p:cNvPr id="45" name="object 45"/>
            <p:cNvPicPr/>
            <p:nvPr/>
          </p:nvPicPr>
          <p:blipFill>
            <a:blip r:embed="rId18" cstate="print"/>
            <a:stretch>
              <a:fillRect/>
            </a:stretch>
          </p:blipFill>
          <p:spPr>
            <a:xfrm>
              <a:off x="13091419" y="10868842"/>
              <a:ext cx="322622" cy="394408"/>
            </a:xfrm>
            <a:prstGeom prst="rect">
              <a:avLst/>
            </a:prstGeom>
          </p:spPr>
        </p:pic>
        <p:sp>
          <p:nvSpPr>
            <p:cNvPr id="46" name="object 46"/>
            <p:cNvSpPr/>
            <p:nvPr/>
          </p:nvSpPr>
          <p:spPr>
            <a:xfrm>
              <a:off x="13127147" y="10908868"/>
              <a:ext cx="263525" cy="302260"/>
            </a:xfrm>
            <a:custGeom>
              <a:avLst/>
              <a:gdLst/>
              <a:ahLst/>
              <a:cxnLst/>
              <a:rect l="l" t="t" r="r" b="b"/>
              <a:pathLst>
                <a:path w="263525" h="302259">
                  <a:moveTo>
                    <a:pt x="131708" y="0"/>
                  </a:moveTo>
                  <a:lnTo>
                    <a:pt x="90088" y="7702"/>
                  </a:lnTo>
                  <a:lnTo>
                    <a:pt x="53934" y="29147"/>
                  </a:lnTo>
                  <a:lnTo>
                    <a:pt x="25419" y="61845"/>
                  </a:lnTo>
                  <a:lnTo>
                    <a:pt x="6717" y="103304"/>
                  </a:lnTo>
                  <a:lnTo>
                    <a:pt x="0" y="151034"/>
                  </a:lnTo>
                  <a:lnTo>
                    <a:pt x="6717" y="198764"/>
                  </a:lnTo>
                  <a:lnTo>
                    <a:pt x="25419" y="240224"/>
                  </a:lnTo>
                  <a:lnTo>
                    <a:pt x="53934" y="272922"/>
                  </a:lnTo>
                  <a:lnTo>
                    <a:pt x="90088" y="294367"/>
                  </a:lnTo>
                  <a:lnTo>
                    <a:pt x="131708" y="302069"/>
                  </a:lnTo>
                  <a:lnTo>
                    <a:pt x="173327" y="294367"/>
                  </a:lnTo>
                  <a:lnTo>
                    <a:pt x="209481" y="272922"/>
                  </a:lnTo>
                  <a:lnTo>
                    <a:pt x="237996" y="240224"/>
                  </a:lnTo>
                  <a:lnTo>
                    <a:pt x="256699" y="198764"/>
                  </a:lnTo>
                  <a:lnTo>
                    <a:pt x="263416" y="151034"/>
                  </a:lnTo>
                  <a:lnTo>
                    <a:pt x="256699" y="103304"/>
                  </a:lnTo>
                  <a:lnTo>
                    <a:pt x="237996" y="61845"/>
                  </a:lnTo>
                  <a:lnTo>
                    <a:pt x="209481" y="29147"/>
                  </a:lnTo>
                  <a:lnTo>
                    <a:pt x="173327" y="7702"/>
                  </a:lnTo>
                  <a:lnTo>
                    <a:pt x="131708" y="0"/>
                  </a:lnTo>
                  <a:close/>
                </a:path>
              </a:pathLst>
            </a:custGeom>
            <a:solidFill>
              <a:srgbClr val="7E7E7E">
                <a:alpha val="13331"/>
              </a:srgbClr>
            </a:solidFill>
          </p:spPr>
          <p:txBody>
            <a:bodyPr wrap="square" lIns="0" tIns="0" rIns="0" bIns="0" rtlCol="0"/>
            <a:lstStyle/>
            <a:p>
              <a:pPr defTabSz="440832"/>
              <a:endParaRPr sz="868">
                <a:solidFill>
                  <a:prstClr val="black"/>
                </a:solidFill>
                <a:latin typeface="Calibri"/>
              </a:endParaRPr>
            </a:p>
          </p:txBody>
        </p:sp>
        <p:sp>
          <p:nvSpPr>
            <p:cNvPr id="47" name="object 47"/>
            <p:cNvSpPr/>
            <p:nvPr/>
          </p:nvSpPr>
          <p:spPr>
            <a:xfrm>
              <a:off x="13127147" y="10908868"/>
              <a:ext cx="263525" cy="302260"/>
            </a:xfrm>
            <a:custGeom>
              <a:avLst/>
              <a:gdLst/>
              <a:ahLst/>
              <a:cxnLst/>
              <a:rect l="l" t="t" r="r" b="b"/>
              <a:pathLst>
                <a:path w="263525" h="302259">
                  <a:moveTo>
                    <a:pt x="0" y="151034"/>
                  </a:moveTo>
                  <a:lnTo>
                    <a:pt x="6717" y="103304"/>
                  </a:lnTo>
                  <a:lnTo>
                    <a:pt x="25419" y="61845"/>
                  </a:lnTo>
                  <a:lnTo>
                    <a:pt x="53934" y="29147"/>
                  </a:lnTo>
                  <a:lnTo>
                    <a:pt x="90088" y="7702"/>
                  </a:lnTo>
                  <a:lnTo>
                    <a:pt x="131708" y="0"/>
                  </a:lnTo>
                  <a:lnTo>
                    <a:pt x="173327" y="7702"/>
                  </a:lnTo>
                  <a:lnTo>
                    <a:pt x="209481" y="29147"/>
                  </a:lnTo>
                  <a:lnTo>
                    <a:pt x="237996" y="61845"/>
                  </a:lnTo>
                  <a:lnTo>
                    <a:pt x="256699" y="103304"/>
                  </a:lnTo>
                  <a:lnTo>
                    <a:pt x="263416" y="151034"/>
                  </a:lnTo>
                  <a:lnTo>
                    <a:pt x="256699" y="198764"/>
                  </a:lnTo>
                  <a:lnTo>
                    <a:pt x="237996" y="240224"/>
                  </a:lnTo>
                  <a:lnTo>
                    <a:pt x="209481" y="272922"/>
                  </a:lnTo>
                  <a:lnTo>
                    <a:pt x="173327" y="294367"/>
                  </a:lnTo>
                  <a:lnTo>
                    <a:pt x="131708" y="302069"/>
                  </a:lnTo>
                  <a:lnTo>
                    <a:pt x="90088" y="294367"/>
                  </a:lnTo>
                  <a:lnTo>
                    <a:pt x="53934" y="272922"/>
                  </a:lnTo>
                  <a:lnTo>
                    <a:pt x="25419" y="240224"/>
                  </a:lnTo>
                  <a:lnTo>
                    <a:pt x="6717" y="198764"/>
                  </a:lnTo>
                  <a:lnTo>
                    <a:pt x="0" y="151034"/>
                  </a:lnTo>
                  <a:close/>
                </a:path>
              </a:pathLst>
            </a:custGeom>
            <a:ln w="5726">
              <a:solidFill>
                <a:srgbClr val="0C0C0C"/>
              </a:solidFill>
            </a:ln>
          </p:spPr>
          <p:txBody>
            <a:bodyPr wrap="square" lIns="0" tIns="0" rIns="0" bIns="0" rtlCol="0"/>
            <a:lstStyle/>
            <a:p>
              <a:pPr defTabSz="440832"/>
              <a:endParaRPr sz="868">
                <a:solidFill>
                  <a:prstClr val="black"/>
                </a:solidFill>
                <a:latin typeface="Calibri"/>
              </a:endParaRPr>
            </a:p>
          </p:txBody>
        </p:sp>
        <p:pic>
          <p:nvPicPr>
            <p:cNvPr id="48" name="object 48"/>
            <p:cNvPicPr/>
            <p:nvPr/>
          </p:nvPicPr>
          <p:blipFill>
            <a:blip r:embed="rId17" cstate="print"/>
            <a:stretch>
              <a:fillRect/>
            </a:stretch>
          </p:blipFill>
          <p:spPr>
            <a:xfrm>
              <a:off x="13064873" y="11632523"/>
              <a:ext cx="219567" cy="440780"/>
            </a:xfrm>
            <a:prstGeom prst="rect">
              <a:avLst/>
            </a:prstGeom>
          </p:spPr>
        </p:pic>
        <p:pic>
          <p:nvPicPr>
            <p:cNvPr id="49" name="object 49"/>
            <p:cNvPicPr/>
            <p:nvPr/>
          </p:nvPicPr>
          <p:blipFill>
            <a:blip r:embed="rId19" cstate="print"/>
            <a:stretch>
              <a:fillRect/>
            </a:stretch>
          </p:blipFill>
          <p:spPr>
            <a:xfrm>
              <a:off x="13089988" y="11634037"/>
              <a:ext cx="322634" cy="394408"/>
            </a:xfrm>
            <a:prstGeom prst="rect">
              <a:avLst/>
            </a:prstGeom>
          </p:spPr>
        </p:pic>
        <p:sp>
          <p:nvSpPr>
            <p:cNvPr id="50" name="object 50"/>
            <p:cNvSpPr/>
            <p:nvPr/>
          </p:nvSpPr>
          <p:spPr>
            <a:xfrm>
              <a:off x="13126432" y="11674063"/>
              <a:ext cx="262890" cy="302260"/>
            </a:xfrm>
            <a:custGeom>
              <a:avLst/>
              <a:gdLst/>
              <a:ahLst/>
              <a:cxnLst/>
              <a:rect l="l" t="t" r="r" b="b"/>
              <a:pathLst>
                <a:path w="262890" h="302259">
                  <a:moveTo>
                    <a:pt x="131350" y="0"/>
                  </a:moveTo>
                  <a:lnTo>
                    <a:pt x="89836" y="7702"/>
                  </a:lnTo>
                  <a:lnTo>
                    <a:pt x="53779" y="29147"/>
                  </a:lnTo>
                  <a:lnTo>
                    <a:pt x="25345" y="61845"/>
                  </a:lnTo>
                  <a:lnTo>
                    <a:pt x="6697" y="103304"/>
                  </a:lnTo>
                  <a:lnTo>
                    <a:pt x="0" y="151034"/>
                  </a:lnTo>
                  <a:lnTo>
                    <a:pt x="6697" y="198764"/>
                  </a:lnTo>
                  <a:lnTo>
                    <a:pt x="25345" y="240224"/>
                  </a:lnTo>
                  <a:lnTo>
                    <a:pt x="53779" y="272922"/>
                  </a:lnTo>
                  <a:lnTo>
                    <a:pt x="89836" y="294367"/>
                  </a:lnTo>
                  <a:lnTo>
                    <a:pt x="131350" y="302069"/>
                  </a:lnTo>
                  <a:lnTo>
                    <a:pt x="172864" y="294367"/>
                  </a:lnTo>
                  <a:lnTo>
                    <a:pt x="208920" y="272922"/>
                  </a:lnTo>
                  <a:lnTo>
                    <a:pt x="237355" y="240224"/>
                  </a:lnTo>
                  <a:lnTo>
                    <a:pt x="256003" y="198764"/>
                  </a:lnTo>
                  <a:lnTo>
                    <a:pt x="262700" y="151034"/>
                  </a:lnTo>
                  <a:lnTo>
                    <a:pt x="256003" y="103304"/>
                  </a:lnTo>
                  <a:lnTo>
                    <a:pt x="237355" y="61845"/>
                  </a:lnTo>
                  <a:lnTo>
                    <a:pt x="208920" y="29147"/>
                  </a:lnTo>
                  <a:lnTo>
                    <a:pt x="172864" y="7702"/>
                  </a:lnTo>
                  <a:lnTo>
                    <a:pt x="131350" y="0"/>
                  </a:lnTo>
                  <a:close/>
                </a:path>
              </a:pathLst>
            </a:custGeom>
            <a:solidFill>
              <a:srgbClr val="7E7E7E">
                <a:alpha val="13331"/>
              </a:srgbClr>
            </a:solidFill>
          </p:spPr>
          <p:txBody>
            <a:bodyPr wrap="square" lIns="0" tIns="0" rIns="0" bIns="0" rtlCol="0"/>
            <a:lstStyle/>
            <a:p>
              <a:pPr defTabSz="440832"/>
              <a:endParaRPr sz="868">
                <a:solidFill>
                  <a:prstClr val="black"/>
                </a:solidFill>
                <a:latin typeface="Calibri"/>
              </a:endParaRPr>
            </a:p>
          </p:txBody>
        </p:sp>
        <p:sp>
          <p:nvSpPr>
            <p:cNvPr id="51" name="object 51"/>
            <p:cNvSpPr/>
            <p:nvPr/>
          </p:nvSpPr>
          <p:spPr>
            <a:xfrm>
              <a:off x="13126432" y="11674063"/>
              <a:ext cx="262890" cy="302260"/>
            </a:xfrm>
            <a:custGeom>
              <a:avLst/>
              <a:gdLst/>
              <a:ahLst/>
              <a:cxnLst/>
              <a:rect l="l" t="t" r="r" b="b"/>
              <a:pathLst>
                <a:path w="262890" h="302259">
                  <a:moveTo>
                    <a:pt x="0" y="151034"/>
                  </a:moveTo>
                  <a:lnTo>
                    <a:pt x="6697" y="103304"/>
                  </a:lnTo>
                  <a:lnTo>
                    <a:pt x="25345" y="61845"/>
                  </a:lnTo>
                  <a:lnTo>
                    <a:pt x="53779" y="29147"/>
                  </a:lnTo>
                  <a:lnTo>
                    <a:pt x="89836" y="7702"/>
                  </a:lnTo>
                  <a:lnTo>
                    <a:pt x="131350" y="0"/>
                  </a:lnTo>
                  <a:lnTo>
                    <a:pt x="172864" y="7702"/>
                  </a:lnTo>
                  <a:lnTo>
                    <a:pt x="208920" y="29147"/>
                  </a:lnTo>
                  <a:lnTo>
                    <a:pt x="237355" y="61845"/>
                  </a:lnTo>
                  <a:lnTo>
                    <a:pt x="256003" y="103304"/>
                  </a:lnTo>
                  <a:lnTo>
                    <a:pt x="262700" y="151034"/>
                  </a:lnTo>
                  <a:lnTo>
                    <a:pt x="256003" y="198764"/>
                  </a:lnTo>
                  <a:lnTo>
                    <a:pt x="237355" y="240224"/>
                  </a:lnTo>
                  <a:lnTo>
                    <a:pt x="208920" y="272922"/>
                  </a:lnTo>
                  <a:lnTo>
                    <a:pt x="172864" y="294367"/>
                  </a:lnTo>
                  <a:lnTo>
                    <a:pt x="131350" y="302069"/>
                  </a:lnTo>
                  <a:lnTo>
                    <a:pt x="89836" y="294367"/>
                  </a:lnTo>
                  <a:lnTo>
                    <a:pt x="53779" y="272922"/>
                  </a:lnTo>
                  <a:lnTo>
                    <a:pt x="25345" y="240224"/>
                  </a:lnTo>
                  <a:lnTo>
                    <a:pt x="6697" y="198764"/>
                  </a:lnTo>
                  <a:lnTo>
                    <a:pt x="0" y="151034"/>
                  </a:lnTo>
                  <a:close/>
                </a:path>
              </a:pathLst>
            </a:custGeom>
            <a:ln w="5726">
              <a:solidFill>
                <a:srgbClr val="0C0C0C"/>
              </a:solidFill>
            </a:ln>
          </p:spPr>
          <p:txBody>
            <a:bodyPr wrap="square" lIns="0" tIns="0" rIns="0" bIns="0" rtlCol="0"/>
            <a:lstStyle/>
            <a:p>
              <a:pPr defTabSz="440832"/>
              <a:endParaRPr sz="868">
                <a:solidFill>
                  <a:prstClr val="black"/>
                </a:solidFill>
                <a:latin typeface="Calibri"/>
              </a:endParaRPr>
            </a:p>
          </p:txBody>
        </p:sp>
        <p:sp>
          <p:nvSpPr>
            <p:cNvPr id="52" name="object 52"/>
            <p:cNvSpPr/>
            <p:nvPr/>
          </p:nvSpPr>
          <p:spPr>
            <a:xfrm>
              <a:off x="13044115" y="13457849"/>
              <a:ext cx="5340350" cy="694690"/>
            </a:xfrm>
            <a:custGeom>
              <a:avLst/>
              <a:gdLst/>
              <a:ahLst/>
              <a:cxnLst/>
              <a:rect l="l" t="t" r="r" b="b"/>
              <a:pathLst>
                <a:path w="5340350" h="694690">
                  <a:moveTo>
                    <a:pt x="5339905" y="0"/>
                  </a:moveTo>
                  <a:lnTo>
                    <a:pt x="0" y="0"/>
                  </a:lnTo>
                  <a:lnTo>
                    <a:pt x="0" y="694330"/>
                  </a:lnTo>
                  <a:lnTo>
                    <a:pt x="5339905" y="694330"/>
                  </a:lnTo>
                  <a:lnTo>
                    <a:pt x="5339905" y="0"/>
                  </a:lnTo>
                  <a:close/>
                </a:path>
              </a:pathLst>
            </a:custGeom>
            <a:solidFill>
              <a:srgbClr val="FFFFFF">
                <a:alpha val="81175"/>
              </a:srgbClr>
            </a:solidFill>
          </p:spPr>
          <p:txBody>
            <a:bodyPr wrap="square" lIns="0" tIns="0" rIns="0" bIns="0" rtlCol="0"/>
            <a:lstStyle/>
            <a:p>
              <a:pPr defTabSz="440832"/>
              <a:endParaRPr sz="868">
                <a:solidFill>
                  <a:prstClr val="black"/>
                </a:solidFill>
                <a:latin typeface="Calibri"/>
              </a:endParaRPr>
            </a:p>
          </p:txBody>
        </p:sp>
      </p:grpSp>
      <p:sp>
        <p:nvSpPr>
          <p:cNvPr id="53" name="object 53"/>
          <p:cNvSpPr txBox="1"/>
          <p:nvPr/>
        </p:nvSpPr>
        <p:spPr>
          <a:xfrm>
            <a:off x="7538603" y="6488606"/>
            <a:ext cx="2574812" cy="316468"/>
          </a:xfrm>
          <a:prstGeom prst="rect">
            <a:avLst/>
          </a:prstGeom>
          <a:ln w="4294">
            <a:solidFill>
              <a:srgbClr val="000000"/>
            </a:solidFill>
          </a:ln>
        </p:spPr>
        <p:txBody>
          <a:bodyPr vert="horz" wrap="square" lIns="0" tIns="7654" rIns="0" bIns="0" rtlCol="0">
            <a:spAutoFit/>
          </a:bodyPr>
          <a:lstStyle/>
          <a:p>
            <a:pPr marL="20817" marR="15919" algn="just" defTabSz="440832">
              <a:lnSpc>
                <a:spcPct val="100600"/>
              </a:lnSpc>
              <a:spcBef>
                <a:spcPts val="60"/>
              </a:spcBef>
            </a:pPr>
            <a:r>
              <a:rPr sz="675" b="1" dirty="0">
                <a:solidFill>
                  <a:prstClr val="black"/>
                </a:solidFill>
                <a:latin typeface="Times New Roman"/>
                <a:cs typeface="Times New Roman"/>
              </a:rPr>
              <a:t>This work was supported by grants of the </a:t>
            </a:r>
            <a:r>
              <a:rPr sz="675" b="1" spc="2" dirty="0">
                <a:solidFill>
                  <a:prstClr val="black"/>
                </a:solidFill>
                <a:latin typeface="Times New Roman"/>
                <a:cs typeface="Times New Roman"/>
              </a:rPr>
              <a:t>Romanian </a:t>
            </a:r>
            <a:r>
              <a:rPr sz="675" b="1" dirty="0">
                <a:solidFill>
                  <a:prstClr val="black"/>
                </a:solidFill>
                <a:latin typeface="Times New Roman"/>
                <a:cs typeface="Times New Roman"/>
              </a:rPr>
              <a:t>Ministry of </a:t>
            </a:r>
            <a:r>
              <a:rPr sz="675" b="1" spc="2" dirty="0">
                <a:solidFill>
                  <a:prstClr val="black"/>
                </a:solidFill>
                <a:latin typeface="Times New Roman"/>
                <a:cs typeface="Times New Roman"/>
              </a:rPr>
              <a:t> </a:t>
            </a:r>
            <a:r>
              <a:rPr sz="675" b="1" dirty="0">
                <a:solidFill>
                  <a:prstClr val="black"/>
                </a:solidFill>
                <a:latin typeface="Times New Roman"/>
                <a:cs typeface="Times New Roman"/>
              </a:rPr>
              <a:t>Education and Research, </a:t>
            </a:r>
            <a:r>
              <a:rPr sz="675" b="1" spc="2" dirty="0">
                <a:solidFill>
                  <a:prstClr val="black"/>
                </a:solidFill>
                <a:latin typeface="Times New Roman"/>
                <a:cs typeface="Times New Roman"/>
              </a:rPr>
              <a:t>CNCS </a:t>
            </a:r>
            <a:r>
              <a:rPr sz="675" b="1" dirty="0">
                <a:solidFill>
                  <a:prstClr val="black"/>
                </a:solidFill>
                <a:latin typeface="Times New Roman"/>
                <a:cs typeface="Times New Roman"/>
              </a:rPr>
              <a:t>- UEFISCDI project </a:t>
            </a:r>
            <a:r>
              <a:rPr sz="675" b="1" spc="2" dirty="0">
                <a:solidFill>
                  <a:prstClr val="black"/>
                </a:solidFill>
                <a:latin typeface="Times New Roman"/>
                <a:cs typeface="Times New Roman"/>
              </a:rPr>
              <a:t>number PN </a:t>
            </a:r>
            <a:r>
              <a:rPr sz="675" b="1" dirty="0">
                <a:solidFill>
                  <a:prstClr val="black"/>
                </a:solidFill>
                <a:latin typeface="Times New Roman"/>
                <a:cs typeface="Times New Roman"/>
              </a:rPr>
              <a:t>- </a:t>
            </a:r>
            <a:r>
              <a:rPr sz="675" b="1" spc="2" dirty="0">
                <a:solidFill>
                  <a:prstClr val="black"/>
                </a:solidFill>
                <a:latin typeface="Times New Roman"/>
                <a:cs typeface="Times New Roman"/>
              </a:rPr>
              <a:t> </a:t>
            </a:r>
            <a:r>
              <a:rPr sz="675" b="1" dirty="0">
                <a:solidFill>
                  <a:prstClr val="black"/>
                </a:solidFill>
                <a:latin typeface="Times New Roman"/>
                <a:cs typeface="Times New Roman"/>
              </a:rPr>
              <a:t>III</a:t>
            </a:r>
            <a:r>
              <a:rPr sz="675" b="1" spc="-2" dirty="0">
                <a:solidFill>
                  <a:prstClr val="black"/>
                </a:solidFill>
                <a:latin typeface="Times New Roman"/>
                <a:cs typeface="Times New Roman"/>
              </a:rPr>
              <a:t> </a:t>
            </a:r>
            <a:r>
              <a:rPr sz="675" b="1" dirty="0">
                <a:solidFill>
                  <a:prstClr val="black"/>
                </a:solidFill>
                <a:latin typeface="Times New Roman"/>
                <a:cs typeface="Times New Roman"/>
              </a:rPr>
              <a:t>-</a:t>
            </a:r>
            <a:r>
              <a:rPr sz="675" b="1" spc="2" dirty="0">
                <a:solidFill>
                  <a:prstClr val="black"/>
                </a:solidFill>
                <a:latin typeface="Times New Roman"/>
                <a:cs typeface="Times New Roman"/>
              </a:rPr>
              <a:t> P4</a:t>
            </a:r>
            <a:r>
              <a:rPr sz="675" b="1" spc="5" dirty="0">
                <a:solidFill>
                  <a:prstClr val="black"/>
                </a:solidFill>
                <a:latin typeface="Times New Roman"/>
                <a:cs typeface="Times New Roman"/>
              </a:rPr>
              <a:t> </a:t>
            </a:r>
            <a:r>
              <a:rPr sz="675" b="1" dirty="0">
                <a:solidFill>
                  <a:prstClr val="black"/>
                </a:solidFill>
                <a:latin typeface="Times New Roman"/>
                <a:cs typeface="Times New Roman"/>
              </a:rPr>
              <a:t>-</a:t>
            </a:r>
            <a:r>
              <a:rPr sz="675" b="1" spc="-2" dirty="0">
                <a:solidFill>
                  <a:prstClr val="black"/>
                </a:solidFill>
                <a:latin typeface="Times New Roman"/>
                <a:cs typeface="Times New Roman"/>
              </a:rPr>
              <a:t> </a:t>
            </a:r>
            <a:r>
              <a:rPr sz="675" b="1" spc="2" dirty="0">
                <a:solidFill>
                  <a:prstClr val="black"/>
                </a:solidFill>
                <a:latin typeface="Times New Roman"/>
                <a:cs typeface="Times New Roman"/>
              </a:rPr>
              <a:t>PCE </a:t>
            </a:r>
            <a:r>
              <a:rPr sz="675" b="1" dirty="0">
                <a:solidFill>
                  <a:prstClr val="black"/>
                </a:solidFill>
                <a:latin typeface="Times New Roman"/>
                <a:cs typeface="Times New Roman"/>
              </a:rPr>
              <a:t>-</a:t>
            </a:r>
            <a:r>
              <a:rPr sz="675" b="1" spc="2" dirty="0">
                <a:solidFill>
                  <a:prstClr val="black"/>
                </a:solidFill>
                <a:latin typeface="Times New Roman"/>
                <a:cs typeface="Times New Roman"/>
              </a:rPr>
              <a:t> </a:t>
            </a:r>
            <a:r>
              <a:rPr sz="675" b="1" dirty="0">
                <a:solidFill>
                  <a:prstClr val="black"/>
                </a:solidFill>
                <a:latin typeface="Times New Roman"/>
                <a:cs typeface="Times New Roman"/>
              </a:rPr>
              <a:t>2020</a:t>
            </a:r>
            <a:r>
              <a:rPr sz="675" b="1" spc="-2" dirty="0">
                <a:solidFill>
                  <a:prstClr val="black"/>
                </a:solidFill>
                <a:latin typeface="Times New Roman"/>
                <a:cs typeface="Times New Roman"/>
              </a:rPr>
              <a:t> </a:t>
            </a:r>
            <a:r>
              <a:rPr sz="675" b="1" dirty="0">
                <a:solidFill>
                  <a:prstClr val="black"/>
                </a:solidFill>
                <a:latin typeface="Times New Roman"/>
                <a:cs typeface="Times New Roman"/>
              </a:rPr>
              <a:t>-</a:t>
            </a:r>
            <a:r>
              <a:rPr sz="675" b="1" spc="2" dirty="0">
                <a:solidFill>
                  <a:prstClr val="black"/>
                </a:solidFill>
                <a:latin typeface="Times New Roman"/>
                <a:cs typeface="Times New Roman"/>
              </a:rPr>
              <a:t> </a:t>
            </a:r>
            <a:r>
              <a:rPr sz="675" b="1" dirty="0">
                <a:solidFill>
                  <a:prstClr val="black"/>
                </a:solidFill>
                <a:latin typeface="Times New Roman"/>
                <a:cs typeface="Times New Roman"/>
              </a:rPr>
              <a:t>2843</a:t>
            </a:r>
            <a:r>
              <a:rPr sz="675" b="1" spc="5" dirty="0">
                <a:solidFill>
                  <a:prstClr val="black"/>
                </a:solidFill>
                <a:latin typeface="Times New Roman"/>
                <a:cs typeface="Times New Roman"/>
              </a:rPr>
              <a:t> </a:t>
            </a:r>
            <a:r>
              <a:rPr sz="675" b="1" spc="-7" dirty="0">
                <a:solidFill>
                  <a:prstClr val="black"/>
                </a:solidFill>
                <a:latin typeface="Times New Roman"/>
                <a:cs typeface="Times New Roman"/>
              </a:rPr>
              <a:t>(EVO-DEVO-CAVE) </a:t>
            </a:r>
            <a:r>
              <a:rPr sz="675" b="1" dirty="0">
                <a:solidFill>
                  <a:prstClr val="black"/>
                </a:solidFill>
                <a:latin typeface="Times New Roman"/>
                <a:cs typeface="Times New Roman"/>
              </a:rPr>
              <a:t>within</a:t>
            </a:r>
            <a:r>
              <a:rPr sz="675" b="1" spc="2" dirty="0">
                <a:solidFill>
                  <a:prstClr val="black"/>
                </a:solidFill>
                <a:latin typeface="Times New Roman"/>
                <a:cs typeface="Times New Roman"/>
              </a:rPr>
              <a:t> PNCDI</a:t>
            </a:r>
            <a:r>
              <a:rPr sz="675" b="1" spc="-5" dirty="0">
                <a:solidFill>
                  <a:prstClr val="black"/>
                </a:solidFill>
                <a:latin typeface="Times New Roman"/>
                <a:cs typeface="Times New Roman"/>
              </a:rPr>
              <a:t> </a:t>
            </a:r>
            <a:r>
              <a:rPr sz="675" b="1" spc="-2" dirty="0">
                <a:solidFill>
                  <a:prstClr val="black"/>
                </a:solidFill>
                <a:latin typeface="Times New Roman"/>
                <a:cs typeface="Times New Roman"/>
              </a:rPr>
              <a:t>III.</a:t>
            </a:r>
            <a:endParaRPr sz="675">
              <a:solidFill>
                <a:prstClr val="black"/>
              </a:solidFill>
              <a:latin typeface="Times New Roman"/>
              <a:cs typeface="Times New Roman"/>
            </a:endParaRPr>
          </a:p>
        </p:txBody>
      </p:sp>
      <p:grpSp>
        <p:nvGrpSpPr>
          <p:cNvPr id="54" name="object 54"/>
          <p:cNvGrpSpPr/>
          <p:nvPr/>
        </p:nvGrpSpPr>
        <p:grpSpPr>
          <a:xfrm>
            <a:off x="7462331" y="6317780"/>
            <a:ext cx="2655944" cy="239418"/>
            <a:chOff x="12885921" y="13103544"/>
            <a:chExt cx="5508625" cy="496570"/>
          </a:xfrm>
        </p:grpSpPr>
        <p:pic>
          <p:nvPicPr>
            <p:cNvPr id="55" name="object 55"/>
            <p:cNvPicPr/>
            <p:nvPr/>
          </p:nvPicPr>
          <p:blipFill>
            <a:blip r:embed="rId20" cstate="print"/>
            <a:stretch>
              <a:fillRect/>
            </a:stretch>
          </p:blipFill>
          <p:spPr>
            <a:xfrm>
              <a:off x="12885921" y="13103544"/>
              <a:ext cx="5508000" cy="495975"/>
            </a:xfrm>
            <a:prstGeom prst="rect">
              <a:avLst/>
            </a:prstGeom>
          </p:spPr>
        </p:pic>
        <p:pic>
          <p:nvPicPr>
            <p:cNvPr id="56" name="object 56"/>
            <p:cNvPicPr/>
            <p:nvPr/>
          </p:nvPicPr>
          <p:blipFill>
            <a:blip r:embed="rId21" cstate="print"/>
            <a:stretch>
              <a:fillRect/>
            </a:stretch>
          </p:blipFill>
          <p:spPr>
            <a:xfrm>
              <a:off x="14739558" y="13200637"/>
              <a:ext cx="1957010" cy="227685"/>
            </a:xfrm>
            <a:prstGeom prst="rect">
              <a:avLst/>
            </a:prstGeom>
          </p:spPr>
        </p:pic>
      </p:grpSp>
      <p:sp>
        <p:nvSpPr>
          <p:cNvPr id="57" name="object 57"/>
          <p:cNvSpPr txBox="1"/>
          <p:nvPr/>
        </p:nvSpPr>
        <p:spPr>
          <a:xfrm>
            <a:off x="4002500" y="4187689"/>
            <a:ext cx="3463902" cy="193311"/>
          </a:xfrm>
          <a:prstGeom prst="rect">
            <a:avLst/>
          </a:prstGeom>
          <a:ln w="3175">
            <a:solidFill>
              <a:srgbClr val="000000"/>
            </a:solidFill>
          </a:ln>
        </p:spPr>
        <p:txBody>
          <a:bodyPr vert="horz" wrap="square" lIns="0" tIns="306" rIns="0" bIns="0" rtlCol="0">
            <a:spAutoFit/>
          </a:bodyPr>
          <a:lstStyle/>
          <a:p>
            <a:pPr defTabSz="440832">
              <a:spcBef>
                <a:spcPts val="2"/>
              </a:spcBef>
            </a:pPr>
            <a:endParaRPr sz="675">
              <a:solidFill>
                <a:prstClr val="black"/>
              </a:solidFill>
              <a:latin typeface="Times New Roman"/>
              <a:cs typeface="Times New Roman"/>
            </a:endParaRPr>
          </a:p>
          <a:p>
            <a:pPr marL="306" algn="ctr" defTabSz="440832"/>
            <a:r>
              <a:rPr sz="579" b="1" spc="2" dirty="0">
                <a:solidFill>
                  <a:prstClr val="black"/>
                </a:solidFill>
                <a:latin typeface="Times New Roman"/>
                <a:cs typeface="Times New Roman"/>
              </a:rPr>
              <a:t>Figure</a:t>
            </a:r>
            <a:r>
              <a:rPr sz="579" b="1" dirty="0">
                <a:solidFill>
                  <a:prstClr val="black"/>
                </a:solidFill>
                <a:latin typeface="Times New Roman"/>
                <a:cs typeface="Times New Roman"/>
              </a:rPr>
              <a:t> </a:t>
            </a:r>
            <a:r>
              <a:rPr sz="579" b="1" spc="2" dirty="0">
                <a:solidFill>
                  <a:prstClr val="black"/>
                </a:solidFill>
                <a:latin typeface="Times New Roman"/>
                <a:cs typeface="Times New Roman"/>
              </a:rPr>
              <a:t>1. </a:t>
            </a:r>
            <a:r>
              <a:rPr sz="579" spc="5" dirty="0">
                <a:solidFill>
                  <a:prstClr val="black"/>
                </a:solidFill>
                <a:latin typeface="Times New Roman"/>
                <a:cs typeface="Times New Roman"/>
              </a:rPr>
              <a:t>Global</a:t>
            </a:r>
            <a:r>
              <a:rPr sz="579" spc="-2" dirty="0">
                <a:solidFill>
                  <a:prstClr val="black"/>
                </a:solidFill>
                <a:latin typeface="Times New Roman"/>
                <a:cs typeface="Times New Roman"/>
              </a:rPr>
              <a:t> </a:t>
            </a:r>
            <a:r>
              <a:rPr sz="579" spc="2" dirty="0">
                <a:solidFill>
                  <a:prstClr val="black"/>
                </a:solidFill>
                <a:latin typeface="Times New Roman"/>
                <a:cs typeface="Times New Roman"/>
              </a:rPr>
              <a:t>distribution</a:t>
            </a:r>
            <a:r>
              <a:rPr sz="579" spc="5" dirty="0">
                <a:solidFill>
                  <a:prstClr val="black"/>
                </a:solidFill>
                <a:latin typeface="Times New Roman"/>
                <a:cs typeface="Times New Roman"/>
              </a:rPr>
              <a:t> </a:t>
            </a:r>
            <a:r>
              <a:rPr sz="579" spc="2" dirty="0">
                <a:solidFill>
                  <a:prstClr val="black"/>
                </a:solidFill>
                <a:latin typeface="Times New Roman"/>
                <a:cs typeface="Times New Roman"/>
              </a:rPr>
              <a:t>of</a:t>
            </a:r>
            <a:r>
              <a:rPr sz="579" spc="7" dirty="0">
                <a:solidFill>
                  <a:prstClr val="black"/>
                </a:solidFill>
                <a:latin typeface="Times New Roman"/>
                <a:cs typeface="Times New Roman"/>
              </a:rPr>
              <a:t> </a:t>
            </a:r>
            <a:r>
              <a:rPr sz="579" i="1" spc="2" dirty="0">
                <a:solidFill>
                  <a:prstClr val="black"/>
                </a:solidFill>
                <a:latin typeface="Times New Roman"/>
                <a:cs typeface="Times New Roman"/>
              </a:rPr>
              <a:t>Eucyclops</a:t>
            </a:r>
            <a:r>
              <a:rPr sz="579" i="1" spc="-2" dirty="0">
                <a:solidFill>
                  <a:prstClr val="black"/>
                </a:solidFill>
                <a:latin typeface="Times New Roman"/>
                <a:cs typeface="Times New Roman"/>
              </a:rPr>
              <a:t> </a:t>
            </a:r>
            <a:r>
              <a:rPr sz="579" i="1" spc="2" dirty="0">
                <a:solidFill>
                  <a:prstClr val="black"/>
                </a:solidFill>
                <a:latin typeface="Times New Roman"/>
                <a:cs typeface="Times New Roman"/>
              </a:rPr>
              <a:t>graeteri</a:t>
            </a:r>
            <a:r>
              <a:rPr sz="579" i="1" spc="5" dirty="0">
                <a:solidFill>
                  <a:prstClr val="black"/>
                </a:solidFill>
                <a:latin typeface="Times New Roman"/>
                <a:cs typeface="Times New Roman"/>
              </a:rPr>
              <a:t> </a:t>
            </a:r>
            <a:r>
              <a:rPr sz="579" spc="2" dirty="0">
                <a:solidFill>
                  <a:prstClr val="black"/>
                </a:solidFill>
                <a:latin typeface="Times New Roman"/>
                <a:cs typeface="Times New Roman"/>
              </a:rPr>
              <a:t>species</a:t>
            </a:r>
            <a:r>
              <a:rPr sz="579" spc="5" dirty="0">
                <a:solidFill>
                  <a:prstClr val="black"/>
                </a:solidFill>
                <a:latin typeface="Times New Roman"/>
                <a:cs typeface="Times New Roman"/>
              </a:rPr>
              <a:t> complex.</a:t>
            </a:r>
            <a:endParaRPr sz="579">
              <a:solidFill>
                <a:prstClr val="black"/>
              </a:solidFill>
              <a:latin typeface="Times New Roman"/>
              <a:cs typeface="Times New Roman"/>
            </a:endParaRPr>
          </a:p>
        </p:txBody>
      </p:sp>
      <p:grpSp>
        <p:nvGrpSpPr>
          <p:cNvPr id="58" name="object 58"/>
          <p:cNvGrpSpPr/>
          <p:nvPr/>
        </p:nvGrpSpPr>
        <p:grpSpPr>
          <a:xfrm>
            <a:off x="1300208" y="40724"/>
            <a:ext cx="9561399" cy="6697877"/>
            <a:chOff x="105223" y="84464"/>
            <a:chExt cx="19831050" cy="13891894"/>
          </a:xfrm>
        </p:grpSpPr>
        <p:pic>
          <p:nvPicPr>
            <p:cNvPr id="59" name="object 59"/>
            <p:cNvPicPr/>
            <p:nvPr/>
          </p:nvPicPr>
          <p:blipFill>
            <a:blip r:embed="rId22" cstate="print"/>
            <a:stretch>
              <a:fillRect/>
            </a:stretch>
          </p:blipFill>
          <p:spPr>
            <a:xfrm>
              <a:off x="105223" y="10369150"/>
              <a:ext cx="5437970" cy="3606941"/>
            </a:xfrm>
            <a:prstGeom prst="rect">
              <a:avLst/>
            </a:prstGeom>
          </p:spPr>
        </p:pic>
        <p:pic>
          <p:nvPicPr>
            <p:cNvPr id="60" name="object 60"/>
            <p:cNvPicPr/>
            <p:nvPr/>
          </p:nvPicPr>
          <p:blipFill>
            <a:blip r:embed="rId23" cstate="print"/>
            <a:stretch>
              <a:fillRect/>
            </a:stretch>
          </p:blipFill>
          <p:spPr>
            <a:xfrm>
              <a:off x="1517506" y="84464"/>
              <a:ext cx="1324895" cy="1324895"/>
            </a:xfrm>
            <a:prstGeom prst="rect">
              <a:avLst/>
            </a:prstGeom>
          </p:spPr>
        </p:pic>
        <p:pic>
          <p:nvPicPr>
            <p:cNvPr id="61" name="object 61"/>
            <p:cNvPicPr/>
            <p:nvPr/>
          </p:nvPicPr>
          <p:blipFill>
            <a:blip r:embed="rId24" cstate="print"/>
            <a:stretch>
              <a:fillRect/>
            </a:stretch>
          </p:blipFill>
          <p:spPr>
            <a:xfrm>
              <a:off x="644940" y="1401545"/>
              <a:ext cx="1967032" cy="1000695"/>
            </a:xfrm>
            <a:prstGeom prst="rect">
              <a:avLst/>
            </a:prstGeom>
          </p:spPr>
        </p:pic>
        <p:pic>
          <p:nvPicPr>
            <p:cNvPr id="62" name="object 62"/>
            <p:cNvPicPr/>
            <p:nvPr/>
          </p:nvPicPr>
          <p:blipFill>
            <a:blip r:embed="rId25" cstate="print"/>
            <a:stretch>
              <a:fillRect/>
            </a:stretch>
          </p:blipFill>
          <p:spPr>
            <a:xfrm>
              <a:off x="193983" y="141728"/>
              <a:ext cx="1242637" cy="1243353"/>
            </a:xfrm>
            <a:prstGeom prst="rect">
              <a:avLst/>
            </a:prstGeom>
          </p:spPr>
        </p:pic>
        <p:pic>
          <p:nvPicPr>
            <p:cNvPr id="63" name="object 63"/>
            <p:cNvPicPr/>
            <p:nvPr/>
          </p:nvPicPr>
          <p:blipFill>
            <a:blip r:embed="rId26" cstate="print"/>
            <a:stretch>
              <a:fillRect/>
            </a:stretch>
          </p:blipFill>
          <p:spPr>
            <a:xfrm>
              <a:off x="18222247" y="367923"/>
              <a:ext cx="1613305" cy="1666274"/>
            </a:xfrm>
            <a:prstGeom prst="rect">
              <a:avLst/>
            </a:prstGeom>
          </p:spPr>
        </p:pic>
        <p:pic>
          <p:nvPicPr>
            <p:cNvPr id="64" name="object 64"/>
            <p:cNvPicPr/>
            <p:nvPr/>
          </p:nvPicPr>
          <p:blipFill>
            <a:blip r:embed="rId27" cstate="print"/>
            <a:stretch>
              <a:fillRect/>
            </a:stretch>
          </p:blipFill>
          <p:spPr>
            <a:xfrm>
              <a:off x="13127147" y="3099435"/>
              <a:ext cx="6808737" cy="5208197"/>
            </a:xfrm>
            <a:prstGeom prst="rect">
              <a:avLst/>
            </a:prstGeom>
          </p:spPr>
        </p:pic>
      </p:grpSp>
      <p:sp>
        <p:nvSpPr>
          <p:cNvPr id="65" name="object 65"/>
          <p:cNvSpPr txBox="1"/>
          <p:nvPr/>
        </p:nvSpPr>
        <p:spPr>
          <a:xfrm>
            <a:off x="7564487" y="4016855"/>
            <a:ext cx="3303168" cy="275174"/>
          </a:xfrm>
          <a:prstGeom prst="rect">
            <a:avLst/>
          </a:prstGeom>
          <a:solidFill>
            <a:srgbClr val="FFFFFF">
              <a:alpha val="81175"/>
            </a:srgbClr>
          </a:solidFill>
          <a:ln w="3175">
            <a:solidFill>
              <a:srgbClr val="000000"/>
            </a:solidFill>
          </a:ln>
        </p:spPr>
        <p:txBody>
          <a:bodyPr vert="horz" wrap="square" lIns="0" tIns="7654" rIns="0" bIns="0" rtlCol="0">
            <a:spAutoFit/>
          </a:bodyPr>
          <a:lstStyle/>
          <a:p>
            <a:pPr marL="101636" marR="97657" algn="ctr" defTabSz="440832">
              <a:lnSpc>
                <a:spcPct val="101800"/>
              </a:lnSpc>
              <a:spcBef>
                <a:spcPts val="60"/>
              </a:spcBef>
            </a:pPr>
            <a:r>
              <a:rPr sz="579" b="1" spc="2" dirty="0">
                <a:solidFill>
                  <a:prstClr val="black"/>
                </a:solidFill>
                <a:latin typeface="Times New Roman"/>
                <a:cs typeface="Times New Roman"/>
              </a:rPr>
              <a:t>Figure 3.</a:t>
            </a:r>
            <a:r>
              <a:rPr sz="579" b="1" spc="5" dirty="0">
                <a:solidFill>
                  <a:prstClr val="black"/>
                </a:solidFill>
                <a:latin typeface="Times New Roman"/>
                <a:cs typeface="Times New Roman"/>
              </a:rPr>
              <a:t> </a:t>
            </a:r>
            <a:r>
              <a:rPr sz="579" spc="5" dirty="0">
                <a:solidFill>
                  <a:prstClr val="black"/>
                </a:solidFill>
                <a:latin typeface="Times New Roman"/>
                <a:cs typeface="Times New Roman"/>
              </a:rPr>
              <a:t>Maximum</a:t>
            </a:r>
            <a:r>
              <a:rPr sz="579" spc="10" dirty="0">
                <a:solidFill>
                  <a:prstClr val="black"/>
                </a:solidFill>
                <a:latin typeface="Times New Roman"/>
                <a:cs typeface="Times New Roman"/>
              </a:rPr>
              <a:t> </a:t>
            </a:r>
            <a:r>
              <a:rPr sz="579" spc="2" dirty="0">
                <a:solidFill>
                  <a:prstClr val="black"/>
                </a:solidFill>
                <a:latin typeface="Times New Roman"/>
                <a:cs typeface="Times New Roman"/>
              </a:rPr>
              <a:t>Likelihood analysis</a:t>
            </a:r>
            <a:r>
              <a:rPr sz="579" spc="7" dirty="0">
                <a:solidFill>
                  <a:prstClr val="black"/>
                </a:solidFill>
                <a:latin typeface="Times New Roman"/>
                <a:cs typeface="Times New Roman"/>
              </a:rPr>
              <a:t> </a:t>
            </a:r>
            <a:r>
              <a:rPr sz="579" spc="2" dirty="0">
                <a:solidFill>
                  <a:prstClr val="black"/>
                </a:solidFill>
                <a:latin typeface="Times New Roman"/>
                <a:cs typeface="Times New Roman"/>
              </a:rPr>
              <a:t>of</a:t>
            </a:r>
            <a:r>
              <a:rPr sz="579" spc="5" dirty="0">
                <a:solidFill>
                  <a:prstClr val="black"/>
                </a:solidFill>
                <a:latin typeface="Times New Roman"/>
                <a:cs typeface="Times New Roman"/>
              </a:rPr>
              <a:t> COI</a:t>
            </a:r>
            <a:r>
              <a:rPr sz="579" spc="10" dirty="0">
                <a:solidFill>
                  <a:prstClr val="black"/>
                </a:solidFill>
                <a:latin typeface="Times New Roman"/>
                <a:cs typeface="Times New Roman"/>
              </a:rPr>
              <a:t> </a:t>
            </a:r>
            <a:r>
              <a:rPr sz="579" spc="2" dirty="0">
                <a:solidFill>
                  <a:prstClr val="black"/>
                </a:solidFill>
                <a:latin typeface="Times New Roman"/>
                <a:cs typeface="Times New Roman"/>
              </a:rPr>
              <a:t>sequences.</a:t>
            </a:r>
            <a:r>
              <a:rPr sz="579" spc="-12" dirty="0">
                <a:solidFill>
                  <a:prstClr val="black"/>
                </a:solidFill>
                <a:latin typeface="Times New Roman"/>
                <a:cs typeface="Times New Roman"/>
              </a:rPr>
              <a:t> </a:t>
            </a:r>
            <a:r>
              <a:rPr sz="579" spc="5" dirty="0">
                <a:solidFill>
                  <a:prstClr val="black"/>
                </a:solidFill>
                <a:latin typeface="Times New Roman"/>
                <a:cs typeface="Times New Roman"/>
              </a:rPr>
              <a:t>The coloured</a:t>
            </a:r>
            <a:r>
              <a:rPr sz="579" dirty="0">
                <a:solidFill>
                  <a:prstClr val="black"/>
                </a:solidFill>
                <a:latin typeface="Times New Roman"/>
                <a:cs typeface="Times New Roman"/>
              </a:rPr>
              <a:t> </a:t>
            </a:r>
            <a:r>
              <a:rPr sz="579" spc="2" dirty="0">
                <a:solidFill>
                  <a:prstClr val="black"/>
                </a:solidFill>
                <a:latin typeface="Times New Roman"/>
                <a:cs typeface="Times New Roman"/>
              </a:rPr>
              <a:t>sequences</a:t>
            </a:r>
            <a:r>
              <a:rPr sz="579" dirty="0">
                <a:solidFill>
                  <a:prstClr val="black"/>
                </a:solidFill>
                <a:latin typeface="Times New Roman"/>
                <a:cs typeface="Times New Roman"/>
              </a:rPr>
              <a:t> </a:t>
            </a:r>
            <a:r>
              <a:rPr sz="579" spc="2" dirty="0">
                <a:solidFill>
                  <a:prstClr val="black"/>
                </a:solidFill>
                <a:latin typeface="Times New Roman"/>
                <a:cs typeface="Times New Roman"/>
              </a:rPr>
              <a:t>are</a:t>
            </a:r>
            <a:r>
              <a:rPr sz="579" spc="7" dirty="0">
                <a:solidFill>
                  <a:prstClr val="black"/>
                </a:solidFill>
                <a:latin typeface="Times New Roman"/>
                <a:cs typeface="Times New Roman"/>
              </a:rPr>
              <a:t> </a:t>
            </a:r>
            <a:r>
              <a:rPr sz="579" spc="2" dirty="0">
                <a:solidFill>
                  <a:prstClr val="black"/>
                </a:solidFill>
                <a:latin typeface="Times New Roman"/>
                <a:cs typeface="Times New Roman"/>
              </a:rPr>
              <a:t>from</a:t>
            </a:r>
            <a:r>
              <a:rPr sz="579" spc="10" dirty="0">
                <a:solidFill>
                  <a:prstClr val="black"/>
                </a:solidFill>
                <a:latin typeface="Times New Roman"/>
                <a:cs typeface="Times New Roman"/>
              </a:rPr>
              <a:t> </a:t>
            </a:r>
            <a:r>
              <a:rPr sz="579" spc="2" dirty="0">
                <a:solidFill>
                  <a:prstClr val="black"/>
                </a:solidFill>
                <a:latin typeface="Times New Roman"/>
                <a:cs typeface="Times New Roman"/>
              </a:rPr>
              <a:t>Mangalia </a:t>
            </a:r>
            <a:r>
              <a:rPr sz="579" spc="-137" dirty="0">
                <a:solidFill>
                  <a:prstClr val="black"/>
                </a:solidFill>
                <a:latin typeface="Times New Roman"/>
                <a:cs typeface="Times New Roman"/>
              </a:rPr>
              <a:t> </a:t>
            </a:r>
            <a:r>
              <a:rPr sz="579" spc="5" dirty="0">
                <a:solidFill>
                  <a:prstClr val="black"/>
                </a:solidFill>
                <a:latin typeface="Times New Roman"/>
                <a:cs typeface="Times New Roman"/>
              </a:rPr>
              <a:t>cyclopoid</a:t>
            </a:r>
            <a:r>
              <a:rPr sz="579" spc="-2" dirty="0">
                <a:solidFill>
                  <a:prstClr val="black"/>
                </a:solidFill>
                <a:latin typeface="Times New Roman"/>
                <a:cs typeface="Times New Roman"/>
              </a:rPr>
              <a:t> </a:t>
            </a:r>
            <a:r>
              <a:rPr sz="579" spc="2" dirty="0">
                <a:solidFill>
                  <a:prstClr val="black"/>
                </a:solidFill>
                <a:latin typeface="Times New Roman"/>
                <a:cs typeface="Times New Roman"/>
              </a:rPr>
              <a:t>species</a:t>
            </a:r>
            <a:r>
              <a:rPr sz="579" spc="5" dirty="0">
                <a:solidFill>
                  <a:prstClr val="black"/>
                </a:solidFill>
                <a:latin typeface="Times New Roman"/>
                <a:cs typeface="Times New Roman"/>
              </a:rPr>
              <a:t> </a:t>
            </a:r>
            <a:r>
              <a:rPr sz="579" dirty="0">
                <a:solidFill>
                  <a:prstClr val="black"/>
                </a:solidFill>
                <a:latin typeface="Times New Roman"/>
                <a:cs typeface="Times New Roman"/>
              </a:rPr>
              <a:t>(</a:t>
            </a:r>
            <a:r>
              <a:rPr sz="579" i="1" dirty="0">
                <a:solidFill>
                  <a:prstClr val="black"/>
                </a:solidFill>
                <a:latin typeface="Times New Roman"/>
                <a:cs typeface="Times New Roman"/>
              </a:rPr>
              <a:t>Tropocyclops </a:t>
            </a:r>
            <a:r>
              <a:rPr sz="579" spc="2" dirty="0">
                <a:solidFill>
                  <a:prstClr val="black"/>
                </a:solidFill>
                <a:latin typeface="Times New Roman"/>
                <a:cs typeface="Times New Roman"/>
              </a:rPr>
              <a:t>sp.,</a:t>
            </a:r>
            <a:r>
              <a:rPr sz="579" spc="5" dirty="0">
                <a:solidFill>
                  <a:prstClr val="black"/>
                </a:solidFill>
                <a:latin typeface="Times New Roman"/>
                <a:cs typeface="Times New Roman"/>
              </a:rPr>
              <a:t> </a:t>
            </a:r>
            <a:r>
              <a:rPr sz="579" i="1" spc="2" dirty="0">
                <a:solidFill>
                  <a:prstClr val="black"/>
                </a:solidFill>
                <a:latin typeface="Times New Roman"/>
                <a:cs typeface="Times New Roman"/>
              </a:rPr>
              <a:t>Diacyclops</a:t>
            </a:r>
            <a:r>
              <a:rPr sz="579" i="1" dirty="0">
                <a:solidFill>
                  <a:prstClr val="black"/>
                </a:solidFill>
                <a:latin typeface="Times New Roman"/>
                <a:cs typeface="Times New Roman"/>
              </a:rPr>
              <a:t> </a:t>
            </a:r>
            <a:r>
              <a:rPr sz="579" spc="2" dirty="0">
                <a:solidFill>
                  <a:prstClr val="black"/>
                </a:solidFill>
                <a:latin typeface="Times New Roman"/>
                <a:cs typeface="Times New Roman"/>
              </a:rPr>
              <a:t>sp.</a:t>
            </a:r>
            <a:r>
              <a:rPr sz="579" spc="7" dirty="0">
                <a:solidFill>
                  <a:prstClr val="black"/>
                </a:solidFill>
                <a:latin typeface="Times New Roman"/>
                <a:cs typeface="Times New Roman"/>
              </a:rPr>
              <a:t> </a:t>
            </a:r>
            <a:r>
              <a:rPr sz="579" spc="2" dirty="0">
                <a:solidFill>
                  <a:prstClr val="black"/>
                </a:solidFill>
                <a:latin typeface="Times New Roman"/>
                <a:cs typeface="Times New Roman"/>
              </a:rPr>
              <a:t>and</a:t>
            </a:r>
            <a:r>
              <a:rPr sz="579" spc="7" dirty="0">
                <a:solidFill>
                  <a:prstClr val="black"/>
                </a:solidFill>
                <a:latin typeface="Times New Roman"/>
                <a:cs typeface="Times New Roman"/>
              </a:rPr>
              <a:t> </a:t>
            </a:r>
            <a:r>
              <a:rPr sz="579" i="1" spc="2" dirty="0">
                <a:solidFill>
                  <a:prstClr val="black"/>
                </a:solidFill>
                <a:latin typeface="Times New Roman"/>
                <a:cs typeface="Times New Roman"/>
              </a:rPr>
              <a:t>E.</a:t>
            </a:r>
            <a:r>
              <a:rPr sz="579" i="1" spc="5" dirty="0">
                <a:solidFill>
                  <a:prstClr val="black"/>
                </a:solidFill>
                <a:latin typeface="Times New Roman"/>
                <a:cs typeface="Times New Roman"/>
              </a:rPr>
              <a:t> </a:t>
            </a:r>
            <a:r>
              <a:rPr sz="579" i="1" spc="2" dirty="0">
                <a:solidFill>
                  <a:prstClr val="black"/>
                </a:solidFill>
                <a:latin typeface="Times New Roman"/>
                <a:cs typeface="Times New Roman"/>
              </a:rPr>
              <a:t>graeteri</a:t>
            </a:r>
            <a:r>
              <a:rPr sz="579" i="1" spc="5" dirty="0">
                <a:solidFill>
                  <a:prstClr val="black"/>
                </a:solidFill>
                <a:latin typeface="Times New Roman"/>
                <a:cs typeface="Times New Roman"/>
              </a:rPr>
              <a:t> </a:t>
            </a:r>
            <a:r>
              <a:rPr sz="579" i="1" spc="2" dirty="0">
                <a:solidFill>
                  <a:prstClr val="black"/>
                </a:solidFill>
                <a:latin typeface="Times New Roman"/>
                <a:cs typeface="Times New Roman"/>
              </a:rPr>
              <a:t>scythicus</a:t>
            </a:r>
            <a:r>
              <a:rPr sz="579" spc="2" dirty="0">
                <a:solidFill>
                  <a:prstClr val="black"/>
                </a:solidFill>
                <a:latin typeface="Times New Roman"/>
                <a:cs typeface="Times New Roman"/>
              </a:rPr>
              <a:t>),</a:t>
            </a:r>
            <a:r>
              <a:rPr sz="579" spc="5" dirty="0">
                <a:solidFill>
                  <a:prstClr val="black"/>
                </a:solidFill>
                <a:latin typeface="Times New Roman"/>
                <a:cs typeface="Times New Roman"/>
              </a:rPr>
              <a:t> </a:t>
            </a:r>
            <a:r>
              <a:rPr sz="579" spc="2" dirty="0">
                <a:solidFill>
                  <a:prstClr val="black"/>
                </a:solidFill>
                <a:latin typeface="Times New Roman"/>
                <a:cs typeface="Times New Roman"/>
              </a:rPr>
              <a:t>the</a:t>
            </a:r>
            <a:r>
              <a:rPr sz="579" spc="7" dirty="0">
                <a:solidFill>
                  <a:prstClr val="black"/>
                </a:solidFill>
                <a:latin typeface="Times New Roman"/>
                <a:cs typeface="Times New Roman"/>
              </a:rPr>
              <a:t> </a:t>
            </a:r>
            <a:r>
              <a:rPr sz="579" spc="2" dirty="0">
                <a:solidFill>
                  <a:prstClr val="black"/>
                </a:solidFill>
                <a:latin typeface="Times New Roman"/>
                <a:cs typeface="Times New Roman"/>
              </a:rPr>
              <a:t>black</a:t>
            </a:r>
            <a:r>
              <a:rPr sz="579" spc="5" dirty="0">
                <a:solidFill>
                  <a:prstClr val="black"/>
                </a:solidFill>
                <a:latin typeface="Times New Roman"/>
                <a:cs typeface="Times New Roman"/>
              </a:rPr>
              <a:t> ones</a:t>
            </a:r>
            <a:r>
              <a:rPr sz="579" dirty="0">
                <a:solidFill>
                  <a:prstClr val="black"/>
                </a:solidFill>
                <a:latin typeface="Times New Roman"/>
                <a:cs typeface="Times New Roman"/>
              </a:rPr>
              <a:t> </a:t>
            </a:r>
            <a:r>
              <a:rPr sz="579" spc="2" dirty="0">
                <a:solidFill>
                  <a:prstClr val="black"/>
                </a:solidFill>
                <a:latin typeface="Times New Roman"/>
                <a:cs typeface="Times New Roman"/>
              </a:rPr>
              <a:t>are</a:t>
            </a:r>
            <a:r>
              <a:rPr sz="579" spc="5" dirty="0">
                <a:solidFill>
                  <a:prstClr val="black"/>
                </a:solidFill>
                <a:latin typeface="Times New Roman"/>
                <a:cs typeface="Times New Roman"/>
              </a:rPr>
              <a:t> </a:t>
            </a:r>
            <a:r>
              <a:rPr sz="579" spc="2" dirty="0">
                <a:solidFill>
                  <a:prstClr val="black"/>
                </a:solidFill>
                <a:latin typeface="Times New Roman"/>
                <a:cs typeface="Times New Roman"/>
              </a:rPr>
              <a:t>from </a:t>
            </a:r>
            <a:r>
              <a:rPr sz="579" spc="5" dirty="0">
                <a:solidFill>
                  <a:prstClr val="black"/>
                </a:solidFill>
                <a:latin typeface="Times New Roman"/>
                <a:cs typeface="Times New Roman"/>
              </a:rPr>
              <a:t> GenBank.</a:t>
            </a:r>
            <a:endParaRPr sz="579">
              <a:solidFill>
                <a:prstClr val="black"/>
              </a:solidFill>
              <a:latin typeface="Times New Roman"/>
              <a:cs typeface="Times New Roman"/>
            </a:endParaRPr>
          </a:p>
        </p:txBody>
      </p:sp>
      <p:grpSp>
        <p:nvGrpSpPr>
          <p:cNvPr id="66" name="object 66"/>
          <p:cNvGrpSpPr/>
          <p:nvPr/>
        </p:nvGrpSpPr>
        <p:grpSpPr>
          <a:xfrm>
            <a:off x="4003881" y="1327318"/>
            <a:ext cx="6715023" cy="5512730"/>
            <a:chOff x="5712839" y="2752955"/>
            <a:chExt cx="13927455" cy="11433810"/>
          </a:xfrm>
        </p:grpSpPr>
        <p:pic>
          <p:nvPicPr>
            <p:cNvPr id="67" name="object 67"/>
            <p:cNvPicPr/>
            <p:nvPr/>
          </p:nvPicPr>
          <p:blipFill>
            <a:blip r:embed="rId12" cstate="print"/>
            <a:stretch>
              <a:fillRect/>
            </a:stretch>
          </p:blipFill>
          <p:spPr>
            <a:xfrm>
              <a:off x="13280330" y="2752955"/>
              <a:ext cx="219567" cy="440070"/>
            </a:xfrm>
            <a:prstGeom prst="rect">
              <a:avLst/>
            </a:prstGeom>
          </p:spPr>
        </p:pic>
        <p:pic>
          <p:nvPicPr>
            <p:cNvPr id="68" name="object 68"/>
            <p:cNvPicPr/>
            <p:nvPr/>
          </p:nvPicPr>
          <p:blipFill>
            <a:blip r:embed="rId28" cstate="print"/>
            <a:stretch>
              <a:fillRect/>
            </a:stretch>
          </p:blipFill>
          <p:spPr>
            <a:xfrm>
              <a:off x="13305445" y="2754476"/>
              <a:ext cx="322622" cy="393692"/>
            </a:xfrm>
            <a:prstGeom prst="rect">
              <a:avLst/>
            </a:prstGeom>
          </p:spPr>
        </p:pic>
        <p:sp>
          <p:nvSpPr>
            <p:cNvPr id="69" name="object 69"/>
            <p:cNvSpPr/>
            <p:nvPr/>
          </p:nvSpPr>
          <p:spPr>
            <a:xfrm>
              <a:off x="13341173" y="2793786"/>
              <a:ext cx="263525" cy="302895"/>
            </a:xfrm>
            <a:custGeom>
              <a:avLst/>
              <a:gdLst/>
              <a:ahLst/>
              <a:cxnLst/>
              <a:rect l="l" t="t" r="r" b="b"/>
              <a:pathLst>
                <a:path w="263525" h="302894">
                  <a:moveTo>
                    <a:pt x="131708" y="0"/>
                  </a:moveTo>
                  <a:lnTo>
                    <a:pt x="90088" y="7716"/>
                  </a:lnTo>
                  <a:lnTo>
                    <a:pt x="53934" y="29204"/>
                  </a:lnTo>
                  <a:lnTo>
                    <a:pt x="25419" y="61974"/>
                  </a:lnTo>
                  <a:lnTo>
                    <a:pt x="6717" y="103534"/>
                  </a:lnTo>
                  <a:lnTo>
                    <a:pt x="0" y="151392"/>
                  </a:lnTo>
                  <a:lnTo>
                    <a:pt x="6717" y="199251"/>
                  </a:lnTo>
                  <a:lnTo>
                    <a:pt x="25419" y="240811"/>
                  </a:lnTo>
                  <a:lnTo>
                    <a:pt x="53934" y="273580"/>
                  </a:lnTo>
                  <a:lnTo>
                    <a:pt x="90088" y="295069"/>
                  </a:lnTo>
                  <a:lnTo>
                    <a:pt x="131708" y="302785"/>
                  </a:lnTo>
                  <a:lnTo>
                    <a:pt x="173327" y="295069"/>
                  </a:lnTo>
                  <a:lnTo>
                    <a:pt x="209481" y="273580"/>
                  </a:lnTo>
                  <a:lnTo>
                    <a:pt x="237996" y="240811"/>
                  </a:lnTo>
                  <a:lnTo>
                    <a:pt x="256699" y="199251"/>
                  </a:lnTo>
                  <a:lnTo>
                    <a:pt x="263416" y="151392"/>
                  </a:lnTo>
                  <a:lnTo>
                    <a:pt x="256699" y="103534"/>
                  </a:lnTo>
                  <a:lnTo>
                    <a:pt x="237996" y="61974"/>
                  </a:lnTo>
                  <a:lnTo>
                    <a:pt x="209481" y="29204"/>
                  </a:lnTo>
                  <a:lnTo>
                    <a:pt x="173327" y="7716"/>
                  </a:lnTo>
                  <a:lnTo>
                    <a:pt x="131708" y="0"/>
                  </a:lnTo>
                  <a:close/>
                </a:path>
              </a:pathLst>
            </a:custGeom>
            <a:solidFill>
              <a:srgbClr val="7E7E7E">
                <a:alpha val="13331"/>
              </a:srgbClr>
            </a:solidFill>
          </p:spPr>
          <p:txBody>
            <a:bodyPr wrap="square" lIns="0" tIns="0" rIns="0" bIns="0" rtlCol="0"/>
            <a:lstStyle/>
            <a:p>
              <a:pPr defTabSz="440832"/>
              <a:endParaRPr sz="868">
                <a:solidFill>
                  <a:prstClr val="black"/>
                </a:solidFill>
                <a:latin typeface="Calibri"/>
              </a:endParaRPr>
            </a:p>
          </p:txBody>
        </p:sp>
        <p:sp>
          <p:nvSpPr>
            <p:cNvPr id="70" name="object 70"/>
            <p:cNvSpPr/>
            <p:nvPr/>
          </p:nvSpPr>
          <p:spPr>
            <a:xfrm>
              <a:off x="13341173" y="2793786"/>
              <a:ext cx="263525" cy="302895"/>
            </a:xfrm>
            <a:custGeom>
              <a:avLst/>
              <a:gdLst/>
              <a:ahLst/>
              <a:cxnLst/>
              <a:rect l="l" t="t" r="r" b="b"/>
              <a:pathLst>
                <a:path w="263525" h="302894">
                  <a:moveTo>
                    <a:pt x="0" y="151392"/>
                  </a:moveTo>
                  <a:lnTo>
                    <a:pt x="6717" y="103534"/>
                  </a:lnTo>
                  <a:lnTo>
                    <a:pt x="25419" y="61974"/>
                  </a:lnTo>
                  <a:lnTo>
                    <a:pt x="53934" y="29204"/>
                  </a:lnTo>
                  <a:lnTo>
                    <a:pt x="90088" y="7716"/>
                  </a:lnTo>
                  <a:lnTo>
                    <a:pt x="131708" y="0"/>
                  </a:lnTo>
                  <a:lnTo>
                    <a:pt x="173327" y="7716"/>
                  </a:lnTo>
                  <a:lnTo>
                    <a:pt x="209481" y="29204"/>
                  </a:lnTo>
                  <a:lnTo>
                    <a:pt x="237996" y="61974"/>
                  </a:lnTo>
                  <a:lnTo>
                    <a:pt x="256699" y="103534"/>
                  </a:lnTo>
                  <a:lnTo>
                    <a:pt x="263416" y="151392"/>
                  </a:lnTo>
                  <a:lnTo>
                    <a:pt x="256699" y="199251"/>
                  </a:lnTo>
                  <a:lnTo>
                    <a:pt x="237996" y="240811"/>
                  </a:lnTo>
                  <a:lnTo>
                    <a:pt x="209481" y="273580"/>
                  </a:lnTo>
                  <a:lnTo>
                    <a:pt x="173327" y="295069"/>
                  </a:lnTo>
                  <a:lnTo>
                    <a:pt x="131708" y="302785"/>
                  </a:lnTo>
                  <a:lnTo>
                    <a:pt x="90088" y="295069"/>
                  </a:lnTo>
                  <a:lnTo>
                    <a:pt x="53934" y="273580"/>
                  </a:lnTo>
                  <a:lnTo>
                    <a:pt x="25419" y="240811"/>
                  </a:lnTo>
                  <a:lnTo>
                    <a:pt x="6717" y="199251"/>
                  </a:lnTo>
                  <a:lnTo>
                    <a:pt x="0" y="151392"/>
                  </a:lnTo>
                  <a:close/>
                </a:path>
              </a:pathLst>
            </a:custGeom>
            <a:ln w="5726">
              <a:solidFill>
                <a:srgbClr val="0C0C0C"/>
              </a:solidFill>
            </a:ln>
          </p:spPr>
          <p:txBody>
            <a:bodyPr wrap="square" lIns="0" tIns="0" rIns="0" bIns="0" rtlCol="0"/>
            <a:lstStyle/>
            <a:p>
              <a:pPr defTabSz="440832"/>
              <a:endParaRPr sz="868">
                <a:solidFill>
                  <a:prstClr val="black"/>
                </a:solidFill>
                <a:latin typeface="Calibri"/>
              </a:endParaRPr>
            </a:p>
          </p:txBody>
        </p:sp>
        <p:pic>
          <p:nvPicPr>
            <p:cNvPr id="71" name="object 71"/>
            <p:cNvPicPr/>
            <p:nvPr/>
          </p:nvPicPr>
          <p:blipFill>
            <a:blip r:embed="rId29" cstate="print"/>
            <a:stretch>
              <a:fillRect/>
            </a:stretch>
          </p:blipFill>
          <p:spPr>
            <a:xfrm>
              <a:off x="12296814" y="8694883"/>
              <a:ext cx="589823" cy="590539"/>
            </a:xfrm>
            <a:prstGeom prst="rect">
              <a:avLst/>
            </a:prstGeom>
          </p:spPr>
        </p:pic>
        <p:pic>
          <p:nvPicPr>
            <p:cNvPr id="72" name="object 72"/>
            <p:cNvPicPr/>
            <p:nvPr/>
          </p:nvPicPr>
          <p:blipFill>
            <a:blip r:embed="rId30" cstate="print"/>
            <a:stretch>
              <a:fillRect/>
            </a:stretch>
          </p:blipFill>
          <p:spPr>
            <a:xfrm>
              <a:off x="5712839" y="3517465"/>
              <a:ext cx="7180955" cy="5081499"/>
            </a:xfrm>
            <a:prstGeom prst="rect">
              <a:avLst/>
            </a:prstGeom>
          </p:spPr>
        </p:pic>
        <p:pic>
          <p:nvPicPr>
            <p:cNvPr id="73" name="object 73"/>
            <p:cNvPicPr/>
            <p:nvPr/>
          </p:nvPicPr>
          <p:blipFill>
            <a:blip r:embed="rId31" cstate="print"/>
            <a:stretch>
              <a:fillRect/>
            </a:stretch>
          </p:blipFill>
          <p:spPr>
            <a:xfrm>
              <a:off x="18905842" y="13452122"/>
              <a:ext cx="734415" cy="734415"/>
            </a:xfrm>
            <a:prstGeom prst="rect">
              <a:avLst/>
            </a:prstGeom>
          </p:spPr>
        </p:pic>
        <p:pic>
          <p:nvPicPr>
            <p:cNvPr id="74" name="object 74"/>
            <p:cNvPicPr/>
            <p:nvPr/>
          </p:nvPicPr>
          <p:blipFill>
            <a:blip r:embed="rId32" cstate="print"/>
            <a:stretch>
              <a:fillRect/>
            </a:stretch>
          </p:blipFill>
          <p:spPr>
            <a:xfrm>
              <a:off x="5727155" y="9518774"/>
              <a:ext cx="7177376" cy="3808798"/>
            </a:xfrm>
            <a:prstGeom prst="rect">
              <a:avLst/>
            </a:prstGeom>
          </p:spPr>
        </p:pic>
      </p:grpSp>
      <p:sp>
        <p:nvSpPr>
          <p:cNvPr id="75" name="object 75"/>
          <p:cNvSpPr txBox="1"/>
          <p:nvPr/>
        </p:nvSpPr>
        <p:spPr>
          <a:xfrm>
            <a:off x="4002500" y="6481703"/>
            <a:ext cx="3460228" cy="366097"/>
          </a:xfrm>
          <a:prstGeom prst="rect">
            <a:avLst/>
          </a:prstGeom>
          <a:solidFill>
            <a:srgbClr val="FFFFFF">
              <a:alpha val="81175"/>
            </a:srgbClr>
          </a:solidFill>
          <a:ln w="3175">
            <a:solidFill>
              <a:srgbClr val="000000"/>
            </a:solidFill>
          </a:ln>
        </p:spPr>
        <p:txBody>
          <a:bodyPr vert="horz" wrap="square" lIns="0" tIns="7654" rIns="0" bIns="0" rtlCol="0">
            <a:spAutoFit/>
          </a:bodyPr>
          <a:lstStyle/>
          <a:p>
            <a:pPr marL="84493" marR="80513" algn="ctr" defTabSz="440832">
              <a:lnSpc>
                <a:spcPct val="101800"/>
              </a:lnSpc>
              <a:spcBef>
                <a:spcPts val="60"/>
              </a:spcBef>
            </a:pPr>
            <a:r>
              <a:rPr sz="579" b="1" spc="2" dirty="0">
                <a:solidFill>
                  <a:prstClr val="black"/>
                </a:solidFill>
                <a:latin typeface="Times New Roman"/>
                <a:cs typeface="Times New Roman"/>
              </a:rPr>
              <a:t>Figure 2.</a:t>
            </a:r>
            <a:r>
              <a:rPr sz="579" b="1" spc="-5" dirty="0">
                <a:solidFill>
                  <a:prstClr val="black"/>
                </a:solidFill>
                <a:latin typeface="Times New Roman"/>
                <a:cs typeface="Times New Roman"/>
              </a:rPr>
              <a:t> </a:t>
            </a:r>
            <a:r>
              <a:rPr sz="579" spc="5" dirty="0">
                <a:solidFill>
                  <a:prstClr val="black"/>
                </a:solidFill>
                <a:latin typeface="Times New Roman"/>
                <a:cs typeface="Times New Roman"/>
              </a:rPr>
              <a:t>The</a:t>
            </a:r>
            <a:r>
              <a:rPr sz="579" dirty="0">
                <a:solidFill>
                  <a:prstClr val="black"/>
                </a:solidFill>
                <a:latin typeface="Times New Roman"/>
                <a:cs typeface="Times New Roman"/>
              </a:rPr>
              <a:t> </a:t>
            </a:r>
            <a:r>
              <a:rPr sz="579" spc="2" dirty="0">
                <a:solidFill>
                  <a:prstClr val="black"/>
                </a:solidFill>
                <a:latin typeface="Times New Roman"/>
                <a:cs typeface="Times New Roman"/>
              </a:rPr>
              <a:t>sampling</a:t>
            </a:r>
            <a:r>
              <a:rPr sz="579" spc="12" dirty="0">
                <a:solidFill>
                  <a:prstClr val="black"/>
                </a:solidFill>
                <a:latin typeface="Times New Roman"/>
                <a:cs typeface="Times New Roman"/>
              </a:rPr>
              <a:t> </a:t>
            </a:r>
            <a:r>
              <a:rPr sz="579" spc="2" dirty="0">
                <a:solidFill>
                  <a:prstClr val="black"/>
                </a:solidFill>
                <a:latin typeface="Times New Roman"/>
                <a:cs typeface="Times New Roman"/>
              </a:rPr>
              <a:t>sites</a:t>
            </a:r>
            <a:r>
              <a:rPr sz="579" spc="7" dirty="0">
                <a:solidFill>
                  <a:prstClr val="black"/>
                </a:solidFill>
                <a:latin typeface="Times New Roman"/>
                <a:cs typeface="Times New Roman"/>
              </a:rPr>
              <a:t> </a:t>
            </a:r>
            <a:r>
              <a:rPr sz="579" spc="2" dirty="0">
                <a:solidFill>
                  <a:prstClr val="black"/>
                </a:solidFill>
                <a:latin typeface="Times New Roman"/>
                <a:cs typeface="Times New Roman"/>
              </a:rPr>
              <a:t>of the</a:t>
            </a:r>
            <a:r>
              <a:rPr sz="579" spc="7" dirty="0">
                <a:solidFill>
                  <a:prstClr val="black"/>
                </a:solidFill>
                <a:latin typeface="Times New Roman"/>
                <a:cs typeface="Times New Roman"/>
              </a:rPr>
              <a:t> </a:t>
            </a:r>
            <a:r>
              <a:rPr sz="579" spc="2" dirty="0">
                <a:solidFill>
                  <a:prstClr val="black"/>
                </a:solidFill>
                <a:latin typeface="Times New Roman"/>
                <a:cs typeface="Times New Roman"/>
              </a:rPr>
              <a:t>mesothermal</a:t>
            </a:r>
            <a:r>
              <a:rPr sz="579" spc="7" dirty="0">
                <a:solidFill>
                  <a:prstClr val="black"/>
                </a:solidFill>
                <a:latin typeface="Times New Roman"/>
                <a:cs typeface="Times New Roman"/>
              </a:rPr>
              <a:t> </a:t>
            </a:r>
            <a:r>
              <a:rPr sz="579" spc="2" dirty="0">
                <a:solidFill>
                  <a:prstClr val="black"/>
                </a:solidFill>
                <a:latin typeface="Times New Roman"/>
                <a:cs typeface="Times New Roman"/>
              </a:rPr>
              <a:t>aquifer</a:t>
            </a:r>
            <a:r>
              <a:rPr sz="579" spc="5" dirty="0">
                <a:solidFill>
                  <a:prstClr val="black"/>
                </a:solidFill>
                <a:latin typeface="Times New Roman"/>
                <a:cs typeface="Times New Roman"/>
              </a:rPr>
              <a:t> </a:t>
            </a:r>
            <a:r>
              <a:rPr sz="579" spc="2" dirty="0">
                <a:solidFill>
                  <a:prstClr val="black"/>
                </a:solidFill>
                <a:latin typeface="Times New Roman"/>
                <a:cs typeface="Times New Roman"/>
              </a:rPr>
              <a:t>system</a:t>
            </a:r>
            <a:r>
              <a:rPr sz="579" spc="7" dirty="0">
                <a:solidFill>
                  <a:prstClr val="black"/>
                </a:solidFill>
                <a:latin typeface="Times New Roman"/>
                <a:cs typeface="Times New Roman"/>
              </a:rPr>
              <a:t> </a:t>
            </a:r>
            <a:r>
              <a:rPr sz="579" spc="2" dirty="0">
                <a:solidFill>
                  <a:prstClr val="black"/>
                </a:solidFill>
                <a:latin typeface="Times New Roman"/>
                <a:cs typeface="Times New Roman"/>
              </a:rPr>
              <a:t>in</a:t>
            </a:r>
            <a:r>
              <a:rPr sz="579" spc="10" dirty="0">
                <a:solidFill>
                  <a:prstClr val="black"/>
                </a:solidFill>
                <a:latin typeface="Times New Roman"/>
                <a:cs typeface="Times New Roman"/>
              </a:rPr>
              <a:t> </a:t>
            </a:r>
            <a:r>
              <a:rPr sz="579" spc="5" dirty="0">
                <a:solidFill>
                  <a:prstClr val="black"/>
                </a:solidFill>
                <a:latin typeface="Times New Roman"/>
                <a:cs typeface="Times New Roman"/>
              </a:rPr>
              <a:t>Mangalia</a:t>
            </a:r>
            <a:r>
              <a:rPr sz="579" dirty="0">
                <a:solidFill>
                  <a:prstClr val="black"/>
                </a:solidFill>
                <a:latin typeface="Times New Roman"/>
                <a:cs typeface="Times New Roman"/>
              </a:rPr>
              <a:t> </a:t>
            </a:r>
            <a:r>
              <a:rPr sz="579" spc="2" dirty="0">
                <a:solidFill>
                  <a:prstClr val="black"/>
                </a:solidFill>
                <a:latin typeface="Times New Roman"/>
                <a:cs typeface="Times New Roman"/>
              </a:rPr>
              <a:t>(the</a:t>
            </a:r>
            <a:r>
              <a:rPr sz="579" spc="5" dirty="0">
                <a:solidFill>
                  <a:prstClr val="black"/>
                </a:solidFill>
                <a:latin typeface="Times New Roman"/>
                <a:cs typeface="Times New Roman"/>
              </a:rPr>
              <a:t> </a:t>
            </a:r>
            <a:r>
              <a:rPr sz="579" spc="2" dirty="0">
                <a:solidFill>
                  <a:prstClr val="black"/>
                </a:solidFill>
                <a:latin typeface="Times New Roman"/>
                <a:cs typeface="Times New Roman"/>
              </a:rPr>
              <a:t>red</a:t>
            </a:r>
            <a:r>
              <a:rPr sz="579" spc="5" dirty="0">
                <a:solidFill>
                  <a:prstClr val="black"/>
                </a:solidFill>
                <a:latin typeface="Times New Roman"/>
                <a:cs typeface="Times New Roman"/>
              </a:rPr>
              <a:t> </a:t>
            </a:r>
            <a:r>
              <a:rPr sz="579" spc="2" dirty="0">
                <a:solidFill>
                  <a:prstClr val="black"/>
                </a:solidFill>
                <a:latin typeface="Times New Roman"/>
                <a:cs typeface="Times New Roman"/>
              </a:rPr>
              <a:t>circles</a:t>
            </a:r>
            <a:r>
              <a:rPr sz="579" spc="5" dirty="0">
                <a:solidFill>
                  <a:prstClr val="black"/>
                </a:solidFill>
                <a:latin typeface="Times New Roman"/>
                <a:cs typeface="Times New Roman"/>
              </a:rPr>
              <a:t> </a:t>
            </a:r>
            <a:r>
              <a:rPr sz="579" spc="2" dirty="0">
                <a:solidFill>
                  <a:prstClr val="black"/>
                </a:solidFill>
                <a:latin typeface="Times New Roman"/>
                <a:cs typeface="Times New Roman"/>
              </a:rPr>
              <a:t>represent sulfidic </a:t>
            </a:r>
            <a:r>
              <a:rPr sz="579" spc="-137" dirty="0">
                <a:solidFill>
                  <a:prstClr val="black"/>
                </a:solidFill>
                <a:latin typeface="Times New Roman"/>
                <a:cs typeface="Times New Roman"/>
              </a:rPr>
              <a:t> </a:t>
            </a:r>
            <a:r>
              <a:rPr sz="579" spc="2" dirty="0">
                <a:solidFill>
                  <a:prstClr val="black"/>
                </a:solidFill>
                <a:latin typeface="Times New Roman"/>
                <a:cs typeface="Times New Roman"/>
              </a:rPr>
              <a:t>sites;</a:t>
            </a:r>
            <a:r>
              <a:rPr sz="579" spc="10" dirty="0">
                <a:solidFill>
                  <a:prstClr val="black"/>
                </a:solidFill>
                <a:latin typeface="Times New Roman"/>
                <a:cs typeface="Times New Roman"/>
              </a:rPr>
              <a:t> </a:t>
            </a:r>
            <a:r>
              <a:rPr sz="579" spc="2" dirty="0">
                <a:solidFill>
                  <a:prstClr val="black"/>
                </a:solidFill>
                <a:latin typeface="Times New Roman"/>
                <a:cs typeface="Times New Roman"/>
              </a:rPr>
              <a:t>the</a:t>
            </a:r>
            <a:r>
              <a:rPr sz="579" spc="5" dirty="0">
                <a:solidFill>
                  <a:prstClr val="black"/>
                </a:solidFill>
                <a:latin typeface="Times New Roman"/>
                <a:cs typeface="Times New Roman"/>
              </a:rPr>
              <a:t> </a:t>
            </a:r>
            <a:r>
              <a:rPr sz="579" spc="2" dirty="0">
                <a:solidFill>
                  <a:prstClr val="black"/>
                </a:solidFill>
                <a:latin typeface="Times New Roman"/>
                <a:cs typeface="Times New Roman"/>
              </a:rPr>
              <a:t>purple</a:t>
            </a:r>
            <a:r>
              <a:rPr sz="579" dirty="0">
                <a:solidFill>
                  <a:prstClr val="black"/>
                </a:solidFill>
                <a:latin typeface="Times New Roman"/>
                <a:cs typeface="Times New Roman"/>
              </a:rPr>
              <a:t> </a:t>
            </a:r>
            <a:r>
              <a:rPr sz="579" spc="2" dirty="0">
                <a:solidFill>
                  <a:prstClr val="black"/>
                </a:solidFill>
                <a:latin typeface="Times New Roman"/>
                <a:cs typeface="Times New Roman"/>
              </a:rPr>
              <a:t>triangles</a:t>
            </a:r>
            <a:r>
              <a:rPr sz="579" spc="5" dirty="0">
                <a:solidFill>
                  <a:prstClr val="black"/>
                </a:solidFill>
                <a:latin typeface="Times New Roman"/>
                <a:cs typeface="Times New Roman"/>
              </a:rPr>
              <a:t> </a:t>
            </a:r>
            <a:r>
              <a:rPr sz="579" spc="2" dirty="0">
                <a:solidFill>
                  <a:prstClr val="black"/>
                </a:solidFill>
                <a:latin typeface="Times New Roman"/>
                <a:cs typeface="Times New Roman"/>
              </a:rPr>
              <a:t>represent non-sulfidic</a:t>
            </a:r>
            <a:r>
              <a:rPr sz="579" dirty="0">
                <a:solidFill>
                  <a:prstClr val="black"/>
                </a:solidFill>
                <a:latin typeface="Times New Roman"/>
                <a:cs typeface="Times New Roman"/>
              </a:rPr>
              <a:t> </a:t>
            </a:r>
            <a:r>
              <a:rPr sz="579" spc="2" dirty="0">
                <a:solidFill>
                  <a:prstClr val="black"/>
                </a:solidFill>
                <a:latin typeface="Times New Roman"/>
                <a:cs typeface="Times New Roman"/>
              </a:rPr>
              <a:t>sites).</a:t>
            </a:r>
            <a:r>
              <a:rPr sz="579" dirty="0">
                <a:solidFill>
                  <a:prstClr val="black"/>
                </a:solidFill>
                <a:latin typeface="Times New Roman"/>
                <a:cs typeface="Times New Roman"/>
              </a:rPr>
              <a:t> </a:t>
            </a:r>
            <a:r>
              <a:rPr sz="579" spc="5" dirty="0">
                <a:solidFill>
                  <a:prstClr val="black"/>
                </a:solidFill>
                <a:latin typeface="Times New Roman"/>
                <a:cs typeface="Times New Roman"/>
              </a:rPr>
              <a:t>The</a:t>
            </a:r>
            <a:r>
              <a:rPr sz="579" dirty="0">
                <a:solidFill>
                  <a:prstClr val="black"/>
                </a:solidFill>
                <a:latin typeface="Times New Roman"/>
                <a:cs typeface="Times New Roman"/>
              </a:rPr>
              <a:t> </a:t>
            </a:r>
            <a:r>
              <a:rPr sz="579" spc="5" dirty="0">
                <a:solidFill>
                  <a:prstClr val="black"/>
                </a:solidFill>
                <a:latin typeface="Times New Roman"/>
                <a:cs typeface="Times New Roman"/>
              </a:rPr>
              <a:t>black </a:t>
            </a:r>
            <a:r>
              <a:rPr sz="579" spc="2" dirty="0">
                <a:solidFill>
                  <a:prstClr val="black"/>
                </a:solidFill>
                <a:latin typeface="Times New Roman"/>
                <a:cs typeface="Times New Roman"/>
              </a:rPr>
              <a:t>squares</a:t>
            </a:r>
            <a:r>
              <a:rPr sz="579" dirty="0">
                <a:solidFill>
                  <a:prstClr val="black"/>
                </a:solidFill>
                <a:latin typeface="Times New Roman"/>
                <a:cs typeface="Times New Roman"/>
              </a:rPr>
              <a:t> </a:t>
            </a:r>
            <a:r>
              <a:rPr sz="579" spc="2" dirty="0">
                <a:solidFill>
                  <a:prstClr val="black"/>
                </a:solidFill>
                <a:latin typeface="Times New Roman"/>
                <a:cs typeface="Times New Roman"/>
              </a:rPr>
              <a:t>represent the</a:t>
            </a:r>
            <a:r>
              <a:rPr sz="579" spc="10" dirty="0">
                <a:solidFill>
                  <a:prstClr val="black"/>
                </a:solidFill>
                <a:latin typeface="Times New Roman"/>
                <a:cs typeface="Times New Roman"/>
              </a:rPr>
              <a:t> </a:t>
            </a:r>
            <a:r>
              <a:rPr sz="579" i="1" spc="2" dirty="0">
                <a:solidFill>
                  <a:prstClr val="black"/>
                </a:solidFill>
                <a:latin typeface="Times New Roman"/>
                <a:cs typeface="Times New Roman"/>
              </a:rPr>
              <a:t>E.</a:t>
            </a:r>
            <a:r>
              <a:rPr sz="579" i="1" spc="7" dirty="0">
                <a:solidFill>
                  <a:prstClr val="black"/>
                </a:solidFill>
                <a:latin typeface="Times New Roman"/>
                <a:cs typeface="Times New Roman"/>
              </a:rPr>
              <a:t> </a:t>
            </a:r>
            <a:r>
              <a:rPr sz="579" i="1" spc="2" dirty="0">
                <a:solidFill>
                  <a:prstClr val="black"/>
                </a:solidFill>
                <a:latin typeface="Times New Roman"/>
                <a:cs typeface="Times New Roman"/>
              </a:rPr>
              <a:t>graeteri</a:t>
            </a:r>
            <a:r>
              <a:rPr sz="579" i="1" spc="7" dirty="0">
                <a:solidFill>
                  <a:prstClr val="black"/>
                </a:solidFill>
                <a:latin typeface="Times New Roman"/>
                <a:cs typeface="Times New Roman"/>
              </a:rPr>
              <a:t> </a:t>
            </a:r>
            <a:r>
              <a:rPr sz="579" i="1" spc="2" dirty="0">
                <a:solidFill>
                  <a:prstClr val="black"/>
                </a:solidFill>
                <a:latin typeface="Times New Roman"/>
                <a:cs typeface="Times New Roman"/>
              </a:rPr>
              <a:t>scythicus </a:t>
            </a:r>
            <a:r>
              <a:rPr sz="579" i="1" spc="5" dirty="0">
                <a:solidFill>
                  <a:prstClr val="black"/>
                </a:solidFill>
                <a:latin typeface="Times New Roman"/>
                <a:cs typeface="Times New Roman"/>
              </a:rPr>
              <a:t> </a:t>
            </a:r>
            <a:r>
              <a:rPr sz="579" spc="2" dirty="0">
                <a:solidFill>
                  <a:prstClr val="black"/>
                </a:solidFill>
                <a:latin typeface="Times New Roman"/>
                <a:cs typeface="Times New Roman"/>
              </a:rPr>
              <a:t>records:</a:t>
            </a:r>
            <a:r>
              <a:rPr sz="579" dirty="0">
                <a:solidFill>
                  <a:prstClr val="black"/>
                </a:solidFill>
                <a:latin typeface="Times New Roman"/>
                <a:cs typeface="Times New Roman"/>
              </a:rPr>
              <a:t> </a:t>
            </a:r>
            <a:r>
              <a:rPr sz="579" spc="2" dirty="0">
                <a:solidFill>
                  <a:prstClr val="black"/>
                </a:solidFill>
                <a:latin typeface="Times New Roman"/>
                <a:cs typeface="Times New Roman"/>
              </a:rPr>
              <a:t>(</a:t>
            </a:r>
            <a:r>
              <a:rPr sz="579" b="1" spc="2" dirty="0">
                <a:solidFill>
                  <a:prstClr val="black"/>
                </a:solidFill>
                <a:latin typeface="Times New Roman"/>
                <a:cs typeface="Times New Roman"/>
              </a:rPr>
              <a:t>0</a:t>
            </a:r>
            <a:r>
              <a:rPr sz="579" spc="2" dirty="0">
                <a:solidFill>
                  <a:prstClr val="black"/>
                </a:solidFill>
                <a:latin typeface="Times New Roman"/>
                <a:cs typeface="Times New Roman"/>
              </a:rPr>
              <a:t>)</a:t>
            </a:r>
            <a:r>
              <a:rPr sz="579" dirty="0">
                <a:solidFill>
                  <a:prstClr val="black"/>
                </a:solidFill>
                <a:latin typeface="Times New Roman"/>
                <a:cs typeface="Times New Roman"/>
              </a:rPr>
              <a:t> </a:t>
            </a:r>
            <a:r>
              <a:rPr sz="579" spc="2" dirty="0">
                <a:solidFill>
                  <a:prstClr val="black"/>
                </a:solidFill>
                <a:latin typeface="Times New Roman"/>
                <a:cs typeface="Times New Roman"/>
              </a:rPr>
              <a:t>Cetății</a:t>
            </a:r>
            <a:r>
              <a:rPr sz="579" spc="7" dirty="0">
                <a:solidFill>
                  <a:prstClr val="black"/>
                </a:solidFill>
                <a:latin typeface="Times New Roman"/>
                <a:cs typeface="Times New Roman"/>
              </a:rPr>
              <a:t> </a:t>
            </a:r>
            <a:r>
              <a:rPr sz="579" dirty="0">
                <a:solidFill>
                  <a:prstClr val="black"/>
                </a:solidFill>
                <a:latin typeface="Times New Roman"/>
                <a:cs typeface="Times New Roman"/>
              </a:rPr>
              <a:t>Street</a:t>
            </a:r>
            <a:r>
              <a:rPr sz="579" spc="5" dirty="0">
                <a:solidFill>
                  <a:prstClr val="black"/>
                </a:solidFill>
                <a:latin typeface="Times New Roman"/>
                <a:cs typeface="Times New Roman"/>
              </a:rPr>
              <a:t> </a:t>
            </a:r>
            <a:r>
              <a:rPr sz="579" spc="2" dirty="0">
                <a:solidFill>
                  <a:prstClr val="black"/>
                </a:solidFill>
                <a:latin typeface="Times New Roman"/>
                <a:cs typeface="Times New Roman"/>
              </a:rPr>
              <a:t>1;</a:t>
            </a:r>
            <a:r>
              <a:rPr sz="579" spc="7" dirty="0">
                <a:solidFill>
                  <a:prstClr val="black"/>
                </a:solidFill>
                <a:latin typeface="Times New Roman"/>
                <a:cs typeface="Times New Roman"/>
              </a:rPr>
              <a:t> </a:t>
            </a:r>
            <a:r>
              <a:rPr sz="579" spc="2" dirty="0">
                <a:solidFill>
                  <a:prstClr val="black"/>
                </a:solidFill>
                <a:latin typeface="Times New Roman"/>
                <a:cs typeface="Times New Roman"/>
              </a:rPr>
              <a:t>(</a:t>
            </a:r>
            <a:r>
              <a:rPr sz="579" b="1" spc="2" dirty="0">
                <a:solidFill>
                  <a:prstClr val="black"/>
                </a:solidFill>
                <a:latin typeface="Times New Roman"/>
                <a:cs typeface="Times New Roman"/>
              </a:rPr>
              <a:t>7</a:t>
            </a:r>
            <a:r>
              <a:rPr sz="579" spc="2" dirty="0">
                <a:solidFill>
                  <a:prstClr val="black"/>
                </a:solidFill>
                <a:latin typeface="Times New Roman"/>
                <a:cs typeface="Times New Roman"/>
              </a:rPr>
              <a:t>)</a:t>
            </a:r>
            <a:r>
              <a:rPr sz="579" dirty="0">
                <a:solidFill>
                  <a:prstClr val="black"/>
                </a:solidFill>
                <a:latin typeface="Times New Roman"/>
                <a:cs typeface="Times New Roman"/>
              </a:rPr>
              <a:t> </a:t>
            </a:r>
            <a:r>
              <a:rPr sz="579" spc="2" dirty="0">
                <a:solidFill>
                  <a:prstClr val="black"/>
                </a:solidFill>
                <a:latin typeface="Times New Roman"/>
                <a:cs typeface="Times New Roman"/>
              </a:rPr>
              <a:t>Horia</a:t>
            </a:r>
            <a:r>
              <a:rPr sz="579" spc="-2" dirty="0">
                <a:solidFill>
                  <a:prstClr val="black"/>
                </a:solidFill>
                <a:latin typeface="Times New Roman"/>
                <a:cs typeface="Times New Roman"/>
              </a:rPr>
              <a:t> </a:t>
            </a:r>
            <a:r>
              <a:rPr sz="579" spc="5" dirty="0">
                <a:solidFill>
                  <a:prstClr val="black"/>
                </a:solidFill>
                <a:latin typeface="Times New Roman"/>
                <a:cs typeface="Times New Roman"/>
              </a:rPr>
              <a:t>Cloșca</a:t>
            </a:r>
            <a:r>
              <a:rPr sz="579" spc="2" dirty="0">
                <a:solidFill>
                  <a:prstClr val="black"/>
                </a:solidFill>
                <a:latin typeface="Times New Roman"/>
                <a:cs typeface="Times New Roman"/>
              </a:rPr>
              <a:t> și</a:t>
            </a:r>
            <a:r>
              <a:rPr sz="579" spc="7" dirty="0">
                <a:solidFill>
                  <a:prstClr val="black"/>
                </a:solidFill>
                <a:latin typeface="Times New Roman"/>
                <a:cs typeface="Times New Roman"/>
              </a:rPr>
              <a:t> </a:t>
            </a:r>
            <a:r>
              <a:rPr sz="579" spc="2" dirty="0">
                <a:solidFill>
                  <a:prstClr val="black"/>
                </a:solidFill>
                <a:latin typeface="Times New Roman"/>
                <a:cs typeface="Times New Roman"/>
              </a:rPr>
              <a:t>Crișan</a:t>
            </a:r>
            <a:r>
              <a:rPr sz="579" spc="5" dirty="0">
                <a:solidFill>
                  <a:prstClr val="black"/>
                </a:solidFill>
                <a:latin typeface="Times New Roman"/>
                <a:cs typeface="Times New Roman"/>
              </a:rPr>
              <a:t> </a:t>
            </a:r>
            <a:r>
              <a:rPr sz="579" spc="2" dirty="0">
                <a:solidFill>
                  <a:prstClr val="black"/>
                </a:solidFill>
                <a:latin typeface="Times New Roman"/>
                <a:cs typeface="Times New Roman"/>
              </a:rPr>
              <a:t>Street 13;</a:t>
            </a:r>
            <a:r>
              <a:rPr sz="579" dirty="0">
                <a:solidFill>
                  <a:prstClr val="black"/>
                </a:solidFill>
                <a:latin typeface="Times New Roman"/>
                <a:cs typeface="Times New Roman"/>
              </a:rPr>
              <a:t> </a:t>
            </a:r>
            <a:r>
              <a:rPr sz="579" spc="2" dirty="0">
                <a:solidFill>
                  <a:prstClr val="black"/>
                </a:solidFill>
                <a:latin typeface="Times New Roman"/>
                <a:cs typeface="Times New Roman"/>
              </a:rPr>
              <a:t>(</a:t>
            </a:r>
            <a:r>
              <a:rPr sz="579" b="1" spc="2" dirty="0">
                <a:solidFill>
                  <a:prstClr val="black"/>
                </a:solidFill>
                <a:latin typeface="Times New Roman"/>
                <a:cs typeface="Times New Roman"/>
              </a:rPr>
              <a:t>9</a:t>
            </a:r>
            <a:r>
              <a:rPr sz="579" spc="2" dirty="0">
                <a:solidFill>
                  <a:prstClr val="black"/>
                </a:solidFill>
                <a:latin typeface="Times New Roman"/>
                <a:cs typeface="Times New Roman"/>
              </a:rPr>
              <a:t>) </a:t>
            </a:r>
            <a:r>
              <a:rPr sz="579" spc="5" dirty="0">
                <a:solidFill>
                  <a:prstClr val="black"/>
                </a:solidFill>
                <a:latin typeface="Times New Roman"/>
                <a:cs typeface="Times New Roman"/>
              </a:rPr>
              <a:t>Ion</a:t>
            </a:r>
            <a:r>
              <a:rPr sz="579" spc="2" dirty="0">
                <a:solidFill>
                  <a:prstClr val="black"/>
                </a:solidFill>
                <a:latin typeface="Times New Roman"/>
                <a:cs typeface="Times New Roman"/>
              </a:rPr>
              <a:t> </a:t>
            </a:r>
            <a:r>
              <a:rPr sz="579" spc="5" dirty="0">
                <a:solidFill>
                  <a:prstClr val="black"/>
                </a:solidFill>
                <a:latin typeface="Times New Roman"/>
                <a:cs typeface="Times New Roman"/>
              </a:rPr>
              <a:t>Mecu</a:t>
            </a:r>
            <a:r>
              <a:rPr sz="579" dirty="0">
                <a:solidFill>
                  <a:prstClr val="black"/>
                </a:solidFill>
                <a:latin typeface="Times New Roman"/>
                <a:cs typeface="Times New Roman"/>
              </a:rPr>
              <a:t> </a:t>
            </a:r>
            <a:r>
              <a:rPr sz="579" spc="2" dirty="0">
                <a:solidFill>
                  <a:prstClr val="black"/>
                </a:solidFill>
                <a:latin typeface="Times New Roman"/>
                <a:cs typeface="Times New Roman"/>
              </a:rPr>
              <a:t>Street</a:t>
            </a:r>
            <a:r>
              <a:rPr sz="579" spc="5" dirty="0">
                <a:solidFill>
                  <a:prstClr val="black"/>
                </a:solidFill>
                <a:latin typeface="Times New Roman"/>
                <a:cs typeface="Times New Roman"/>
              </a:rPr>
              <a:t> </a:t>
            </a:r>
            <a:r>
              <a:rPr sz="579" spc="2" dirty="0">
                <a:solidFill>
                  <a:prstClr val="black"/>
                </a:solidFill>
                <a:latin typeface="Times New Roman"/>
                <a:cs typeface="Times New Roman"/>
              </a:rPr>
              <a:t>51;</a:t>
            </a:r>
            <a:r>
              <a:rPr sz="579" spc="7" dirty="0">
                <a:solidFill>
                  <a:prstClr val="black"/>
                </a:solidFill>
                <a:latin typeface="Times New Roman"/>
                <a:cs typeface="Times New Roman"/>
              </a:rPr>
              <a:t> </a:t>
            </a:r>
            <a:r>
              <a:rPr sz="579" spc="2" dirty="0">
                <a:solidFill>
                  <a:prstClr val="black"/>
                </a:solidFill>
                <a:latin typeface="Times New Roman"/>
                <a:cs typeface="Times New Roman"/>
              </a:rPr>
              <a:t>(</a:t>
            </a:r>
            <a:r>
              <a:rPr sz="579" b="1" spc="2" dirty="0">
                <a:solidFill>
                  <a:prstClr val="black"/>
                </a:solidFill>
                <a:latin typeface="Times New Roman"/>
                <a:cs typeface="Times New Roman"/>
              </a:rPr>
              <a:t>18</a:t>
            </a:r>
            <a:r>
              <a:rPr sz="579" spc="2" dirty="0">
                <a:solidFill>
                  <a:prstClr val="black"/>
                </a:solidFill>
                <a:latin typeface="Times New Roman"/>
                <a:cs typeface="Times New Roman"/>
              </a:rPr>
              <a:t>)</a:t>
            </a:r>
            <a:r>
              <a:rPr sz="579" spc="-2" dirty="0">
                <a:solidFill>
                  <a:prstClr val="black"/>
                </a:solidFill>
                <a:latin typeface="Times New Roman"/>
                <a:cs typeface="Times New Roman"/>
              </a:rPr>
              <a:t> </a:t>
            </a:r>
            <a:r>
              <a:rPr sz="579" spc="5" dirty="0">
                <a:solidFill>
                  <a:prstClr val="black"/>
                </a:solidFill>
                <a:latin typeface="Times New Roman"/>
                <a:cs typeface="Times New Roman"/>
              </a:rPr>
              <a:t>Movile</a:t>
            </a:r>
            <a:r>
              <a:rPr sz="579" dirty="0">
                <a:solidFill>
                  <a:prstClr val="black"/>
                </a:solidFill>
                <a:latin typeface="Times New Roman"/>
                <a:cs typeface="Times New Roman"/>
              </a:rPr>
              <a:t> </a:t>
            </a:r>
            <a:r>
              <a:rPr sz="579" spc="5" dirty="0">
                <a:solidFill>
                  <a:prstClr val="black"/>
                </a:solidFill>
                <a:latin typeface="Times New Roman"/>
                <a:cs typeface="Times New Roman"/>
              </a:rPr>
              <a:t>Cave.</a:t>
            </a:r>
            <a:endParaRPr sz="579">
              <a:solidFill>
                <a:prstClr val="black"/>
              </a:solidFill>
              <a:latin typeface="Times New Roman"/>
              <a:cs typeface="Times New Roman"/>
            </a:endParaRPr>
          </a:p>
        </p:txBody>
      </p:sp>
      <p:sp>
        <p:nvSpPr>
          <p:cNvPr id="77" name="TextBox 76">
            <a:extLst>
              <a:ext uri="{FF2B5EF4-FFF2-40B4-BE49-F238E27FC236}">
                <a16:creationId xmlns:a16="http://schemas.microsoft.com/office/drawing/2014/main" id="{A6D3AE29-73CA-9A41-6980-E9245D332C17}"/>
              </a:ext>
            </a:extLst>
          </p:cNvPr>
          <p:cNvSpPr txBox="1"/>
          <p:nvPr/>
        </p:nvSpPr>
        <p:spPr>
          <a:xfrm>
            <a:off x="152783" y="5868942"/>
            <a:ext cx="1024016" cy="707886"/>
          </a:xfrm>
          <a:prstGeom prst="rect">
            <a:avLst/>
          </a:prstGeom>
          <a:solidFill>
            <a:srgbClr val="FFC000">
              <a:lumMod val="20000"/>
              <a:lumOff val="8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4000" b="1" i="0" u="none" strike="noStrike" kern="0" cap="none" spc="0" normalizeH="0" baseline="0" noProof="0" dirty="0">
                <a:ln>
                  <a:noFill/>
                </a:ln>
                <a:solidFill>
                  <a:prstClr val="black"/>
                </a:solidFill>
                <a:effectLst/>
                <a:uLnTx/>
                <a:uFillTx/>
              </a:rPr>
              <a:t>P18</a:t>
            </a:r>
            <a:endParaRPr kumimoji="0" lang="en-US" sz="4000" b="1" i="0" u="none" strike="noStrike" kern="0" cap="none" spc="0" normalizeH="0" baseline="0" noProof="0" dirty="0">
              <a:ln>
                <a:noFill/>
              </a:ln>
              <a:solidFill>
                <a:prstClr val="black"/>
              </a:solidFill>
              <a:effectLst/>
              <a:uLnTx/>
              <a:uFillTx/>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lendar&#10;&#10;Description automatically generated">
            <a:extLst>
              <a:ext uri="{FF2B5EF4-FFF2-40B4-BE49-F238E27FC236}">
                <a16:creationId xmlns:a16="http://schemas.microsoft.com/office/drawing/2014/main" id="{806DF5A8-F54B-AD2E-8015-6BE2031DD3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039B11CF-320D-E9BD-D8CA-ABD407EF735E}"/>
              </a:ext>
            </a:extLst>
          </p:cNvPr>
          <p:cNvSpPr txBox="1"/>
          <p:nvPr/>
        </p:nvSpPr>
        <p:spPr>
          <a:xfrm>
            <a:off x="194081" y="575289"/>
            <a:ext cx="1024016" cy="707886"/>
          </a:xfrm>
          <a:prstGeom prst="rect">
            <a:avLst/>
          </a:prstGeom>
          <a:solidFill>
            <a:schemeClr val="accent4">
              <a:lumMod val="20000"/>
              <a:lumOff val="80000"/>
            </a:schemeClr>
          </a:solidFill>
        </p:spPr>
        <p:txBody>
          <a:bodyPr wrap="square" rtlCol="0">
            <a:spAutoFit/>
          </a:bodyPr>
          <a:lstStyle/>
          <a:p>
            <a:r>
              <a:rPr lang="ro-RO" sz="4000" b="1" dirty="0"/>
              <a:t>P19</a:t>
            </a:r>
            <a:endParaRPr lang="en-US" sz="4000" b="1" dirty="0"/>
          </a:p>
        </p:txBody>
      </p:sp>
    </p:spTree>
    <p:extLst>
      <p:ext uri="{BB962C8B-B14F-4D97-AF65-F5344CB8AC3E}">
        <p14:creationId xmlns:p14="http://schemas.microsoft.com/office/powerpoint/2010/main" val="1633843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406A7E-4898-A0E0-F823-5AAEC658DD0D}"/>
              </a:ext>
            </a:extLst>
          </p:cNvPr>
          <p:cNvSpPr txBox="1"/>
          <p:nvPr/>
        </p:nvSpPr>
        <p:spPr>
          <a:xfrm>
            <a:off x="11083103" y="5702139"/>
            <a:ext cx="982961" cy="1015663"/>
          </a:xfrm>
          <a:prstGeom prst="rect">
            <a:avLst/>
          </a:prstGeom>
          <a:solidFill>
            <a:schemeClr val="accent4">
              <a:lumMod val="20000"/>
              <a:lumOff val="80000"/>
            </a:schemeClr>
          </a:solidFill>
        </p:spPr>
        <p:txBody>
          <a:bodyPr wrap="none" rtlCol="0">
            <a:spAutoFit/>
          </a:bodyPr>
          <a:lstStyle/>
          <a:p>
            <a:r>
              <a:rPr lang="ro-RO" sz="6000" b="1" dirty="0"/>
              <a:t>P2</a:t>
            </a:r>
            <a:endParaRPr lang="en-US" sz="6000" b="1" dirty="0"/>
          </a:p>
        </p:txBody>
      </p:sp>
      <p:pic>
        <p:nvPicPr>
          <p:cNvPr id="4" name="Picture 3">
            <a:extLst>
              <a:ext uri="{FF2B5EF4-FFF2-40B4-BE49-F238E27FC236}">
                <a16:creationId xmlns:a16="http://schemas.microsoft.com/office/drawing/2014/main" id="{854A80E5-1541-CD72-23C1-F463E803A276}"/>
              </a:ext>
            </a:extLst>
          </p:cNvPr>
          <p:cNvPicPr>
            <a:picLocks noChangeAspect="1"/>
          </p:cNvPicPr>
          <p:nvPr/>
        </p:nvPicPr>
        <p:blipFill>
          <a:blip r:embed="rId2"/>
          <a:stretch>
            <a:fillRect/>
          </a:stretch>
        </p:blipFill>
        <p:spPr>
          <a:xfrm>
            <a:off x="1248357" y="0"/>
            <a:ext cx="9695286" cy="6858000"/>
          </a:xfrm>
          <a:prstGeom prst="rect">
            <a:avLst/>
          </a:prstGeom>
        </p:spPr>
      </p:pic>
    </p:spTree>
    <p:extLst>
      <p:ext uri="{BB962C8B-B14F-4D97-AF65-F5344CB8AC3E}">
        <p14:creationId xmlns:p14="http://schemas.microsoft.com/office/powerpoint/2010/main" val="1825063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3867" y="0"/>
            <a:ext cx="9203497" cy="437915"/>
          </a:xfrm>
          <a:prstGeom prst="rect">
            <a:avLst/>
          </a:prstGeom>
        </p:spPr>
        <p:txBody>
          <a:bodyPr vert="horz" wrap="square" lIns="0" tIns="5817" rIns="0" bIns="0" rtlCol="0">
            <a:spAutoFit/>
          </a:bodyPr>
          <a:lstStyle/>
          <a:p>
            <a:pPr marL="3537066" marR="2449" indent="-3531250" defTabSz="440832">
              <a:lnSpc>
                <a:spcPct val="107700"/>
              </a:lnSpc>
              <a:spcBef>
                <a:spcPts val="46"/>
              </a:spcBef>
            </a:pPr>
            <a:r>
              <a:rPr sz="1350" b="1" spc="5" dirty="0">
                <a:solidFill>
                  <a:srgbClr val="FFFFFF"/>
                </a:solidFill>
                <a:latin typeface="Arial"/>
                <a:cs typeface="Arial"/>
              </a:rPr>
              <a:t>The</a:t>
            </a:r>
            <a:r>
              <a:rPr sz="1350" b="1" spc="7" dirty="0">
                <a:solidFill>
                  <a:srgbClr val="FFFFFF"/>
                </a:solidFill>
                <a:latin typeface="Arial"/>
                <a:cs typeface="Arial"/>
              </a:rPr>
              <a:t> </a:t>
            </a:r>
            <a:r>
              <a:rPr sz="1350" b="1" spc="2" dirty="0">
                <a:solidFill>
                  <a:srgbClr val="FFFFFF"/>
                </a:solidFill>
                <a:latin typeface="Arial"/>
                <a:cs typeface="Arial"/>
              </a:rPr>
              <a:t>use</a:t>
            </a:r>
            <a:r>
              <a:rPr sz="1350" b="1" spc="7" dirty="0">
                <a:solidFill>
                  <a:srgbClr val="FFFFFF"/>
                </a:solidFill>
                <a:latin typeface="Arial"/>
                <a:cs typeface="Arial"/>
              </a:rPr>
              <a:t> </a:t>
            </a:r>
            <a:r>
              <a:rPr sz="1350" b="1" spc="2" dirty="0">
                <a:solidFill>
                  <a:srgbClr val="FFFFFF"/>
                </a:solidFill>
                <a:latin typeface="Arial"/>
                <a:cs typeface="Arial"/>
              </a:rPr>
              <a:t>of</a:t>
            </a:r>
            <a:r>
              <a:rPr sz="1350" b="1" spc="7" dirty="0">
                <a:solidFill>
                  <a:srgbClr val="FFFFFF"/>
                </a:solidFill>
                <a:latin typeface="Arial"/>
                <a:cs typeface="Arial"/>
              </a:rPr>
              <a:t> </a:t>
            </a:r>
            <a:r>
              <a:rPr sz="1350" b="1" spc="2" dirty="0">
                <a:solidFill>
                  <a:srgbClr val="FFFFFF"/>
                </a:solidFill>
                <a:latin typeface="Arial"/>
                <a:cs typeface="Arial"/>
              </a:rPr>
              <a:t>baited</a:t>
            </a:r>
            <a:r>
              <a:rPr sz="1350" b="1" spc="10" dirty="0">
                <a:solidFill>
                  <a:srgbClr val="FFFFFF"/>
                </a:solidFill>
                <a:latin typeface="Arial"/>
                <a:cs typeface="Arial"/>
              </a:rPr>
              <a:t> </a:t>
            </a:r>
            <a:r>
              <a:rPr sz="1350" b="1" spc="2" dirty="0">
                <a:solidFill>
                  <a:srgbClr val="FFFFFF"/>
                </a:solidFill>
                <a:latin typeface="Arial"/>
                <a:cs typeface="Arial"/>
              </a:rPr>
              <a:t>stygofauna</a:t>
            </a:r>
            <a:r>
              <a:rPr sz="1350" b="1" spc="7" dirty="0">
                <a:solidFill>
                  <a:srgbClr val="FFFFFF"/>
                </a:solidFill>
                <a:latin typeface="Arial"/>
                <a:cs typeface="Arial"/>
              </a:rPr>
              <a:t> </a:t>
            </a:r>
            <a:r>
              <a:rPr sz="1350" b="1" spc="2" dirty="0">
                <a:solidFill>
                  <a:srgbClr val="FFFFFF"/>
                </a:solidFill>
                <a:latin typeface="Arial"/>
                <a:cs typeface="Arial"/>
              </a:rPr>
              <a:t>traps</a:t>
            </a:r>
            <a:r>
              <a:rPr sz="1350" b="1" spc="7" dirty="0">
                <a:solidFill>
                  <a:srgbClr val="FFFFFF"/>
                </a:solidFill>
                <a:latin typeface="Arial"/>
                <a:cs typeface="Arial"/>
              </a:rPr>
              <a:t> </a:t>
            </a:r>
            <a:r>
              <a:rPr sz="1350" b="1" spc="2" dirty="0">
                <a:solidFill>
                  <a:srgbClr val="FFFFFF"/>
                </a:solidFill>
                <a:latin typeface="Arial"/>
                <a:cs typeface="Arial"/>
              </a:rPr>
              <a:t>as</a:t>
            </a:r>
            <a:r>
              <a:rPr sz="1350" b="1" spc="10" dirty="0">
                <a:solidFill>
                  <a:srgbClr val="FFFFFF"/>
                </a:solidFill>
                <a:latin typeface="Arial"/>
                <a:cs typeface="Arial"/>
              </a:rPr>
              <a:t> </a:t>
            </a:r>
            <a:r>
              <a:rPr sz="1350" b="1" spc="2" dirty="0">
                <a:solidFill>
                  <a:srgbClr val="FFFFFF"/>
                </a:solidFill>
                <a:latin typeface="Arial"/>
                <a:cs typeface="Arial"/>
              </a:rPr>
              <a:t>a</a:t>
            </a:r>
            <a:r>
              <a:rPr sz="1350" b="1" spc="7" dirty="0">
                <a:solidFill>
                  <a:srgbClr val="FFFFFF"/>
                </a:solidFill>
                <a:latin typeface="Arial"/>
                <a:cs typeface="Arial"/>
              </a:rPr>
              <a:t> </a:t>
            </a:r>
            <a:r>
              <a:rPr sz="1350" b="1" spc="2" dirty="0">
                <a:solidFill>
                  <a:srgbClr val="FFFFFF"/>
                </a:solidFill>
                <a:latin typeface="Arial"/>
                <a:cs typeface="Arial"/>
              </a:rPr>
              <a:t>complimentary</a:t>
            </a:r>
            <a:r>
              <a:rPr sz="1350" b="1" spc="7" dirty="0">
                <a:solidFill>
                  <a:srgbClr val="FFFFFF"/>
                </a:solidFill>
                <a:latin typeface="Arial"/>
                <a:cs typeface="Arial"/>
              </a:rPr>
              <a:t> </a:t>
            </a:r>
            <a:r>
              <a:rPr sz="1350" b="1" spc="5" dirty="0">
                <a:solidFill>
                  <a:srgbClr val="FFFFFF"/>
                </a:solidFill>
                <a:latin typeface="Arial"/>
                <a:cs typeface="Arial"/>
              </a:rPr>
              <a:t>sampling</a:t>
            </a:r>
            <a:r>
              <a:rPr sz="1350" b="1" dirty="0">
                <a:solidFill>
                  <a:srgbClr val="FFFFFF"/>
                </a:solidFill>
                <a:latin typeface="Arial"/>
                <a:cs typeface="Arial"/>
              </a:rPr>
              <a:t> </a:t>
            </a:r>
            <a:r>
              <a:rPr sz="1350" b="1" spc="5" dirty="0">
                <a:solidFill>
                  <a:srgbClr val="FFFFFF"/>
                </a:solidFill>
                <a:latin typeface="Arial"/>
                <a:cs typeface="Arial"/>
              </a:rPr>
              <a:t>method</a:t>
            </a:r>
            <a:r>
              <a:rPr sz="1350" b="1" spc="10" dirty="0">
                <a:solidFill>
                  <a:srgbClr val="FFFFFF"/>
                </a:solidFill>
                <a:latin typeface="Arial"/>
                <a:cs typeface="Arial"/>
              </a:rPr>
              <a:t> </a:t>
            </a:r>
            <a:r>
              <a:rPr sz="1350" b="1" spc="2" dirty="0">
                <a:solidFill>
                  <a:srgbClr val="FFFFFF"/>
                </a:solidFill>
                <a:latin typeface="Arial"/>
                <a:cs typeface="Arial"/>
              </a:rPr>
              <a:t>for</a:t>
            </a:r>
            <a:r>
              <a:rPr sz="1350" b="1" spc="7" dirty="0">
                <a:solidFill>
                  <a:srgbClr val="FFFFFF"/>
                </a:solidFill>
                <a:latin typeface="Arial"/>
                <a:cs typeface="Arial"/>
              </a:rPr>
              <a:t> </a:t>
            </a:r>
            <a:r>
              <a:rPr sz="1350" b="1" spc="2" dirty="0">
                <a:solidFill>
                  <a:srgbClr val="FFFFFF"/>
                </a:solidFill>
                <a:latin typeface="Arial"/>
                <a:cs typeface="Arial"/>
              </a:rPr>
              <a:t>sampling groundwater</a:t>
            </a:r>
            <a:r>
              <a:rPr sz="1350" b="1" spc="10" dirty="0">
                <a:solidFill>
                  <a:srgbClr val="FFFFFF"/>
                </a:solidFill>
                <a:latin typeface="Arial"/>
                <a:cs typeface="Arial"/>
              </a:rPr>
              <a:t> </a:t>
            </a:r>
            <a:r>
              <a:rPr sz="1350" b="1" spc="2" dirty="0">
                <a:solidFill>
                  <a:srgbClr val="FFFFFF"/>
                </a:solidFill>
                <a:latin typeface="Arial"/>
                <a:cs typeface="Arial"/>
              </a:rPr>
              <a:t>bores</a:t>
            </a:r>
            <a:r>
              <a:rPr sz="1350" b="1" spc="7" dirty="0">
                <a:solidFill>
                  <a:srgbClr val="FFFFFF"/>
                </a:solidFill>
                <a:latin typeface="Arial"/>
                <a:cs typeface="Arial"/>
              </a:rPr>
              <a:t> </a:t>
            </a:r>
            <a:r>
              <a:rPr sz="1350" b="1" spc="2" dirty="0">
                <a:solidFill>
                  <a:srgbClr val="FFFFFF"/>
                </a:solidFill>
                <a:latin typeface="Arial"/>
                <a:cs typeface="Arial"/>
              </a:rPr>
              <a:t>in</a:t>
            </a:r>
            <a:r>
              <a:rPr sz="1350" b="1" spc="7" dirty="0">
                <a:solidFill>
                  <a:srgbClr val="FFFFFF"/>
                </a:solidFill>
                <a:latin typeface="Arial"/>
                <a:cs typeface="Arial"/>
              </a:rPr>
              <a:t> </a:t>
            </a:r>
            <a:r>
              <a:rPr sz="1350" b="1" spc="2" dirty="0">
                <a:solidFill>
                  <a:srgbClr val="FFFFFF"/>
                </a:solidFill>
                <a:latin typeface="Arial"/>
                <a:cs typeface="Arial"/>
              </a:rPr>
              <a:t>the </a:t>
            </a:r>
            <a:r>
              <a:rPr sz="1350" b="1" spc="-366" dirty="0">
                <a:solidFill>
                  <a:srgbClr val="FFFFFF"/>
                </a:solidFill>
                <a:latin typeface="Arial"/>
                <a:cs typeface="Arial"/>
              </a:rPr>
              <a:t> </a:t>
            </a:r>
            <a:r>
              <a:rPr sz="1350" b="1" spc="2" dirty="0">
                <a:solidFill>
                  <a:srgbClr val="FFFFFF"/>
                </a:solidFill>
                <a:latin typeface="Arial"/>
                <a:cs typeface="Arial"/>
              </a:rPr>
              <a:t>Pilbara,</a:t>
            </a:r>
            <a:r>
              <a:rPr sz="1350" b="1" dirty="0">
                <a:solidFill>
                  <a:srgbClr val="FFFFFF"/>
                </a:solidFill>
                <a:latin typeface="Arial"/>
                <a:cs typeface="Arial"/>
              </a:rPr>
              <a:t> Western</a:t>
            </a:r>
            <a:r>
              <a:rPr sz="1350" b="1" spc="-48" dirty="0">
                <a:solidFill>
                  <a:srgbClr val="FFFFFF"/>
                </a:solidFill>
                <a:latin typeface="Arial"/>
                <a:cs typeface="Arial"/>
              </a:rPr>
              <a:t> </a:t>
            </a:r>
            <a:r>
              <a:rPr sz="1350" b="1" spc="2" dirty="0">
                <a:solidFill>
                  <a:srgbClr val="FFFFFF"/>
                </a:solidFill>
                <a:latin typeface="Arial"/>
                <a:cs typeface="Arial"/>
              </a:rPr>
              <a:t>Australia</a:t>
            </a:r>
            <a:endParaRPr sz="1350">
              <a:solidFill>
                <a:prstClr val="black"/>
              </a:solidFill>
              <a:latin typeface="Arial"/>
              <a:cs typeface="Arial"/>
            </a:endParaRPr>
          </a:p>
        </p:txBody>
      </p:sp>
      <p:sp>
        <p:nvSpPr>
          <p:cNvPr id="3" name="object 3"/>
          <p:cNvSpPr txBox="1"/>
          <p:nvPr/>
        </p:nvSpPr>
        <p:spPr>
          <a:xfrm>
            <a:off x="4435605" y="511284"/>
            <a:ext cx="3380014" cy="450589"/>
          </a:xfrm>
          <a:prstGeom prst="rect">
            <a:avLst/>
          </a:prstGeom>
        </p:spPr>
        <p:txBody>
          <a:bodyPr vert="horz" wrap="square" lIns="0" tIns="32147" rIns="0" bIns="0" rtlCol="0">
            <a:spAutoFit/>
          </a:bodyPr>
          <a:lstStyle/>
          <a:p>
            <a:pPr marL="18368" defTabSz="440832">
              <a:spcBef>
                <a:spcPts val="253"/>
              </a:spcBef>
            </a:pPr>
            <a:r>
              <a:rPr sz="627" b="1" spc="2" dirty="0">
                <a:solidFill>
                  <a:prstClr val="black"/>
                </a:solidFill>
                <a:latin typeface="Arial"/>
                <a:cs typeface="Arial"/>
              </a:rPr>
              <a:t>Syngeon</a:t>
            </a:r>
            <a:r>
              <a:rPr sz="627" b="1" spc="14" dirty="0">
                <a:solidFill>
                  <a:prstClr val="black"/>
                </a:solidFill>
                <a:latin typeface="Arial"/>
                <a:cs typeface="Arial"/>
              </a:rPr>
              <a:t> </a:t>
            </a:r>
            <a:r>
              <a:rPr sz="627" b="1" spc="2" dirty="0">
                <a:solidFill>
                  <a:prstClr val="black"/>
                </a:solidFill>
                <a:latin typeface="Arial"/>
                <a:cs typeface="Arial"/>
              </a:rPr>
              <a:t>Rodman</a:t>
            </a:r>
            <a:r>
              <a:rPr sz="615" b="1" spc="3" baseline="26143" dirty="0">
                <a:solidFill>
                  <a:prstClr val="black"/>
                </a:solidFill>
                <a:latin typeface="Arial"/>
                <a:cs typeface="Arial"/>
              </a:rPr>
              <a:t>1</a:t>
            </a:r>
            <a:r>
              <a:rPr sz="627" b="1" spc="2" dirty="0">
                <a:solidFill>
                  <a:prstClr val="black"/>
                </a:solidFill>
                <a:latin typeface="Arial"/>
                <a:cs typeface="Arial"/>
              </a:rPr>
              <a:t>*,</a:t>
            </a:r>
            <a:r>
              <a:rPr sz="627" b="1" spc="10" dirty="0">
                <a:solidFill>
                  <a:prstClr val="black"/>
                </a:solidFill>
                <a:latin typeface="Arial"/>
                <a:cs typeface="Arial"/>
              </a:rPr>
              <a:t> </a:t>
            </a:r>
            <a:r>
              <a:rPr sz="627" b="1" spc="2" dirty="0">
                <a:solidFill>
                  <a:prstClr val="black"/>
                </a:solidFill>
                <a:latin typeface="Arial"/>
                <a:cs typeface="Arial"/>
              </a:rPr>
              <a:t>Juliana Pille</a:t>
            </a:r>
            <a:r>
              <a:rPr sz="627" b="1" spc="-19" dirty="0">
                <a:solidFill>
                  <a:prstClr val="black"/>
                </a:solidFill>
                <a:latin typeface="Arial"/>
                <a:cs typeface="Arial"/>
              </a:rPr>
              <a:t> </a:t>
            </a:r>
            <a:r>
              <a:rPr sz="627" b="1" spc="2" dirty="0">
                <a:solidFill>
                  <a:prstClr val="black"/>
                </a:solidFill>
                <a:latin typeface="Arial"/>
                <a:cs typeface="Arial"/>
              </a:rPr>
              <a:t>Arnold</a:t>
            </a:r>
            <a:r>
              <a:rPr sz="615" b="1" spc="3" baseline="26143" dirty="0">
                <a:solidFill>
                  <a:prstClr val="black"/>
                </a:solidFill>
                <a:latin typeface="Arial"/>
                <a:cs typeface="Arial"/>
              </a:rPr>
              <a:t>1</a:t>
            </a:r>
            <a:r>
              <a:rPr sz="627" b="1" spc="2" dirty="0">
                <a:solidFill>
                  <a:prstClr val="black"/>
                </a:solidFill>
                <a:latin typeface="Arial"/>
                <a:cs typeface="Arial"/>
              </a:rPr>
              <a:t>, Michael</a:t>
            </a:r>
            <a:r>
              <a:rPr sz="627" b="1" spc="7" dirty="0">
                <a:solidFill>
                  <a:prstClr val="black"/>
                </a:solidFill>
                <a:latin typeface="Arial"/>
                <a:cs typeface="Arial"/>
              </a:rPr>
              <a:t> </a:t>
            </a:r>
            <a:r>
              <a:rPr sz="627" b="1" spc="2" dirty="0">
                <a:solidFill>
                  <a:prstClr val="black"/>
                </a:solidFill>
                <a:latin typeface="Arial"/>
                <a:cs typeface="Arial"/>
              </a:rPr>
              <a:t>Curran</a:t>
            </a:r>
            <a:r>
              <a:rPr sz="615" b="1" spc="3" baseline="26143" dirty="0">
                <a:solidFill>
                  <a:prstClr val="black"/>
                </a:solidFill>
                <a:latin typeface="Arial"/>
                <a:cs typeface="Arial"/>
              </a:rPr>
              <a:t>1</a:t>
            </a:r>
            <a:r>
              <a:rPr sz="627" b="1" spc="2" dirty="0">
                <a:solidFill>
                  <a:prstClr val="black"/>
                </a:solidFill>
                <a:latin typeface="Arial"/>
                <a:cs typeface="Arial"/>
              </a:rPr>
              <a:t>, Mike</a:t>
            </a:r>
            <a:r>
              <a:rPr sz="627" b="1" spc="7" dirty="0">
                <a:solidFill>
                  <a:prstClr val="black"/>
                </a:solidFill>
                <a:latin typeface="Arial"/>
                <a:cs typeface="Arial"/>
              </a:rPr>
              <a:t> </a:t>
            </a:r>
            <a:r>
              <a:rPr sz="627" b="1" spc="2" dirty="0">
                <a:solidFill>
                  <a:prstClr val="black"/>
                </a:solidFill>
                <a:latin typeface="Arial"/>
                <a:cs typeface="Arial"/>
              </a:rPr>
              <a:t>Delaney</a:t>
            </a:r>
            <a:r>
              <a:rPr sz="615" b="1" spc="3" baseline="26143" dirty="0">
                <a:solidFill>
                  <a:prstClr val="black"/>
                </a:solidFill>
                <a:latin typeface="Arial"/>
                <a:cs typeface="Arial"/>
              </a:rPr>
              <a:t>1</a:t>
            </a:r>
            <a:r>
              <a:rPr sz="615" b="1" spc="116" baseline="26143" dirty="0">
                <a:solidFill>
                  <a:prstClr val="black"/>
                </a:solidFill>
                <a:latin typeface="Arial"/>
                <a:cs typeface="Arial"/>
              </a:rPr>
              <a:t> </a:t>
            </a:r>
            <a:r>
              <a:rPr sz="627" b="1" spc="2" dirty="0">
                <a:solidFill>
                  <a:prstClr val="black"/>
                </a:solidFill>
                <a:latin typeface="Arial"/>
                <a:cs typeface="Arial"/>
              </a:rPr>
              <a:t>&amp; Dean</a:t>
            </a:r>
            <a:r>
              <a:rPr sz="627" b="1" spc="7" dirty="0">
                <a:solidFill>
                  <a:prstClr val="black"/>
                </a:solidFill>
                <a:latin typeface="Arial"/>
                <a:cs typeface="Arial"/>
              </a:rPr>
              <a:t> </a:t>
            </a:r>
            <a:r>
              <a:rPr sz="627" b="1" spc="2" dirty="0">
                <a:solidFill>
                  <a:prstClr val="black"/>
                </a:solidFill>
                <a:latin typeface="Arial"/>
                <a:cs typeface="Arial"/>
              </a:rPr>
              <a:t>Main</a:t>
            </a:r>
            <a:r>
              <a:rPr sz="615" b="1" spc="3" baseline="26143" dirty="0">
                <a:solidFill>
                  <a:prstClr val="black"/>
                </a:solidFill>
                <a:latin typeface="Arial"/>
                <a:cs typeface="Arial"/>
              </a:rPr>
              <a:t>2</a:t>
            </a:r>
            <a:endParaRPr sz="615" baseline="26143">
              <a:solidFill>
                <a:prstClr val="black"/>
              </a:solidFill>
              <a:latin typeface="Arial"/>
              <a:cs typeface="Arial"/>
            </a:endParaRPr>
          </a:p>
          <a:p>
            <a:pPr marR="55410" algn="ctr" defTabSz="440832">
              <a:spcBef>
                <a:spcPts val="186"/>
              </a:spcBef>
            </a:pPr>
            <a:r>
              <a:rPr sz="542" spc="3" baseline="25925" dirty="0">
                <a:solidFill>
                  <a:prstClr val="black"/>
                </a:solidFill>
                <a:latin typeface="Arial MT"/>
                <a:cs typeface="Arial MT"/>
              </a:rPr>
              <a:t>1</a:t>
            </a:r>
            <a:r>
              <a:rPr sz="530" spc="2" dirty="0">
                <a:solidFill>
                  <a:prstClr val="black"/>
                </a:solidFill>
                <a:latin typeface="Arial MT"/>
                <a:cs typeface="Arial MT"/>
              </a:rPr>
              <a:t>Biologic</a:t>
            </a:r>
            <a:r>
              <a:rPr sz="530" spc="12" dirty="0">
                <a:solidFill>
                  <a:prstClr val="black"/>
                </a:solidFill>
                <a:latin typeface="Arial MT"/>
                <a:cs typeface="Arial MT"/>
              </a:rPr>
              <a:t> </a:t>
            </a:r>
            <a:r>
              <a:rPr sz="530" spc="5" dirty="0">
                <a:solidFill>
                  <a:prstClr val="black"/>
                </a:solidFill>
                <a:latin typeface="Arial MT"/>
                <a:cs typeface="Arial MT"/>
              </a:rPr>
              <a:t>Environmental</a:t>
            </a:r>
            <a:r>
              <a:rPr sz="530" spc="12" dirty="0">
                <a:solidFill>
                  <a:prstClr val="black"/>
                </a:solidFill>
                <a:latin typeface="Arial MT"/>
                <a:cs typeface="Arial MT"/>
              </a:rPr>
              <a:t> </a:t>
            </a:r>
            <a:r>
              <a:rPr sz="530" dirty="0">
                <a:solidFill>
                  <a:prstClr val="black"/>
                </a:solidFill>
                <a:latin typeface="Arial MT"/>
                <a:cs typeface="Arial MT"/>
              </a:rPr>
              <a:t>Survey,</a:t>
            </a:r>
            <a:r>
              <a:rPr sz="530" spc="5" dirty="0">
                <a:solidFill>
                  <a:prstClr val="black"/>
                </a:solidFill>
                <a:latin typeface="Arial MT"/>
                <a:cs typeface="Arial MT"/>
              </a:rPr>
              <a:t> 24-26</a:t>
            </a:r>
            <a:r>
              <a:rPr sz="530" spc="7" dirty="0">
                <a:solidFill>
                  <a:prstClr val="black"/>
                </a:solidFill>
                <a:latin typeface="Arial MT"/>
                <a:cs typeface="Arial MT"/>
              </a:rPr>
              <a:t> Wickham</a:t>
            </a:r>
            <a:r>
              <a:rPr sz="530" spc="5" dirty="0">
                <a:solidFill>
                  <a:prstClr val="black"/>
                </a:solidFill>
                <a:latin typeface="Arial MT"/>
                <a:cs typeface="Arial MT"/>
              </a:rPr>
              <a:t> Street,</a:t>
            </a:r>
            <a:r>
              <a:rPr sz="530" spc="2" dirty="0">
                <a:solidFill>
                  <a:prstClr val="black"/>
                </a:solidFill>
                <a:latin typeface="Arial MT"/>
                <a:cs typeface="Arial MT"/>
              </a:rPr>
              <a:t> </a:t>
            </a:r>
            <a:r>
              <a:rPr sz="530" spc="5" dirty="0">
                <a:solidFill>
                  <a:prstClr val="black"/>
                </a:solidFill>
                <a:latin typeface="Arial MT"/>
                <a:cs typeface="Arial MT"/>
              </a:rPr>
              <a:t>East Perth,</a:t>
            </a:r>
            <a:r>
              <a:rPr sz="530" spc="7" dirty="0">
                <a:solidFill>
                  <a:prstClr val="black"/>
                </a:solidFill>
                <a:latin typeface="Arial MT"/>
                <a:cs typeface="Arial MT"/>
              </a:rPr>
              <a:t> </a:t>
            </a:r>
            <a:r>
              <a:rPr sz="530" spc="5" dirty="0">
                <a:solidFill>
                  <a:prstClr val="black"/>
                </a:solidFill>
                <a:latin typeface="Arial MT"/>
                <a:cs typeface="Arial MT"/>
              </a:rPr>
              <a:t>Western</a:t>
            </a:r>
            <a:r>
              <a:rPr sz="530" spc="-27" dirty="0">
                <a:solidFill>
                  <a:prstClr val="black"/>
                </a:solidFill>
                <a:latin typeface="Arial MT"/>
                <a:cs typeface="Arial MT"/>
              </a:rPr>
              <a:t> </a:t>
            </a:r>
            <a:r>
              <a:rPr sz="530" spc="5" dirty="0">
                <a:solidFill>
                  <a:prstClr val="black"/>
                </a:solidFill>
                <a:latin typeface="Arial MT"/>
                <a:cs typeface="Arial MT"/>
              </a:rPr>
              <a:t>Australia</a:t>
            </a:r>
            <a:r>
              <a:rPr sz="530" spc="7" dirty="0">
                <a:solidFill>
                  <a:prstClr val="black"/>
                </a:solidFill>
                <a:latin typeface="Arial MT"/>
                <a:cs typeface="Arial MT"/>
              </a:rPr>
              <a:t> </a:t>
            </a:r>
            <a:r>
              <a:rPr sz="530" spc="5" dirty="0">
                <a:solidFill>
                  <a:prstClr val="black"/>
                </a:solidFill>
                <a:latin typeface="Arial MT"/>
                <a:cs typeface="Arial MT"/>
              </a:rPr>
              <a:t>6004</a:t>
            </a:r>
            <a:endParaRPr sz="530">
              <a:solidFill>
                <a:prstClr val="black"/>
              </a:solidFill>
              <a:latin typeface="Arial MT"/>
              <a:cs typeface="Arial MT"/>
            </a:endParaRPr>
          </a:p>
          <a:p>
            <a:pPr marR="55410" algn="ctr" defTabSz="440832">
              <a:spcBef>
                <a:spcPts val="195"/>
              </a:spcBef>
            </a:pPr>
            <a:r>
              <a:rPr sz="542" spc="3" baseline="25925" dirty="0">
                <a:solidFill>
                  <a:prstClr val="black"/>
                </a:solidFill>
                <a:latin typeface="Arial MT"/>
                <a:cs typeface="Arial MT"/>
              </a:rPr>
              <a:t>2</a:t>
            </a:r>
            <a:r>
              <a:rPr sz="530" spc="2" dirty="0">
                <a:solidFill>
                  <a:prstClr val="black"/>
                </a:solidFill>
                <a:latin typeface="Arial MT"/>
                <a:cs typeface="Arial MT"/>
              </a:rPr>
              <a:t>Rio</a:t>
            </a:r>
            <a:r>
              <a:rPr sz="530" spc="-2" dirty="0">
                <a:solidFill>
                  <a:prstClr val="black"/>
                </a:solidFill>
                <a:latin typeface="Arial MT"/>
                <a:cs typeface="Arial MT"/>
              </a:rPr>
              <a:t> </a:t>
            </a:r>
            <a:r>
              <a:rPr sz="530" dirty="0">
                <a:solidFill>
                  <a:prstClr val="black"/>
                </a:solidFill>
                <a:latin typeface="Arial MT"/>
                <a:cs typeface="Arial MT"/>
              </a:rPr>
              <a:t>Tinto</a:t>
            </a:r>
            <a:r>
              <a:rPr sz="530" spc="5" dirty="0">
                <a:solidFill>
                  <a:prstClr val="black"/>
                </a:solidFill>
                <a:latin typeface="Arial MT"/>
                <a:cs typeface="Arial MT"/>
              </a:rPr>
              <a:t> Pty Ltd,</a:t>
            </a:r>
            <a:r>
              <a:rPr sz="530" dirty="0">
                <a:solidFill>
                  <a:prstClr val="black"/>
                </a:solidFill>
                <a:latin typeface="Arial MT"/>
                <a:cs typeface="Arial MT"/>
              </a:rPr>
              <a:t> </a:t>
            </a:r>
            <a:r>
              <a:rPr sz="530" spc="5" dirty="0">
                <a:solidFill>
                  <a:prstClr val="black"/>
                </a:solidFill>
                <a:latin typeface="Arial MT"/>
                <a:cs typeface="Arial MT"/>
              </a:rPr>
              <a:t>Central</a:t>
            </a:r>
            <a:r>
              <a:rPr sz="530" spc="10" dirty="0">
                <a:solidFill>
                  <a:prstClr val="black"/>
                </a:solidFill>
                <a:latin typeface="Arial MT"/>
                <a:cs typeface="Arial MT"/>
              </a:rPr>
              <a:t> </a:t>
            </a:r>
            <a:r>
              <a:rPr sz="530" spc="5" dirty="0">
                <a:solidFill>
                  <a:prstClr val="black"/>
                </a:solidFill>
                <a:latin typeface="Arial MT"/>
                <a:cs typeface="Arial MT"/>
              </a:rPr>
              <a:t>Park,</a:t>
            </a:r>
            <a:r>
              <a:rPr sz="530" spc="2" dirty="0">
                <a:solidFill>
                  <a:prstClr val="black"/>
                </a:solidFill>
                <a:latin typeface="Arial MT"/>
                <a:cs typeface="Arial MT"/>
              </a:rPr>
              <a:t> </a:t>
            </a:r>
            <a:r>
              <a:rPr sz="530" spc="5" dirty="0">
                <a:solidFill>
                  <a:prstClr val="black"/>
                </a:solidFill>
                <a:latin typeface="Arial MT"/>
                <a:cs typeface="Arial MT"/>
              </a:rPr>
              <a:t>152-158</a:t>
            </a:r>
            <a:r>
              <a:rPr sz="530" spc="10" dirty="0">
                <a:solidFill>
                  <a:prstClr val="black"/>
                </a:solidFill>
                <a:latin typeface="Arial MT"/>
                <a:cs typeface="Arial MT"/>
              </a:rPr>
              <a:t> </a:t>
            </a:r>
            <a:r>
              <a:rPr sz="530" spc="5" dirty="0">
                <a:solidFill>
                  <a:prstClr val="black"/>
                </a:solidFill>
                <a:latin typeface="Arial MT"/>
                <a:cs typeface="Arial MT"/>
              </a:rPr>
              <a:t>St</a:t>
            </a:r>
            <a:r>
              <a:rPr sz="530" spc="2" dirty="0">
                <a:solidFill>
                  <a:prstClr val="black"/>
                </a:solidFill>
                <a:latin typeface="Arial MT"/>
                <a:cs typeface="Arial MT"/>
              </a:rPr>
              <a:t> </a:t>
            </a:r>
            <a:r>
              <a:rPr sz="530" spc="5" dirty="0">
                <a:solidFill>
                  <a:prstClr val="black"/>
                </a:solidFill>
                <a:latin typeface="Arial MT"/>
                <a:cs typeface="Arial MT"/>
              </a:rPr>
              <a:t>Georges</a:t>
            </a:r>
            <a:r>
              <a:rPr sz="530" spc="-5" dirty="0">
                <a:solidFill>
                  <a:prstClr val="black"/>
                </a:solidFill>
                <a:latin typeface="Arial MT"/>
                <a:cs typeface="Arial MT"/>
              </a:rPr>
              <a:t> </a:t>
            </a:r>
            <a:r>
              <a:rPr sz="530" spc="-2" dirty="0">
                <a:solidFill>
                  <a:prstClr val="black"/>
                </a:solidFill>
                <a:latin typeface="Arial MT"/>
                <a:cs typeface="Arial MT"/>
              </a:rPr>
              <a:t>Terrace,</a:t>
            </a:r>
            <a:r>
              <a:rPr sz="530" spc="5" dirty="0">
                <a:solidFill>
                  <a:prstClr val="black"/>
                </a:solidFill>
                <a:latin typeface="Arial MT"/>
                <a:cs typeface="Arial MT"/>
              </a:rPr>
              <a:t> Perth,</a:t>
            </a:r>
            <a:r>
              <a:rPr sz="530" spc="2" dirty="0">
                <a:solidFill>
                  <a:prstClr val="black"/>
                </a:solidFill>
                <a:latin typeface="Arial MT"/>
                <a:cs typeface="Arial MT"/>
              </a:rPr>
              <a:t> </a:t>
            </a:r>
            <a:r>
              <a:rPr sz="530" spc="5" dirty="0">
                <a:solidFill>
                  <a:prstClr val="black"/>
                </a:solidFill>
                <a:latin typeface="Arial MT"/>
                <a:cs typeface="Arial MT"/>
              </a:rPr>
              <a:t>Western</a:t>
            </a:r>
            <a:r>
              <a:rPr sz="530" spc="-24" dirty="0">
                <a:solidFill>
                  <a:prstClr val="black"/>
                </a:solidFill>
                <a:latin typeface="Arial MT"/>
                <a:cs typeface="Arial MT"/>
              </a:rPr>
              <a:t> </a:t>
            </a:r>
            <a:r>
              <a:rPr sz="530" spc="5" dirty="0">
                <a:solidFill>
                  <a:prstClr val="black"/>
                </a:solidFill>
                <a:latin typeface="Arial MT"/>
                <a:cs typeface="Arial MT"/>
              </a:rPr>
              <a:t>Australia</a:t>
            </a:r>
            <a:r>
              <a:rPr sz="530" spc="7" dirty="0">
                <a:solidFill>
                  <a:prstClr val="black"/>
                </a:solidFill>
                <a:latin typeface="Arial MT"/>
                <a:cs typeface="Arial MT"/>
              </a:rPr>
              <a:t> </a:t>
            </a:r>
            <a:r>
              <a:rPr sz="530" spc="5" dirty="0">
                <a:solidFill>
                  <a:prstClr val="black"/>
                </a:solidFill>
                <a:latin typeface="Arial MT"/>
                <a:cs typeface="Arial MT"/>
              </a:rPr>
              <a:t>6000</a:t>
            </a:r>
            <a:endParaRPr sz="530">
              <a:solidFill>
                <a:prstClr val="black"/>
              </a:solidFill>
              <a:latin typeface="Arial MT"/>
              <a:cs typeface="Arial MT"/>
            </a:endParaRPr>
          </a:p>
          <a:p>
            <a:pPr marR="55104" algn="ctr" defTabSz="440832">
              <a:spcBef>
                <a:spcPts val="197"/>
              </a:spcBef>
            </a:pPr>
            <a:r>
              <a:rPr sz="530" spc="5" dirty="0">
                <a:solidFill>
                  <a:prstClr val="black"/>
                </a:solidFill>
                <a:latin typeface="Arial MT"/>
                <a:cs typeface="Arial MT"/>
              </a:rPr>
              <a:t>*Contact:</a:t>
            </a:r>
            <a:r>
              <a:rPr sz="530" spc="-12" dirty="0">
                <a:solidFill>
                  <a:prstClr val="black"/>
                </a:solidFill>
                <a:latin typeface="Arial MT"/>
                <a:cs typeface="Arial MT"/>
              </a:rPr>
              <a:t> </a:t>
            </a:r>
            <a:r>
              <a:rPr sz="530" b="1" u="sng" spc="5" dirty="0">
                <a:solidFill>
                  <a:srgbClr val="0462C1"/>
                </a:solidFill>
                <a:uFill>
                  <a:solidFill>
                    <a:srgbClr val="0462C1"/>
                  </a:solidFill>
                </a:uFill>
                <a:latin typeface="Arial"/>
                <a:cs typeface="Arial"/>
                <a:hlinkClick r:id="rId2"/>
              </a:rPr>
              <a:t>Syngeon@biologicenv.com.au</a:t>
            </a:r>
            <a:endParaRPr sz="530">
              <a:solidFill>
                <a:prstClr val="black"/>
              </a:solidFill>
              <a:latin typeface="Arial"/>
              <a:cs typeface="Arial"/>
            </a:endParaRPr>
          </a:p>
        </p:txBody>
      </p:sp>
      <p:grpSp>
        <p:nvGrpSpPr>
          <p:cNvPr id="4" name="object 4"/>
          <p:cNvGrpSpPr/>
          <p:nvPr/>
        </p:nvGrpSpPr>
        <p:grpSpPr>
          <a:xfrm>
            <a:off x="1316372" y="1196129"/>
            <a:ext cx="3173661" cy="1145960"/>
            <a:chOff x="138746" y="2480860"/>
            <a:chExt cx="6582409" cy="2376805"/>
          </a:xfrm>
        </p:grpSpPr>
        <p:sp>
          <p:nvSpPr>
            <p:cNvPr id="5" name="object 5"/>
            <p:cNvSpPr/>
            <p:nvPr/>
          </p:nvSpPr>
          <p:spPr>
            <a:xfrm>
              <a:off x="141729" y="2483842"/>
              <a:ext cx="6576695" cy="2371090"/>
            </a:xfrm>
            <a:custGeom>
              <a:avLst/>
              <a:gdLst/>
              <a:ahLst/>
              <a:cxnLst/>
              <a:rect l="l" t="t" r="r" b="b"/>
              <a:pathLst>
                <a:path w="6576695" h="2371090">
                  <a:moveTo>
                    <a:pt x="6576100" y="0"/>
                  </a:moveTo>
                  <a:lnTo>
                    <a:pt x="0" y="0"/>
                  </a:lnTo>
                  <a:lnTo>
                    <a:pt x="0" y="2370746"/>
                  </a:lnTo>
                  <a:lnTo>
                    <a:pt x="6576100" y="2370746"/>
                  </a:lnTo>
                  <a:lnTo>
                    <a:pt x="6576100" y="0"/>
                  </a:lnTo>
                  <a:close/>
                </a:path>
              </a:pathLst>
            </a:custGeom>
            <a:solidFill>
              <a:srgbClr val="353941"/>
            </a:solidFill>
          </p:spPr>
          <p:txBody>
            <a:bodyPr wrap="square" lIns="0" tIns="0" rIns="0" bIns="0" rtlCol="0"/>
            <a:lstStyle/>
            <a:p>
              <a:pPr defTabSz="440832"/>
              <a:endParaRPr sz="868">
                <a:solidFill>
                  <a:prstClr val="black"/>
                </a:solidFill>
                <a:latin typeface="Calibri"/>
              </a:endParaRPr>
            </a:p>
          </p:txBody>
        </p:sp>
        <p:sp>
          <p:nvSpPr>
            <p:cNvPr id="6" name="object 6"/>
            <p:cNvSpPr/>
            <p:nvPr/>
          </p:nvSpPr>
          <p:spPr>
            <a:xfrm>
              <a:off x="141729" y="2483842"/>
              <a:ext cx="6576695" cy="2371090"/>
            </a:xfrm>
            <a:custGeom>
              <a:avLst/>
              <a:gdLst/>
              <a:ahLst/>
              <a:cxnLst/>
              <a:rect l="l" t="t" r="r" b="b"/>
              <a:pathLst>
                <a:path w="6576695" h="2371090">
                  <a:moveTo>
                    <a:pt x="0" y="2370746"/>
                  </a:moveTo>
                  <a:lnTo>
                    <a:pt x="6576100" y="2370746"/>
                  </a:lnTo>
                  <a:lnTo>
                    <a:pt x="6576100" y="0"/>
                  </a:lnTo>
                  <a:lnTo>
                    <a:pt x="0" y="0"/>
                  </a:lnTo>
                  <a:lnTo>
                    <a:pt x="0" y="2370746"/>
                  </a:lnTo>
                  <a:close/>
                </a:path>
              </a:pathLst>
            </a:custGeom>
            <a:ln w="5965">
              <a:solidFill>
                <a:srgbClr val="353941"/>
              </a:solidFill>
            </a:ln>
          </p:spPr>
          <p:txBody>
            <a:bodyPr wrap="square" lIns="0" tIns="0" rIns="0" bIns="0" rtlCol="0"/>
            <a:lstStyle/>
            <a:p>
              <a:pPr defTabSz="440832"/>
              <a:endParaRPr sz="868">
                <a:solidFill>
                  <a:prstClr val="black"/>
                </a:solidFill>
                <a:latin typeface="Calibri"/>
              </a:endParaRPr>
            </a:p>
          </p:txBody>
        </p:sp>
      </p:grpSp>
      <p:sp>
        <p:nvSpPr>
          <p:cNvPr id="7" name="object 7"/>
          <p:cNvSpPr txBox="1"/>
          <p:nvPr/>
        </p:nvSpPr>
        <p:spPr>
          <a:xfrm>
            <a:off x="1366008" y="1205795"/>
            <a:ext cx="3078140" cy="250108"/>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5" dirty="0">
                <a:solidFill>
                  <a:srgbClr val="FFFFFF"/>
                </a:solidFill>
                <a:latin typeface="Arial MT"/>
                <a:cs typeface="Arial MT"/>
              </a:rPr>
              <a:t>Stygofauna sampling predominantly comprises active sampling methods, such as </a:t>
            </a:r>
            <a:r>
              <a:rPr sz="530" spc="2" dirty="0">
                <a:solidFill>
                  <a:srgbClr val="FFFFFF"/>
                </a:solidFill>
                <a:latin typeface="Arial MT"/>
                <a:cs typeface="Arial MT"/>
              </a:rPr>
              <a:t>net  </a:t>
            </a:r>
            <a:r>
              <a:rPr sz="530" spc="5" dirty="0">
                <a:solidFill>
                  <a:srgbClr val="FFFFFF"/>
                </a:solidFill>
                <a:latin typeface="Arial MT"/>
                <a:cs typeface="Arial MT"/>
              </a:rPr>
              <a:t>hauling </a:t>
            </a:r>
            <a:r>
              <a:rPr sz="530" spc="2" dirty="0">
                <a:solidFill>
                  <a:srgbClr val="FFFFFF"/>
                </a:solidFill>
                <a:latin typeface="Arial MT"/>
                <a:cs typeface="Arial MT"/>
              </a:rPr>
              <a:t>or </a:t>
            </a:r>
            <a:r>
              <a:rPr sz="530" spc="5" dirty="0">
                <a:solidFill>
                  <a:srgbClr val="FFFFFF"/>
                </a:solidFill>
                <a:latin typeface="Arial MT"/>
                <a:cs typeface="Arial MT"/>
              </a:rPr>
              <a:t> </a:t>
            </a:r>
            <a:r>
              <a:rPr sz="530" spc="7" dirty="0">
                <a:solidFill>
                  <a:srgbClr val="FFFFFF"/>
                </a:solidFill>
                <a:latin typeface="Arial MT"/>
                <a:cs typeface="Arial MT"/>
              </a:rPr>
              <a:t>hand</a:t>
            </a:r>
            <a:r>
              <a:rPr sz="530" spc="10" dirty="0">
                <a:solidFill>
                  <a:srgbClr val="FFFFFF"/>
                </a:solidFill>
                <a:latin typeface="Arial MT"/>
                <a:cs typeface="Arial MT"/>
              </a:rPr>
              <a:t> </a:t>
            </a:r>
            <a:r>
              <a:rPr sz="530" spc="5" dirty="0">
                <a:solidFill>
                  <a:srgbClr val="FFFFFF"/>
                </a:solidFill>
                <a:latin typeface="Arial MT"/>
                <a:cs typeface="Arial MT"/>
              </a:rPr>
              <a:t>netting,</a:t>
            </a:r>
            <a:r>
              <a:rPr sz="530" spc="7" dirty="0">
                <a:solidFill>
                  <a:srgbClr val="FFFFFF"/>
                </a:solidFill>
                <a:latin typeface="Arial MT"/>
                <a:cs typeface="Arial MT"/>
              </a:rPr>
              <a:t> </a:t>
            </a:r>
            <a:r>
              <a:rPr sz="530" spc="5" dirty="0">
                <a:solidFill>
                  <a:srgbClr val="FFFFFF"/>
                </a:solidFill>
                <a:latin typeface="Arial MT"/>
                <a:cs typeface="Arial MT"/>
              </a:rPr>
              <a:t>which</a:t>
            </a:r>
            <a:r>
              <a:rPr sz="530" spc="7" dirty="0">
                <a:solidFill>
                  <a:srgbClr val="FFFFFF"/>
                </a:solidFill>
                <a:latin typeface="Arial MT"/>
                <a:cs typeface="Arial MT"/>
              </a:rPr>
              <a:t> </a:t>
            </a:r>
            <a:r>
              <a:rPr sz="530" spc="5" dirty="0">
                <a:solidFill>
                  <a:srgbClr val="FFFFFF"/>
                </a:solidFill>
                <a:latin typeface="Arial MT"/>
                <a:cs typeface="Arial MT"/>
              </a:rPr>
              <a:t>although</a:t>
            </a:r>
            <a:r>
              <a:rPr sz="530" spc="7" dirty="0">
                <a:solidFill>
                  <a:srgbClr val="FFFFFF"/>
                </a:solidFill>
                <a:latin typeface="Arial MT"/>
                <a:cs typeface="Arial MT"/>
              </a:rPr>
              <a:t> </a:t>
            </a:r>
            <a:r>
              <a:rPr sz="530" spc="5" dirty="0">
                <a:solidFill>
                  <a:srgbClr val="FFFFFF"/>
                </a:solidFill>
                <a:latin typeface="Arial MT"/>
                <a:cs typeface="Arial MT"/>
              </a:rPr>
              <a:t>highly</a:t>
            </a:r>
            <a:r>
              <a:rPr sz="530" spc="7" dirty="0">
                <a:solidFill>
                  <a:srgbClr val="FFFFFF"/>
                </a:solidFill>
                <a:latin typeface="Arial MT"/>
                <a:cs typeface="Arial MT"/>
              </a:rPr>
              <a:t> </a:t>
            </a:r>
            <a:r>
              <a:rPr sz="530" spc="2" dirty="0">
                <a:solidFill>
                  <a:srgbClr val="FFFFFF"/>
                </a:solidFill>
                <a:latin typeface="Arial MT"/>
                <a:cs typeface="Arial MT"/>
              </a:rPr>
              <a:t>effective</a:t>
            </a:r>
            <a:r>
              <a:rPr sz="530" spc="5" dirty="0">
                <a:solidFill>
                  <a:srgbClr val="FFFFFF"/>
                </a:solidFill>
                <a:latin typeface="Arial MT"/>
                <a:cs typeface="Arial MT"/>
              </a:rPr>
              <a:t> </a:t>
            </a:r>
            <a:r>
              <a:rPr sz="530" spc="2" dirty="0">
                <a:solidFill>
                  <a:srgbClr val="FFFFFF"/>
                </a:solidFill>
                <a:latin typeface="Arial MT"/>
                <a:cs typeface="Arial MT"/>
              </a:rPr>
              <a:t>at</a:t>
            </a:r>
            <a:r>
              <a:rPr sz="530" spc="5" dirty="0">
                <a:solidFill>
                  <a:srgbClr val="FFFFFF"/>
                </a:solidFill>
                <a:latin typeface="Arial MT"/>
                <a:cs typeface="Arial MT"/>
              </a:rPr>
              <a:t> collecting</a:t>
            </a:r>
            <a:r>
              <a:rPr sz="530" spc="7" dirty="0">
                <a:solidFill>
                  <a:srgbClr val="FFFFFF"/>
                </a:solidFill>
                <a:latin typeface="Arial MT"/>
                <a:cs typeface="Arial MT"/>
              </a:rPr>
              <a:t> </a:t>
            </a:r>
            <a:r>
              <a:rPr sz="530" spc="5" dirty="0">
                <a:solidFill>
                  <a:srgbClr val="FFFFFF"/>
                </a:solidFill>
                <a:latin typeface="Arial MT"/>
                <a:cs typeface="Arial MT"/>
              </a:rPr>
              <a:t>specimens,</a:t>
            </a:r>
            <a:r>
              <a:rPr sz="530" spc="7" dirty="0">
                <a:solidFill>
                  <a:srgbClr val="FFFFFF"/>
                </a:solidFill>
                <a:latin typeface="Arial MT"/>
                <a:cs typeface="Arial MT"/>
              </a:rPr>
              <a:t> </a:t>
            </a:r>
            <a:r>
              <a:rPr sz="530" spc="5" dirty="0">
                <a:solidFill>
                  <a:srgbClr val="FFFFFF"/>
                </a:solidFill>
                <a:latin typeface="Arial MT"/>
                <a:cs typeface="Arial MT"/>
              </a:rPr>
              <a:t>can  cause  significant </a:t>
            </a:r>
            <a:r>
              <a:rPr sz="530" spc="7" dirty="0">
                <a:solidFill>
                  <a:srgbClr val="FFFFFF"/>
                </a:solidFill>
                <a:latin typeface="Arial MT"/>
                <a:cs typeface="Arial MT"/>
              </a:rPr>
              <a:t> </a:t>
            </a:r>
            <a:r>
              <a:rPr sz="530" spc="5" dirty="0">
                <a:solidFill>
                  <a:srgbClr val="FFFFFF"/>
                </a:solidFill>
                <a:latin typeface="Arial MT"/>
                <a:cs typeface="Arial MT"/>
              </a:rPr>
              <a:t>specimen</a:t>
            </a:r>
            <a:r>
              <a:rPr sz="530" spc="7" dirty="0">
                <a:solidFill>
                  <a:srgbClr val="FFFFFF"/>
                </a:solidFill>
                <a:latin typeface="Arial MT"/>
                <a:cs typeface="Arial MT"/>
              </a:rPr>
              <a:t> damage</a:t>
            </a:r>
            <a:r>
              <a:rPr sz="530" spc="10" dirty="0">
                <a:solidFill>
                  <a:srgbClr val="FFFFFF"/>
                </a:solidFill>
                <a:latin typeface="Arial MT"/>
                <a:cs typeface="Arial MT"/>
              </a:rPr>
              <a:t> </a:t>
            </a:r>
            <a:r>
              <a:rPr sz="530" spc="5" dirty="0">
                <a:solidFill>
                  <a:srgbClr val="FFFFFF"/>
                </a:solidFill>
                <a:latin typeface="Arial MT"/>
                <a:cs typeface="Arial MT"/>
              </a:rPr>
              <a:t>and</a:t>
            </a:r>
            <a:r>
              <a:rPr sz="530" spc="2" dirty="0">
                <a:solidFill>
                  <a:srgbClr val="FFFFFF"/>
                </a:solidFill>
                <a:latin typeface="Arial MT"/>
                <a:cs typeface="Arial MT"/>
              </a:rPr>
              <a:t> </a:t>
            </a:r>
            <a:r>
              <a:rPr sz="530" spc="5" dirty="0">
                <a:solidFill>
                  <a:srgbClr val="FFFFFF"/>
                </a:solidFill>
                <a:latin typeface="Arial MT"/>
                <a:cs typeface="Arial MT"/>
              </a:rPr>
              <a:t>only</a:t>
            </a:r>
            <a:r>
              <a:rPr sz="530" spc="10" dirty="0">
                <a:solidFill>
                  <a:srgbClr val="FFFFFF"/>
                </a:solidFill>
                <a:latin typeface="Arial MT"/>
                <a:cs typeface="Arial MT"/>
              </a:rPr>
              <a:t> </a:t>
            </a:r>
            <a:r>
              <a:rPr sz="530" spc="2" dirty="0">
                <a:solidFill>
                  <a:srgbClr val="FFFFFF"/>
                </a:solidFill>
                <a:latin typeface="Arial MT"/>
                <a:cs typeface="Arial MT"/>
              </a:rPr>
              <a:t>collect</a:t>
            </a:r>
            <a:r>
              <a:rPr sz="530" spc="10" dirty="0">
                <a:solidFill>
                  <a:srgbClr val="FFFFFF"/>
                </a:solidFill>
                <a:latin typeface="Arial MT"/>
                <a:cs typeface="Arial MT"/>
              </a:rPr>
              <a:t> </a:t>
            </a:r>
            <a:r>
              <a:rPr sz="530" spc="5" dirty="0">
                <a:solidFill>
                  <a:srgbClr val="FFFFFF"/>
                </a:solidFill>
                <a:latin typeface="Arial MT"/>
                <a:cs typeface="Arial MT"/>
              </a:rPr>
              <a:t>specimens</a:t>
            </a:r>
            <a:r>
              <a:rPr sz="530" spc="10" dirty="0">
                <a:solidFill>
                  <a:srgbClr val="FFFFFF"/>
                </a:solidFill>
                <a:latin typeface="Arial MT"/>
                <a:cs typeface="Arial MT"/>
              </a:rPr>
              <a:t> </a:t>
            </a:r>
            <a:r>
              <a:rPr sz="530" spc="5" dirty="0">
                <a:solidFill>
                  <a:srgbClr val="FFFFFF"/>
                </a:solidFill>
                <a:latin typeface="Arial MT"/>
                <a:cs typeface="Arial MT"/>
              </a:rPr>
              <a:t>present</a:t>
            </a:r>
            <a:r>
              <a:rPr sz="530" spc="7" dirty="0">
                <a:solidFill>
                  <a:srgbClr val="FFFFFF"/>
                </a:solidFill>
                <a:latin typeface="Arial MT"/>
                <a:cs typeface="Arial MT"/>
              </a:rPr>
              <a:t> </a:t>
            </a:r>
            <a:r>
              <a:rPr sz="530" spc="2" dirty="0">
                <a:solidFill>
                  <a:srgbClr val="FFFFFF"/>
                </a:solidFill>
                <a:latin typeface="Arial MT"/>
                <a:cs typeface="Arial MT"/>
              </a:rPr>
              <a:t>at </a:t>
            </a:r>
            <a:r>
              <a:rPr sz="530" spc="5" dirty="0">
                <a:solidFill>
                  <a:srgbClr val="FFFFFF"/>
                </a:solidFill>
                <a:latin typeface="Arial MT"/>
                <a:cs typeface="Arial MT"/>
              </a:rPr>
              <a:t>the site</a:t>
            </a:r>
            <a:r>
              <a:rPr sz="530" spc="2" dirty="0">
                <a:solidFill>
                  <a:srgbClr val="FFFFFF"/>
                </a:solidFill>
                <a:latin typeface="Arial MT"/>
                <a:cs typeface="Arial MT"/>
              </a:rPr>
              <a:t> at </a:t>
            </a:r>
            <a:r>
              <a:rPr sz="530" spc="5" dirty="0">
                <a:solidFill>
                  <a:srgbClr val="FFFFFF"/>
                </a:solidFill>
                <a:latin typeface="Arial MT"/>
                <a:cs typeface="Arial MT"/>
              </a:rPr>
              <a:t>the</a:t>
            </a:r>
            <a:r>
              <a:rPr sz="530" spc="7" dirty="0">
                <a:solidFill>
                  <a:srgbClr val="FFFFFF"/>
                </a:solidFill>
                <a:latin typeface="Arial MT"/>
                <a:cs typeface="Arial MT"/>
              </a:rPr>
              <a:t> </a:t>
            </a:r>
            <a:r>
              <a:rPr sz="530" spc="5" dirty="0">
                <a:solidFill>
                  <a:srgbClr val="FFFFFF"/>
                </a:solidFill>
                <a:latin typeface="Arial MT"/>
                <a:cs typeface="Arial MT"/>
              </a:rPr>
              <a:t>time </a:t>
            </a:r>
            <a:r>
              <a:rPr sz="530" spc="2" dirty="0">
                <a:solidFill>
                  <a:srgbClr val="FFFFFF"/>
                </a:solidFill>
                <a:latin typeface="Arial MT"/>
                <a:cs typeface="Arial MT"/>
              </a:rPr>
              <a:t>of </a:t>
            </a:r>
            <a:r>
              <a:rPr sz="530" spc="5" dirty="0">
                <a:solidFill>
                  <a:srgbClr val="FFFFFF"/>
                </a:solidFill>
                <a:latin typeface="Arial MT"/>
                <a:cs typeface="Arial MT"/>
              </a:rPr>
              <a:t>sampling.</a:t>
            </a:r>
            <a:endParaRPr sz="530">
              <a:solidFill>
                <a:prstClr val="black"/>
              </a:solidFill>
              <a:latin typeface="Arial MT"/>
              <a:cs typeface="Arial MT"/>
            </a:endParaRPr>
          </a:p>
        </p:txBody>
      </p:sp>
      <p:sp>
        <p:nvSpPr>
          <p:cNvPr id="8" name="object 8"/>
          <p:cNvSpPr txBox="1"/>
          <p:nvPr/>
        </p:nvSpPr>
        <p:spPr>
          <a:xfrm>
            <a:off x="1366008" y="1580596"/>
            <a:ext cx="3078140" cy="333271"/>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5" dirty="0">
                <a:solidFill>
                  <a:srgbClr val="FFFFFF"/>
                </a:solidFill>
                <a:latin typeface="Arial MT"/>
                <a:cs typeface="Arial MT"/>
              </a:rPr>
              <a:t>Studies</a:t>
            </a:r>
            <a:r>
              <a:rPr sz="530" spc="7" dirty="0">
                <a:solidFill>
                  <a:srgbClr val="FFFFFF"/>
                </a:solidFill>
                <a:latin typeface="Arial MT"/>
                <a:cs typeface="Arial MT"/>
              </a:rPr>
              <a:t> </a:t>
            </a:r>
            <a:r>
              <a:rPr sz="530" spc="5" dirty="0">
                <a:solidFill>
                  <a:srgbClr val="FFFFFF"/>
                </a:solidFill>
                <a:latin typeface="Arial MT"/>
                <a:cs typeface="Arial MT"/>
              </a:rPr>
              <a:t>using</a:t>
            </a:r>
            <a:r>
              <a:rPr sz="530" spc="7" dirty="0">
                <a:solidFill>
                  <a:srgbClr val="FFFFFF"/>
                </a:solidFill>
                <a:latin typeface="Arial MT"/>
                <a:cs typeface="Arial MT"/>
              </a:rPr>
              <a:t> </a:t>
            </a:r>
            <a:r>
              <a:rPr sz="530" spc="5" dirty="0">
                <a:solidFill>
                  <a:srgbClr val="FFFFFF"/>
                </a:solidFill>
                <a:latin typeface="Arial MT"/>
                <a:cs typeface="Arial MT"/>
              </a:rPr>
              <a:t>stygofauna</a:t>
            </a:r>
            <a:r>
              <a:rPr sz="530" spc="7" dirty="0">
                <a:solidFill>
                  <a:srgbClr val="FFFFFF"/>
                </a:solidFill>
                <a:latin typeface="Arial MT"/>
                <a:cs typeface="Arial MT"/>
              </a:rPr>
              <a:t> </a:t>
            </a:r>
            <a:r>
              <a:rPr sz="530" spc="5" dirty="0">
                <a:solidFill>
                  <a:srgbClr val="FFFFFF"/>
                </a:solidFill>
                <a:latin typeface="Arial MT"/>
                <a:cs typeface="Arial MT"/>
              </a:rPr>
              <a:t>traps,</a:t>
            </a:r>
            <a:r>
              <a:rPr sz="530" spc="7" dirty="0">
                <a:solidFill>
                  <a:srgbClr val="FFFFFF"/>
                </a:solidFill>
                <a:latin typeface="Arial MT"/>
                <a:cs typeface="Arial MT"/>
              </a:rPr>
              <a:t> </a:t>
            </a:r>
            <a:r>
              <a:rPr sz="530" spc="5" dirty="0">
                <a:solidFill>
                  <a:srgbClr val="FFFFFF"/>
                </a:solidFill>
                <a:latin typeface="Arial MT"/>
                <a:cs typeface="Arial MT"/>
              </a:rPr>
              <a:t>with</a:t>
            </a:r>
            <a:r>
              <a:rPr sz="530" spc="7" dirty="0">
                <a:solidFill>
                  <a:srgbClr val="FFFFFF"/>
                </a:solidFill>
                <a:latin typeface="Arial MT"/>
                <a:cs typeface="Arial MT"/>
              </a:rPr>
              <a:t> </a:t>
            </a:r>
            <a:r>
              <a:rPr sz="530" spc="2" dirty="0">
                <a:solidFill>
                  <a:srgbClr val="FFFFFF"/>
                </a:solidFill>
                <a:latin typeface="Arial MT"/>
                <a:cs typeface="Arial MT"/>
              </a:rPr>
              <a:t>differing</a:t>
            </a:r>
            <a:r>
              <a:rPr sz="530" spc="5" dirty="0">
                <a:solidFill>
                  <a:srgbClr val="FFFFFF"/>
                </a:solidFill>
                <a:latin typeface="Arial MT"/>
                <a:cs typeface="Arial MT"/>
              </a:rPr>
              <a:t> trap</a:t>
            </a:r>
            <a:r>
              <a:rPr sz="530" spc="7" dirty="0">
                <a:solidFill>
                  <a:srgbClr val="FFFFFF"/>
                </a:solidFill>
                <a:latin typeface="Arial MT"/>
                <a:cs typeface="Arial MT"/>
              </a:rPr>
              <a:t> </a:t>
            </a:r>
            <a:r>
              <a:rPr sz="530" spc="5" dirty="0">
                <a:solidFill>
                  <a:srgbClr val="FFFFFF"/>
                </a:solidFill>
                <a:latin typeface="Arial MT"/>
                <a:cs typeface="Arial MT"/>
              </a:rPr>
              <a:t>designs</a:t>
            </a:r>
            <a:r>
              <a:rPr sz="530" spc="7" dirty="0">
                <a:solidFill>
                  <a:srgbClr val="FFFFFF"/>
                </a:solidFill>
                <a:latin typeface="Arial MT"/>
                <a:cs typeface="Arial MT"/>
              </a:rPr>
              <a:t> </a:t>
            </a:r>
            <a:r>
              <a:rPr sz="530" spc="5" dirty="0">
                <a:solidFill>
                  <a:srgbClr val="FFFFFF"/>
                </a:solidFill>
                <a:latin typeface="Arial MT"/>
                <a:cs typeface="Arial MT"/>
              </a:rPr>
              <a:t>and</a:t>
            </a:r>
            <a:r>
              <a:rPr sz="530" spc="7" dirty="0">
                <a:solidFill>
                  <a:srgbClr val="FFFFFF"/>
                </a:solidFill>
                <a:latin typeface="Arial MT"/>
                <a:cs typeface="Arial MT"/>
              </a:rPr>
              <a:t> </a:t>
            </a:r>
            <a:r>
              <a:rPr sz="530" spc="5" dirty="0">
                <a:solidFill>
                  <a:srgbClr val="FFFFFF"/>
                </a:solidFill>
                <a:latin typeface="Arial MT"/>
                <a:cs typeface="Arial MT"/>
              </a:rPr>
              <a:t>methodologies,  have  been </a:t>
            </a:r>
            <a:r>
              <a:rPr sz="530" spc="7" dirty="0">
                <a:solidFill>
                  <a:srgbClr val="FFFFFF"/>
                </a:solidFill>
                <a:latin typeface="Arial MT"/>
                <a:cs typeface="Arial MT"/>
              </a:rPr>
              <a:t> </a:t>
            </a:r>
            <a:r>
              <a:rPr sz="530" spc="5" dirty="0">
                <a:solidFill>
                  <a:srgbClr val="FFFFFF"/>
                </a:solidFill>
                <a:latin typeface="Arial MT"/>
                <a:cs typeface="Arial MT"/>
              </a:rPr>
              <a:t>conducted with varying </a:t>
            </a:r>
            <a:r>
              <a:rPr sz="530" spc="2" dirty="0">
                <a:solidFill>
                  <a:srgbClr val="FFFFFF"/>
                </a:solidFill>
                <a:latin typeface="Arial MT"/>
                <a:cs typeface="Arial MT"/>
              </a:rPr>
              <a:t>levels of </a:t>
            </a:r>
            <a:r>
              <a:rPr sz="530" spc="5" dirty="0">
                <a:solidFill>
                  <a:srgbClr val="FFFFFF"/>
                </a:solidFill>
                <a:latin typeface="Arial MT"/>
                <a:cs typeface="Arial MT"/>
              </a:rPr>
              <a:t>success. The development </a:t>
            </a:r>
            <a:r>
              <a:rPr sz="530" spc="2" dirty="0">
                <a:solidFill>
                  <a:srgbClr val="FFFFFF"/>
                </a:solidFill>
                <a:latin typeface="Arial MT"/>
                <a:cs typeface="Arial MT"/>
              </a:rPr>
              <a:t>of </a:t>
            </a:r>
            <a:r>
              <a:rPr sz="530" spc="5" dirty="0">
                <a:solidFill>
                  <a:srgbClr val="FFFFFF"/>
                </a:solidFill>
                <a:latin typeface="Arial MT"/>
                <a:cs typeface="Arial MT"/>
              </a:rPr>
              <a:t>an </a:t>
            </a:r>
            <a:r>
              <a:rPr sz="530" spc="2" dirty="0">
                <a:solidFill>
                  <a:srgbClr val="FFFFFF"/>
                </a:solidFill>
                <a:latin typeface="Arial MT"/>
                <a:cs typeface="Arial MT"/>
              </a:rPr>
              <a:t>effective </a:t>
            </a:r>
            <a:r>
              <a:rPr sz="530" spc="5" dirty="0">
                <a:solidFill>
                  <a:srgbClr val="FFFFFF"/>
                </a:solidFill>
                <a:latin typeface="Arial MT"/>
                <a:cs typeface="Arial MT"/>
              </a:rPr>
              <a:t>stygofauna trap design </a:t>
            </a:r>
            <a:r>
              <a:rPr sz="530" spc="2" dirty="0">
                <a:solidFill>
                  <a:srgbClr val="FFFFFF"/>
                </a:solidFill>
                <a:latin typeface="Arial MT"/>
                <a:cs typeface="Arial MT"/>
              </a:rPr>
              <a:t>is </a:t>
            </a:r>
            <a:r>
              <a:rPr sz="530" spc="5" dirty="0">
                <a:solidFill>
                  <a:srgbClr val="FFFFFF"/>
                </a:solidFill>
                <a:latin typeface="Arial MT"/>
                <a:cs typeface="Arial MT"/>
              </a:rPr>
              <a:t> appealing,</a:t>
            </a:r>
            <a:r>
              <a:rPr sz="530" spc="7" dirty="0">
                <a:solidFill>
                  <a:srgbClr val="FFFFFF"/>
                </a:solidFill>
                <a:latin typeface="Arial MT"/>
                <a:cs typeface="Arial MT"/>
              </a:rPr>
              <a:t> </a:t>
            </a:r>
            <a:r>
              <a:rPr sz="530" spc="5" dirty="0">
                <a:solidFill>
                  <a:srgbClr val="FFFFFF"/>
                </a:solidFill>
                <a:latin typeface="Arial MT"/>
                <a:cs typeface="Arial MT"/>
              </a:rPr>
              <a:t>as</a:t>
            </a:r>
            <a:r>
              <a:rPr sz="530" spc="7" dirty="0">
                <a:solidFill>
                  <a:srgbClr val="FFFFFF"/>
                </a:solidFill>
                <a:latin typeface="Arial MT"/>
                <a:cs typeface="Arial MT"/>
              </a:rPr>
              <a:t> </a:t>
            </a:r>
            <a:r>
              <a:rPr sz="530" spc="5" dirty="0">
                <a:solidFill>
                  <a:srgbClr val="FFFFFF"/>
                </a:solidFill>
                <a:latin typeface="Arial MT"/>
                <a:cs typeface="Arial MT"/>
              </a:rPr>
              <a:t>this</a:t>
            </a:r>
            <a:r>
              <a:rPr sz="530" spc="7" dirty="0">
                <a:solidFill>
                  <a:srgbClr val="FFFFFF"/>
                </a:solidFill>
                <a:latin typeface="Arial MT"/>
                <a:cs typeface="Arial MT"/>
              </a:rPr>
              <a:t> method</a:t>
            </a:r>
            <a:r>
              <a:rPr sz="530" spc="10" dirty="0">
                <a:solidFill>
                  <a:srgbClr val="FFFFFF"/>
                </a:solidFill>
                <a:latin typeface="Arial MT"/>
                <a:cs typeface="Arial MT"/>
              </a:rPr>
              <a:t> </a:t>
            </a:r>
            <a:r>
              <a:rPr sz="530" spc="5" dirty="0">
                <a:solidFill>
                  <a:srgbClr val="FFFFFF"/>
                </a:solidFill>
                <a:latin typeface="Arial MT"/>
                <a:cs typeface="Arial MT"/>
              </a:rPr>
              <a:t>could</a:t>
            </a:r>
            <a:r>
              <a:rPr sz="530" spc="7" dirty="0">
                <a:solidFill>
                  <a:srgbClr val="FFFFFF"/>
                </a:solidFill>
                <a:latin typeface="Arial MT"/>
                <a:cs typeface="Arial MT"/>
              </a:rPr>
              <a:t> </a:t>
            </a:r>
            <a:r>
              <a:rPr sz="530" spc="5" dirty="0">
                <a:solidFill>
                  <a:srgbClr val="FFFFFF"/>
                </a:solidFill>
                <a:latin typeface="Arial MT"/>
                <a:cs typeface="Arial MT"/>
              </a:rPr>
              <a:t>potentially</a:t>
            </a:r>
            <a:r>
              <a:rPr sz="530" spc="7" dirty="0">
                <a:solidFill>
                  <a:srgbClr val="FFFFFF"/>
                </a:solidFill>
                <a:latin typeface="Arial MT"/>
                <a:cs typeface="Arial MT"/>
              </a:rPr>
              <a:t> </a:t>
            </a:r>
            <a:r>
              <a:rPr sz="530" spc="5" dirty="0">
                <a:solidFill>
                  <a:srgbClr val="FFFFFF"/>
                </a:solidFill>
                <a:latin typeface="Arial MT"/>
                <a:cs typeface="Arial MT"/>
              </a:rPr>
              <a:t>collect</a:t>
            </a:r>
            <a:r>
              <a:rPr sz="530" spc="7" dirty="0">
                <a:solidFill>
                  <a:srgbClr val="FFFFFF"/>
                </a:solidFill>
                <a:latin typeface="Arial MT"/>
                <a:cs typeface="Arial MT"/>
              </a:rPr>
              <a:t> </a:t>
            </a:r>
            <a:r>
              <a:rPr sz="530" spc="5" dirty="0">
                <a:solidFill>
                  <a:srgbClr val="FFFFFF"/>
                </a:solidFill>
                <a:latin typeface="Arial MT"/>
                <a:cs typeface="Arial MT"/>
              </a:rPr>
              <a:t>transient</a:t>
            </a:r>
            <a:r>
              <a:rPr sz="530" spc="7" dirty="0">
                <a:solidFill>
                  <a:srgbClr val="FFFFFF"/>
                </a:solidFill>
                <a:latin typeface="Arial MT"/>
                <a:cs typeface="Arial MT"/>
              </a:rPr>
              <a:t> </a:t>
            </a:r>
            <a:r>
              <a:rPr sz="530" spc="2" dirty="0">
                <a:solidFill>
                  <a:srgbClr val="FFFFFF"/>
                </a:solidFill>
                <a:latin typeface="Arial MT"/>
                <a:cs typeface="Arial MT"/>
              </a:rPr>
              <a:t>or</a:t>
            </a:r>
            <a:r>
              <a:rPr sz="530" spc="5" dirty="0">
                <a:solidFill>
                  <a:srgbClr val="FFFFFF"/>
                </a:solidFill>
                <a:latin typeface="Arial MT"/>
                <a:cs typeface="Arial MT"/>
              </a:rPr>
              <a:t> cryptic</a:t>
            </a:r>
            <a:r>
              <a:rPr sz="530" spc="7" dirty="0">
                <a:solidFill>
                  <a:srgbClr val="FFFFFF"/>
                </a:solidFill>
                <a:latin typeface="Arial MT"/>
                <a:cs typeface="Arial MT"/>
              </a:rPr>
              <a:t> </a:t>
            </a:r>
            <a:r>
              <a:rPr sz="530" spc="5" dirty="0">
                <a:solidFill>
                  <a:srgbClr val="FFFFFF"/>
                </a:solidFill>
                <a:latin typeface="Arial MT"/>
                <a:cs typeface="Arial MT"/>
              </a:rPr>
              <a:t>species</a:t>
            </a:r>
            <a:r>
              <a:rPr sz="530" spc="7" dirty="0">
                <a:solidFill>
                  <a:srgbClr val="FFFFFF"/>
                </a:solidFill>
                <a:latin typeface="Arial MT"/>
                <a:cs typeface="Arial MT"/>
              </a:rPr>
              <a:t> </a:t>
            </a:r>
            <a:r>
              <a:rPr sz="530" spc="5" dirty="0">
                <a:solidFill>
                  <a:srgbClr val="FFFFFF"/>
                </a:solidFill>
                <a:latin typeface="Arial MT"/>
                <a:cs typeface="Arial MT"/>
              </a:rPr>
              <a:t>that</a:t>
            </a:r>
            <a:r>
              <a:rPr sz="530" spc="7" dirty="0">
                <a:solidFill>
                  <a:srgbClr val="FFFFFF"/>
                </a:solidFill>
                <a:latin typeface="Arial MT"/>
                <a:cs typeface="Arial MT"/>
              </a:rPr>
              <a:t> </a:t>
            </a:r>
            <a:r>
              <a:rPr sz="530" spc="5" dirty="0">
                <a:solidFill>
                  <a:srgbClr val="FFFFFF"/>
                </a:solidFill>
                <a:latin typeface="Arial MT"/>
                <a:cs typeface="Arial MT"/>
              </a:rPr>
              <a:t>are</a:t>
            </a:r>
            <a:r>
              <a:rPr sz="530" spc="7" dirty="0">
                <a:solidFill>
                  <a:srgbClr val="FFFFFF"/>
                </a:solidFill>
                <a:latin typeface="Arial MT"/>
                <a:cs typeface="Arial MT"/>
              </a:rPr>
              <a:t> </a:t>
            </a:r>
            <a:r>
              <a:rPr sz="530" spc="5" dirty="0">
                <a:solidFill>
                  <a:srgbClr val="FFFFFF"/>
                </a:solidFill>
                <a:latin typeface="Arial MT"/>
                <a:cs typeface="Arial MT"/>
              </a:rPr>
              <a:t>poorly </a:t>
            </a:r>
            <a:r>
              <a:rPr sz="530" spc="-142" dirty="0">
                <a:solidFill>
                  <a:srgbClr val="FFFFFF"/>
                </a:solidFill>
                <a:latin typeface="Arial MT"/>
                <a:cs typeface="Arial MT"/>
              </a:rPr>
              <a:t> </a:t>
            </a:r>
            <a:r>
              <a:rPr sz="530" spc="5" dirty="0">
                <a:solidFill>
                  <a:srgbClr val="FFFFFF"/>
                </a:solidFill>
                <a:latin typeface="Arial MT"/>
                <a:cs typeface="Arial MT"/>
              </a:rPr>
              <a:t>represented</a:t>
            </a:r>
            <a:r>
              <a:rPr sz="530" spc="2" dirty="0">
                <a:solidFill>
                  <a:srgbClr val="FFFFFF"/>
                </a:solidFill>
                <a:latin typeface="Arial MT"/>
                <a:cs typeface="Arial MT"/>
              </a:rPr>
              <a:t> in net</a:t>
            </a:r>
            <a:r>
              <a:rPr sz="530" spc="5" dirty="0">
                <a:solidFill>
                  <a:srgbClr val="FFFFFF"/>
                </a:solidFill>
                <a:latin typeface="Arial MT"/>
                <a:cs typeface="Arial MT"/>
              </a:rPr>
              <a:t> </a:t>
            </a:r>
            <a:r>
              <a:rPr sz="530" spc="2" dirty="0">
                <a:solidFill>
                  <a:srgbClr val="FFFFFF"/>
                </a:solidFill>
                <a:latin typeface="Arial MT"/>
                <a:cs typeface="Arial MT"/>
              </a:rPr>
              <a:t>haul</a:t>
            </a:r>
            <a:r>
              <a:rPr sz="530" spc="5" dirty="0">
                <a:solidFill>
                  <a:srgbClr val="FFFFFF"/>
                </a:solidFill>
                <a:latin typeface="Arial MT"/>
                <a:cs typeface="Arial MT"/>
              </a:rPr>
              <a:t> samples.</a:t>
            </a:r>
            <a:endParaRPr sz="530">
              <a:solidFill>
                <a:prstClr val="black"/>
              </a:solidFill>
              <a:latin typeface="Arial MT"/>
              <a:cs typeface="Arial MT"/>
            </a:endParaRPr>
          </a:p>
        </p:txBody>
      </p:sp>
      <p:sp>
        <p:nvSpPr>
          <p:cNvPr id="9" name="object 9"/>
          <p:cNvSpPr txBox="1"/>
          <p:nvPr/>
        </p:nvSpPr>
        <p:spPr>
          <a:xfrm>
            <a:off x="1366008" y="2038501"/>
            <a:ext cx="3078752" cy="250108"/>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7" dirty="0">
                <a:solidFill>
                  <a:srgbClr val="FFFFFF"/>
                </a:solidFill>
                <a:latin typeface="Arial MT"/>
                <a:cs typeface="Arial MT"/>
              </a:rPr>
              <a:t>Between </a:t>
            </a:r>
            <a:r>
              <a:rPr sz="530" spc="5" dirty="0">
                <a:solidFill>
                  <a:srgbClr val="FFFFFF"/>
                </a:solidFill>
                <a:latin typeface="Arial MT"/>
                <a:cs typeface="Arial MT"/>
              </a:rPr>
              <a:t>2021 </a:t>
            </a:r>
            <a:r>
              <a:rPr sz="530" spc="7" dirty="0">
                <a:solidFill>
                  <a:srgbClr val="FFFFFF"/>
                </a:solidFill>
                <a:latin typeface="Arial MT"/>
                <a:cs typeface="Arial MT"/>
              </a:rPr>
              <a:t>and </a:t>
            </a:r>
            <a:r>
              <a:rPr sz="530" spc="5" dirty="0">
                <a:solidFill>
                  <a:srgbClr val="FFFFFF"/>
                </a:solidFill>
                <a:latin typeface="Arial MT"/>
                <a:cs typeface="Arial MT"/>
              </a:rPr>
              <a:t>2022, </a:t>
            </a:r>
            <a:r>
              <a:rPr sz="530" spc="2" dirty="0">
                <a:solidFill>
                  <a:srgbClr val="FFFFFF"/>
                </a:solidFill>
                <a:latin typeface="Arial MT"/>
                <a:cs typeface="Arial MT"/>
              </a:rPr>
              <a:t>in </a:t>
            </a:r>
            <a:r>
              <a:rPr sz="530" spc="5" dirty="0">
                <a:solidFill>
                  <a:srgbClr val="FFFFFF"/>
                </a:solidFill>
                <a:latin typeface="Arial MT"/>
                <a:cs typeface="Arial MT"/>
              </a:rPr>
              <a:t>conjunction with Rio </a:t>
            </a:r>
            <a:r>
              <a:rPr sz="530" dirty="0">
                <a:solidFill>
                  <a:srgbClr val="FFFFFF"/>
                </a:solidFill>
                <a:latin typeface="Arial MT"/>
                <a:cs typeface="Arial MT"/>
              </a:rPr>
              <a:t>Tinto, </a:t>
            </a:r>
            <a:r>
              <a:rPr sz="530" spc="5" dirty="0">
                <a:solidFill>
                  <a:srgbClr val="FFFFFF"/>
                </a:solidFill>
                <a:latin typeface="Arial MT"/>
                <a:cs typeface="Arial MT"/>
              </a:rPr>
              <a:t>Biologic began developing and trialling </a:t>
            </a:r>
            <a:r>
              <a:rPr sz="530" spc="7" dirty="0">
                <a:solidFill>
                  <a:srgbClr val="FFFFFF"/>
                </a:solidFill>
                <a:latin typeface="Arial MT"/>
                <a:cs typeface="Arial MT"/>
              </a:rPr>
              <a:t>a </a:t>
            </a:r>
            <a:r>
              <a:rPr sz="530" spc="10" dirty="0">
                <a:solidFill>
                  <a:srgbClr val="FFFFFF"/>
                </a:solidFill>
                <a:latin typeface="Arial MT"/>
                <a:cs typeface="Arial MT"/>
              </a:rPr>
              <a:t> </a:t>
            </a:r>
            <a:r>
              <a:rPr sz="530" spc="5" dirty="0">
                <a:solidFill>
                  <a:srgbClr val="FFFFFF"/>
                </a:solidFill>
                <a:latin typeface="Arial MT"/>
                <a:cs typeface="Arial MT"/>
              </a:rPr>
              <a:t>stygofauna</a:t>
            </a:r>
            <a:r>
              <a:rPr sz="530" spc="106" dirty="0">
                <a:solidFill>
                  <a:srgbClr val="FFFFFF"/>
                </a:solidFill>
                <a:latin typeface="Arial MT"/>
                <a:cs typeface="Arial MT"/>
              </a:rPr>
              <a:t> </a:t>
            </a:r>
            <a:r>
              <a:rPr sz="530" spc="5" dirty="0">
                <a:solidFill>
                  <a:srgbClr val="FFFFFF"/>
                </a:solidFill>
                <a:latin typeface="Arial MT"/>
                <a:cs typeface="Arial MT"/>
              </a:rPr>
              <a:t>trap</a:t>
            </a:r>
            <a:r>
              <a:rPr sz="530" spc="110" dirty="0">
                <a:solidFill>
                  <a:srgbClr val="FFFFFF"/>
                </a:solidFill>
                <a:latin typeface="Arial MT"/>
                <a:cs typeface="Arial MT"/>
              </a:rPr>
              <a:t> </a:t>
            </a:r>
            <a:r>
              <a:rPr sz="530" spc="5" dirty="0">
                <a:solidFill>
                  <a:srgbClr val="FFFFFF"/>
                </a:solidFill>
                <a:latin typeface="Arial MT"/>
                <a:cs typeface="Arial MT"/>
              </a:rPr>
              <a:t>designed</a:t>
            </a:r>
            <a:r>
              <a:rPr sz="530" spc="108" dirty="0">
                <a:solidFill>
                  <a:srgbClr val="FFFFFF"/>
                </a:solidFill>
                <a:latin typeface="Arial MT"/>
                <a:cs typeface="Arial MT"/>
              </a:rPr>
              <a:t> </a:t>
            </a:r>
            <a:r>
              <a:rPr sz="530" spc="5" dirty="0">
                <a:solidFill>
                  <a:srgbClr val="FFFFFF"/>
                </a:solidFill>
                <a:latin typeface="Arial MT"/>
                <a:cs typeface="Arial MT"/>
              </a:rPr>
              <a:t>to</a:t>
            </a:r>
            <a:r>
              <a:rPr sz="530" spc="110" dirty="0">
                <a:solidFill>
                  <a:srgbClr val="FFFFFF"/>
                </a:solidFill>
                <a:latin typeface="Arial MT"/>
                <a:cs typeface="Arial MT"/>
              </a:rPr>
              <a:t> </a:t>
            </a:r>
            <a:r>
              <a:rPr sz="530" spc="5" dirty="0">
                <a:solidFill>
                  <a:srgbClr val="FFFFFF"/>
                </a:solidFill>
                <a:latin typeface="Arial MT"/>
                <a:cs typeface="Arial MT"/>
              </a:rPr>
              <a:t>sample</a:t>
            </a:r>
            <a:r>
              <a:rPr sz="530" spc="108" dirty="0">
                <a:solidFill>
                  <a:srgbClr val="FFFFFF"/>
                </a:solidFill>
                <a:latin typeface="Arial MT"/>
                <a:cs typeface="Arial MT"/>
              </a:rPr>
              <a:t> </a:t>
            </a:r>
            <a:r>
              <a:rPr sz="530" spc="5" dirty="0">
                <a:solidFill>
                  <a:srgbClr val="FFFFFF"/>
                </a:solidFill>
                <a:latin typeface="Arial MT"/>
                <a:cs typeface="Arial MT"/>
              </a:rPr>
              <a:t>groundwater</a:t>
            </a:r>
            <a:r>
              <a:rPr sz="530" spc="113" dirty="0">
                <a:solidFill>
                  <a:srgbClr val="FFFFFF"/>
                </a:solidFill>
                <a:latin typeface="Arial MT"/>
                <a:cs typeface="Arial MT"/>
              </a:rPr>
              <a:t> </a:t>
            </a:r>
            <a:r>
              <a:rPr sz="530" spc="5" dirty="0">
                <a:solidFill>
                  <a:srgbClr val="FFFFFF"/>
                </a:solidFill>
                <a:latin typeface="Arial MT"/>
                <a:cs typeface="Arial MT"/>
              </a:rPr>
              <a:t>bores</a:t>
            </a:r>
            <a:r>
              <a:rPr sz="530" spc="110" dirty="0">
                <a:solidFill>
                  <a:srgbClr val="FFFFFF"/>
                </a:solidFill>
                <a:latin typeface="Arial MT"/>
                <a:cs typeface="Arial MT"/>
              </a:rPr>
              <a:t> </a:t>
            </a:r>
            <a:r>
              <a:rPr sz="530" spc="5" dirty="0">
                <a:solidFill>
                  <a:srgbClr val="FFFFFF"/>
                </a:solidFill>
                <a:latin typeface="Arial MT"/>
                <a:cs typeface="Arial MT"/>
              </a:rPr>
              <a:t>and</a:t>
            </a:r>
            <a:r>
              <a:rPr sz="530" spc="110" dirty="0">
                <a:solidFill>
                  <a:srgbClr val="FFFFFF"/>
                </a:solidFill>
                <a:latin typeface="Arial MT"/>
                <a:cs typeface="Arial MT"/>
              </a:rPr>
              <a:t> </a:t>
            </a:r>
            <a:r>
              <a:rPr sz="530" spc="2" dirty="0">
                <a:solidFill>
                  <a:srgbClr val="FFFFFF"/>
                </a:solidFill>
                <a:latin typeface="Arial MT"/>
                <a:cs typeface="Arial MT"/>
              </a:rPr>
              <a:t>drill</a:t>
            </a:r>
            <a:r>
              <a:rPr sz="530" spc="108" dirty="0">
                <a:solidFill>
                  <a:srgbClr val="FFFFFF"/>
                </a:solidFill>
                <a:latin typeface="Arial MT"/>
                <a:cs typeface="Arial MT"/>
              </a:rPr>
              <a:t> </a:t>
            </a:r>
            <a:r>
              <a:rPr sz="530" spc="5" dirty="0">
                <a:solidFill>
                  <a:srgbClr val="FFFFFF"/>
                </a:solidFill>
                <a:latin typeface="Arial MT"/>
                <a:cs typeface="Arial MT"/>
              </a:rPr>
              <a:t>holes</a:t>
            </a:r>
            <a:r>
              <a:rPr sz="530" spc="110" dirty="0">
                <a:solidFill>
                  <a:srgbClr val="FFFFFF"/>
                </a:solidFill>
                <a:latin typeface="Arial MT"/>
                <a:cs typeface="Arial MT"/>
              </a:rPr>
              <a:t> </a:t>
            </a:r>
            <a:r>
              <a:rPr sz="530" spc="5" dirty="0">
                <a:solidFill>
                  <a:srgbClr val="FFFFFF"/>
                </a:solidFill>
                <a:latin typeface="Arial MT"/>
                <a:cs typeface="Arial MT"/>
              </a:rPr>
              <a:t>intersecting</a:t>
            </a:r>
            <a:r>
              <a:rPr sz="530" spc="110" dirty="0">
                <a:solidFill>
                  <a:srgbClr val="FFFFFF"/>
                </a:solidFill>
                <a:latin typeface="Arial MT"/>
                <a:cs typeface="Arial MT"/>
              </a:rPr>
              <a:t> </a:t>
            </a:r>
            <a:r>
              <a:rPr sz="530" spc="2" dirty="0">
                <a:solidFill>
                  <a:srgbClr val="FFFFFF"/>
                </a:solidFill>
                <a:latin typeface="Arial MT"/>
                <a:cs typeface="Arial MT"/>
              </a:rPr>
              <a:t>groundwater. </a:t>
            </a:r>
            <a:r>
              <a:rPr sz="530" spc="-142" dirty="0">
                <a:solidFill>
                  <a:srgbClr val="FFFFFF"/>
                </a:solidFill>
                <a:latin typeface="Arial MT"/>
                <a:cs typeface="Arial MT"/>
              </a:rPr>
              <a:t> </a:t>
            </a:r>
            <a:r>
              <a:rPr sz="530" spc="5" dirty="0">
                <a:solidFill>
                  <a:srgbClr val="FFFFFF"/>
                </a:solidFill>
                <a:latin typeface="Arial MT"/>
                <a:cs typeface="Arial MT"/>
              </a:rPr>
              <a:t>This </a:t>
            </a:r>
            <a:r>
              <a:rPr sz="530" spc="2" dirty="0">
                <a:solidFill>
                  <a:srgbClr val="FFFFFF"/>
                </a:solidFill>
                <a:latin typeface="Arial MT"/>
                <a:cs typeface="Arial MT"/>
              </a:rPr>
              <a:t>trial is</a:t>
            </a:r>
            <a:r>
              <a:rPr sz="530" spc="5" dirty="0">
                <a:solidFill>
                  <a:srgbClr val="FFFFFF"/>
                </a:solidFill>
                <a:latin typeface="Arial MT"/>
                <a:cs typeface="Arial MT"/>
              </a:rPr>
              <a:t> currently</a:t>
            </a:r>
            <a:r>
              <a:rPr sz="530" spc="2" dirty="0">
                <a:solidFill>
                  <a:srgbClr val="FFFFFF"/>
                </a:solidFill>
                <a:latin typeface="Arial MT"/>
                <a:cs typeface="Arial MT"/>
              </a:rPr>
              <a:t> </a:t>
            </a:r>
            <a:r>
              <a:rPr sz="530" spc="5" dirty="0">
                <a:solidFill>
                  <a:srgbClr val="FFFFFF"/>
                </a:solidFill>
                <a:latin typeface="Arial MT"/>
                <a:cs typeface="Arial MT"/>
              </a:rPr>
              <a:t>ongoing,</a:t>
            </a:r>
            <a:r>
              <a:rPr sz="530" spc="10" dirty="0">
                <a:solidFill>
                  <a:srgbClr val="FFFFFF"/>
                </a:solidFill>
                <a:latin typeface="Arial MT"/>
                <a:cs typeface="Arial MT"/>
              </a:rPr>
              <a:t> </a:t>
            </a:r>
            <a:r>
              <a:rPr sz="530" spc="5" dirty="0">
                <a:solidFill>
                  <a:srgbClr val="FFFFFF"/>
                </a:solidFill>
                <a:latin typeface="Arial MT"/>
                <a:cs typeface="Arial MT"/>
              </a:rPr>
              <a:t>and</a:t>
            </a:r>
            <a:r>
              <a:rPr sz="530" spc="7" dirty="0">
                <a:solidFill>
                  <a:srgbClr val="FFFFFF"/>
                </a:solidFill>
                <a:latin typeface="Arial MT"/>
                <a:cs typeface="Arial MT"/>
              </a:rPr>
              <a:t> </a:t>
            </a:r>
            <a:r>
              <a:rPr sz="530" spc="5" dirty="0">
                <a:solidFill>
                  <a:srgbClr val="FFFFFF"/>
                </a:solidFill>
                <a:latin typeface="Arial MT"/>
                <a:cs typeface="Arial MT"/>
              </a:rPr>
              <a:t>this</a:t>
            </a:r>
            <a:r>
              <a:rPr sz="530" spc="2" dirty="0">
                <a:solidFill>
                  <a:srgbClr val="FFFFFF"/>
                </a:solidFill>
                <a:latin typeface="Arial MT"/>
                <a:cs typeface="Arial MT"/>
              </a:rPr>
              <a:t> </a:t>
            </a:r>
            <a:r>
              <a:rPr sz="530" spc="5" dirty="0">
                <a:solidFill>
                  <a:srgbClr val="FFFFFF"/>
                </a:solidFill>
                <a:latin typeface="Arial MT"/>
                <a:cs typeface="Arial MT"/>
              </a:rPr>
              <a:t>work presents </a:t>
            </a:r>
            <a:r>
              <a:rPr sz="530" spc="2" dirty="0">
                <a:solidFill>
                  <a:srgbClr val="FFFFFF"/>
                </a:solidFill>
                <a:latin typeface="Arial MT"/>
                <a:cs typeface="Arial MT"/>
              </a:rPr>
              <a:t>its initial</a:t>
            </a:r>
            <a:r>
              <a:rPr sz="530" spc="7" dirty="0">
                <a:solidFill>
                  <a:srgbClr val="FFFFFF"/>
                </a:solidFill>
                <a:latin typeface="Arial MT"/>
                <a:cs typeface="Arial MT"/>
              </a:rPr>
              <a:t> </a:t>
            </a:r>
            <a:r>
              <a:rPr sz="530" spc="5" dirty="0">
                <a:solidFill>
                  <a:srgbClr val="FFFFFF"/>
                </a:solidFill>
                <a:latin typeface="Arial MT"/>
                <a:cs typeface="Arial MT"/>
              </a:rPr>
              <a:t>results.</a:t>
            </a:r>
            <a:endParaRPr sz="530">
              <a:solidFill>
                <a:prstClr val="black"/>
              </a:solidFill>
              <a:latin typeface="Arial MT"/>
              <a:cs typeface="Arial MT"/>
            </a:endParaRPr>
          </a:p>
        </p:txBody>
      </p:sp>
      <p:grpSp>
        <p:nvGrpSpPr>
          <p:cNvPr id="10" name="object 10"/>
          <p:cNvGrpSpPr/>
          <p:nvPr/>
        </p:nvGrpSpPr>
        <p:grpSpPr>
          <a:xfrm>
            <a:off x="1313173" y="2492308"/>
            <a:ext cx="3163865" cy="3042625"/>
            <a:chOff x="132112" y="5169231"/>
            <a:chExt cx="6562090" cy="6310630"/>
          </a:xfrm>
        </p:grpSpPr>
        <p:sp>
          <p:nvSpPr>
            <p:cNvPr id="11" name="object 11"/>
            <p:cNvSpPr/>
            <p:nvPr/>
          </p:nvSpPr>
          <p:spPr>
            <a:xfrm>
              <a:off x="135287" y="5172406"/>
              <a:ext cx="6555740" cy="6304280"/>
            </a:xfrm>
            <a:custGeom>
              <a:avLst/>
              <a:gdLst/>
              <a:ahLst/>
              <a:cxnLst/>
              <a:rect l="l" t="t" r="r" b="b"/>
              <a:pathLst>
                <a:path w="6555740" h="6304280">
                  <a:moveTo>
                    <a:pt x="6555342" y="0"/>
                  </a:moveTo>
                  <a:lnTo>
                    <a:pt x="0" y="0"/>
                  </a:lnTo>
                  <a:lnTo>
                    <a:pt x="0" y="6304094"/>
                  </a:lnTo>
                  <a:lnTo>
                    <a:pt x="6555342" y="6304094"/>
                  </a:lnTo>
                  <a:lnTo>
                    <a:pt x="6555342" y="0"/>
                  </a:lnTo>
                  <a:close/>
                </a:path>
              </a:pathLst>
            </a:custGeom>
            <a:solidFill>
              <a:srgbClr val="353941"/>
            </a:solidFill>
          </p:spPr>
          <p:txBody>
            <a:bodyPr wrap="square" lIns="0" tIns="0" rIns="0" bIns="0" rtlCol="0"/>
            <a:lstStyle/>
            <a:p>
              <a:pPr defTabSz="440832"/>
              <a:endParaRPr sz="868">
                <a:solidFill>
                  <a:prstClr val="black"/>
                </a:solidFill>
                <a:latin typeface="Calibri"/>
              </a:endParaRPr>
            </a:p>
          </p:txBody>
        </p:sp>
        <p:sp>
          <p:nvSpPr>
            <p:cNvPr id="12" name="object 12"/>
            <p:cNvSpPr/>
            <p:nvPr/>
          </p:nvSpPr>
          <p:spPr>
            <a:xfrm>
              <a:off x="135287" y="5172406"/>
              <a:ext cx="6555740" cy="6304280"/>
            </a:xfrm>
            <a:custGeom>
              <a:avLst/>
              <a:gdLst/>
              <a:ahLst/>
              <a:cxnLst/>
              <a:rect l="l" t="t" r="r" b="b"/>
              <a:pathLst>
                <a:path w="6555740" h="6304280">
                  <a:moveTo>
                    <a:pt x="0" y="6304094"/>
                  </a:moveTo>
                  <a:lnTo>
                    <a:pt x="6555342" y="6304094"/>
                  </a:lnTo>
                  <a:lnTo>
                    <a:pt x="6555342" y="0"/>
                  </a:lnTo>
                  <a:lnTo>
                    <a:pt x="0" y="0"/>
                  </a:lnTo>
                  <a:lnTo>
                    <a:pt x="0" y="6304094"/>
                  </a:lnTo>
                  <a:close/>
                </a:path>
              </a:pathLst>
            </a:custGeom>
            <a:ln w="5965">
              <a:solidFill>
                <a:srgbClr val="353941"/>
              </a:solidFill>
            </a:ln>
          </p:spPr>
          <p:txBody>
            <a:bodyPr wrap="square" lIns="0" tIns="0" rIns="0" bIns="0" rtlCol="0"/>
            <a:lstStyle/>
            <a:p>
              <a:pPr defTabSz="440832"/>
              <a:endParaRPr sz="868">
                <a:solidFill>
                  <a:prstClr val="black"/>
                </a:solidFill>
                <a:latin typeface="Calibri"/>
              </a:endParaRPr>
            </a:p>
          </p:txBody>
        </p:sp>
      </p:grpSp>
      <p:sp>
        <p:nvSpPr>
          <p:cNvPr id="13" name="object 13"/>
          <p:cNvSpPr txBox="1"/>
          <p:nvPr/>
        </p:nvSpPr>
        <p:spPr>
          <a:xfrm>
            <a:off x="1329287" y="2348229"/>
            <a:ext cx="1354455" cy="131753"/>
          </a:xfrm>
          <a:prstGeom prst="rect">
            <a:avLst/>
          </a:prstGeom>
        </p:spPr>
        <p:txBody>
          <a:bodyPr vert="horz" wrap="square" lIns="0" tIns="5511" rIns="0" bIns="0" rtlCol="0">
            <a:spAutoFit/>
          </a:bodyPr>
          <a:lstStyle/>
          <a:p>
            <a:pPr marL="6123" defTabSz="440832">
              <a:spcBef>
                <a:spcPts val="43"/>
              </a:spcBef>
            </a:pPr>
            <a:r>
              <a:rPr sz="820" b="1" spc="-2" dirty="0">
                <a:solidFill>
                  <a:srgbClr val="ED8008"/>
                </a:solidFill>
                <a:latin typeface="Arial"/>
                <a:cs typeface="Arial"/>
              </a:rPr>
              <a:t>Study</a:t>
            </a:r>
            <a:r>
              <a:rPr sz="820" b="1" spc="-36" dirty="0">
                <a:solidFill>
                  <a:srgbClr val="ED8008"/>
                </a:solidFill>
                <a:latin typeface="Arial"/>
                <a:cs typeface="Arial"/>
              </a:rPr>
              <a:t> </a:t>
            </a:r>
            <a:r>
              <a:rPr sz="820" b="1" spc="-5" dirty="0">
                <a:solidFill>
                  <a:srgbClr val="ED8008"/>
                </a:solidFill>
                <a:latin typeface="Arial"/>
                <a:cs typeface="Arial"/>
              </a:rPr>
              <a:t>Area</a:t>
            </a:r>
            <a:r>
              <a:rPr sz="820" b="1" spc="-10" dirty="0">
                <a:solidFill>
                  <a:srgbClr val="ED8008"/>
                </a:solidFill>
                <a:latin typeface="Arial"/>
                <a:cs typeface="Arial"/>
              </a:rPr>
              <a:t> </a:t>
            </a:r>
            <a:r>
              <a:rPr sz="820" b="1" spc="-5" dirty="0">
                <a:solidFill>
                  <a:srgbClr val="ED8008"/>
                </a:solidFill>
                <a:latin typeface="Arial"/>
                <a:cs typeface="Arial"/>
              </a:rPr>
              <a:t>and Hypothesis</a:t>
            </a:r>
            <a:endParaRPr sz="820">
              <a:solidFill>
                <a:prstClr val="black"/>
              </a:solidFill>
              <a:latin typeface="Arial"/>
              <a:cs typeface="Arial"/>
            </a:endParaRPr>
          </a:p>
        </p:txBody>
      </p:sp>
      <p:sp>
        <p:nvSpPr>
          <p:cNvPr id="14" name="object 14"/>
          <p:cNvSpPr txBox="1"/>
          <p:nvPr/>
        </p:nvSpPr>
        <p:spPr>
          <a:xfrm>
            <a:off x="1365387" y="2524355"/>
            <a:ext cx="3072323" cy="562116"/>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5" dirty="0">
                <a:solidFill>
                  <a:srgbClr val="FFFFFF"/>
                </a:solidFill>
                <a:latin typeface="Arial MT"/>
                <a:cs typeface="Arial MT"/>
              </a:rPr>
              <a:t>The </a:t>
            </a:r>
            <a:r>
              <a:rPr sz="530" spc="7" dirty="0">
                <a:solidFill>
                  <a:srgbClr val="FFFFFF"/>
                </a:solidFill>
                <a:latin typeface="Arial MT"/>
                <a:cs typeface="Arial MT"/>
              </a:rPr>
              <a:t>Robe </a:t>
            </a:r>
            <a:r>
              <a:rPr sz="530" spc="5" dirty="0">
                <a:solidFill>
                  <a:srgbClr val="FFFFFF"/>
                </a:solidFill>
                <a:latin typeface="Arial MT"/>
                <a:cs typeface="Arial MT"/>
              </a:rPr>
              <a:t>and Bungaroo valleys, </a:t>
            </a:r>
            <a:r>
              <a:rPr sz="530" spc="2" dirty="0">
                <a:solidFill>
                  <a:srgbClr val="FFFFFF"/>
                </a:solidFill>
                <a:latin typeface="Arial MT"/>
                <a:cs typeface="Arial MT"/>
              </a:rPr>
              <a:t>in </a:t>
            </a:r>
            <a:r>
              <a:rPr sz="530" spc="5" dirty="0">
                <a:solidFill>
                  <a:srgbClr val="FFFFFF"/>
                </a:solidFill>
                <a:latin typeface="Arial MT"/>
                <a:cs typeface="Arial MT"/>
              </a:rPr>
              <a:t>the coastal Pilbara region </a:t>
            </a:r>
            <a:r>
              <a:rPr sz="530" spc="2" dirty="0">
                <a:solidFill>
                  <a:srgbClr val="FFFFFF"/>
                </a:solidFill>
                <a:latin typeface="Arial MT"/>
                <a:cs typeface="Arial MT"/>
              </a:rPr>
              <a:t>of </a:t>
            </a:r>
            <a:r>
              <a:rPr sz="530" spc="5" dirty="0">
                <a:solidFill>
                  <a:srgbClr val="FFFFFF"/>
                </a:solidFill>
                <a:latin typeface="Arial MT"/>
                <a:cs typeface="Arial MT"/>
              </a:rPr>
              <a:t>Western Australia </a:t>
            </a:r>
            <a:r>
              <a:rPr sz="530" spc="2" dirty="0">
                <a:solidFill>
                  <a:srgbClr val="FFFFFF"/>
                </a:solidFill>
                <a:latin typeface="Arial MT"/>
                <a:cs typeface="Arial MT"/>
              </a:rPr>
              <a:t>(Fig. 1) </a:t>
            </a:r>
            <a:r>
              <a:rPr sz="530" spc="5" dirty="0">
                <a:solidFill>
                  <a:srgbClr val="FFFFFF"/>
                </a:solidFill>
                <a:latin typeface="Arial MT"/>
                <a:cs typeface="Arial MT"/>
              </a:rPr>
              <a:t>were </a:t>
            </a:r>
            <a:r>
              <a:rPr sz="530" spc="7" dirty="0">
                <a:solidFill>
                  <a:srgbClr val="FFFFFF"/>
                </a:solidFill>
                <a:latin typeface="Arial MT"/>
                <a:cs typeface="Arial MT"/>
              </a:rPr>
              <a:t> </a:t>
            </a:r>
            <a:r>
              <a:rPr sz="530" spc="5" dirty="0">
                <a:solidFill>
                  <a:srgbClr val="FFFFFF"/>
                </a:solidFill>
                <a:latin typeface="Arial MT"/>
                <a:cs typeface="Arial MT"/>
              </a:rPr>
              <a:t>chosen as the study area. These aquifers are characterised by </a:t>
            </a:r>
            <a:r>
              <a:rPr sz="530" spc="7" dirty="0">
                <a:solidFill>
                  <a:srgbClr val="FFFFFF"/>
                </a:solidFill>
                <a:latin typeface="Arial MT"/>
                <a:cs typeface="Arial MT"/>
              </a:rPr>
              <a:t>a </a:t>
            </a:r>
            <a:r>
              <a:rPr sz="530" spc="5" dirty="0">
                <a:solidFill>
                  <a:srgbClr val="FFFFFF"/>
                </a:solidFill>
                <a:latin typeface="Arial MT"/>
                <a:cs typeface="Arial MT"/>
              </a:rPr>
              <a:t>rich </a:t>
            </a:r>
            <a:r>
              <a:rPr sz="530" spc="7" dirty="0">
                <a:solidFill>
                  <a:srgbClr val="FFFFFF"/>
                </a:solidFill>
                <a:latin typeface="Arial MT"/>
                <a:cs typeface="Arial MT"/>
              </a:rPr>
              <a:t>and </a:t>
            </a:r>
            <a:r>
              <a:rPr sz="530" spc="5" dirty="0">
                <a:solidFill>
                  <a:srgbClr val="FFFFFF"/>
                </a:solidFill>
                <a:latin typeface="Arial MT"/>
                <a:cs typeface="Arial MT"/>
              </a:rPr>
              <a:t>abundant stygofauna </a:t>
            </a:r>
            <a:r>
              <a:rPr sz="530" spc="7" dirty="0">
                <a:solidFill>
                  <a:srgbClr val="FFFFFF"/>
                </a:solidFill>
                <a:latin typeface="Arial MT"/>
                <a:cs typeface="Arial MT"/>
              </a:rPr>
              <a:t> </a:t>
            </a:r>
            <a:r>
              <a:rPr sz="530" spc="5" dirty="0">
                <a:solidFill>
                  <a:srgbClr val="FFFFFF"/>
                </a:solidFill>
                <a:latin typeface="Arial MT"/>
                <a:cs typeface="Arial MT"/>
              </a:rPr>
              <a:t>assemblage,</a:t>
            </a:r>
            <a:r>
              <a:rPr sz="530" spc="10" dirty="0">
                <a:solidFill>
                  <a:srgbClr val="FFFFFF"/>
                </a:solidFill>
                <a:latin typeface="Arial MT"/>
                <a:cs typeface="Arial MT"/>
              </a:rPr>
              <a:t> </a:t>
            </a:r>
            <a:r>
              <a:rPr sz="530" spc="5" dirty="0">
                <a:solidFill>
                  <a:srgbClr val="FFFFFF"/>
                </a:solidFill>
                <a:latin typeface="Arial MT"/>
                <a:cs typeface="Arial MT"/>
              </a:rPr>
              <a:t>typically dominated</a:t>
            </a:r>
            <a:r>
              <a:rPr sz="530" spc="10" dirty="0">
                <a:solidFill>
                  <a:srgbClr val="FFFFFF"/>
                </a:solidFill>
                <a:latin typeface="Arial MT"/>
                <a:cs typeface="Arial MT"/>
              </a:rPr>
              <a:t> </a:t>
            </a:r>
            <a:r>
              <a:rPr sz="530" spc="5" dirty="0">
                <a:solidFill>
                  <a:srgbClr val="FFFFFF"/>
                </a:solidFill>
                <a:latin typeface="Arial MT"/>
                <a:cs typeface="Arial MT"/>
              </a:rPr>
              <a:t>by</a:t>
            </a:r>
            <a:r>
              <a:rPr sz="530" spc="2" dirty="0">
                <a:solidFill>
                  <a:srgbClr val="FFFFFF"/>
                </a:solidFill>
                <a:latin typeface="Arial MT"/>
                <a:cs typeface="Arial MT"/>
              </a:rPr>
              <a:t> </a:t>
            </a:r>
            <a:r>
              <a:rPr sz="530" spc="5" dirty="0">
                <a:solidFill>
                  <a:srgbClr val="FFFFFF"/>
                </a:solidFill>
                <a:latin typeface="Arial MT"/>
                <a:cs typeface="Arial MT"/>
              </a:rPr>
              <a:t>crustaceans.</a:t>
            </a:r>
            <a:endParaRPr sz="530">
              <a:solidFill>
                <a:prstClr val="black"/>
              </a:solidFill>
              <a:latin typeface="Arial MT"/>
              <a:cs typeface="Arial MT"/>
            </a:endParaRPr>
          </a:p>
          <a:p>
            <a:pPr marL="6123" defTabSz="440832">
              <a:spcBef>
                <a:spcPts val="504"/>
              </a:spcBef>
            </a:pPr>
            <a:r>
              <a:rPr sz="530" b="1" spc="5" dirty="0">
                <a:solidFill>
                  <a:srgbClr val="FFFFFF"/>
                </a:solidFill>
                <a:latin typeface="Arial"/>
                <a:cs typeface="Arial"/>
              </a:rPr>
              <a:t>Hypothesis:</a:t>
            </a:r>
            <a:endParaRPr sz="530">
              <a:solidFill>
                <a:prstClr val="black"/>
              </a:solidFill>
              <a:latin typeface="Arial"/>
              <a:cs typeface="Arial"/>
            </a:endParaRPr>
          </a:p>
          <a:p>
            <a:pPr marL="109595" marR="2449" indent="-103779" defTabSz="440832">
              <a:lnSpc>
                <a:spcPct val="102499"/>
              </a:lnSpc>
            </a:pPr>
            <a:r>
              <a:rPr sz="530" spc="2" dirty="0">
                <a:solidFill>
                  <a:srgbClr val="FFFFFF"/>
                </a:solidFill>
                <a:latin typeface="Arial MT"/>
                <a:cs typeface="Arial MT"/>
              </a:rPr>
              <a:t>1)</a:t>
            </a:r>
            <a:r>
              <a:rPr sz="530" spc="5" dirty="0">
                <a:solidFill>
                  <a:srgbClr val="FFFFFF"/>
                </a:solidFill>
                <a:latin typeface="Arial MT"/>
                <a:cs typeface="Arial MT"/>
              </a:rPr>
              <a:t> The</a:t>
            </a:r>
            <a:r>
              <a:rPr sz="530" spc="7" dirty="0">
                <a:solidFill>
                  <a:srgbClr val="FFFFFF"/>
                </a:solidFill>
                <a:latin typeface="Arial MT"/>
                <a:cs typeface="Arial MT"/>
              </a:rPr>
              <a:t> </a:t>
            </a:r>
            <a:r>
              <a:rPr sz="530" spc="5" dirty="0">
                <a:solidFill>
                  <a:srgbClr val="FFFFFF"/>
                </a:solidFill>
                <a:latin typeface="Arial MT"/>
                <a:cs typeface="Arial MT"/>
              </a:rPr>
              <a:t>stygofauna</a:t>
            </a:r>
            <a:r>
              <a:rPr sz="530" spc="7" dirty="0">
                <a:solidFill>
                  <a:srgbClr val="FFFFFF"/>
                </a:solidFill>
                <a:latin typeface="Arial MT"/>
                <a:cs typeface="Arial MT"/>
              </a:rPr>
              <a:t> </a:t>
            </a:r>
            <a:r>
              <a:rPr sz="530" spc="5" dirty="0">
                <a:solidFill>
                  <a:srgbClr val="FFFFFF"/>
                </a:solidFill>
                <a:latin typeface="Arial MT"/>
                <a:cs typeface="Arial MT"/>
              </a:rPr>
              <a:t>trap</a:t>
            </a:r>
            <a:r>
              <a:rPr sz="530" spc="7" dirty="0">
                <a:solidFill>
                  <a:srgbClr val="FFFFFF"/>
                </a:solidFill>
                <a:latin typeface="Arial MT"/>
                <a:cs typeface="Arial MT"/>
              </a:rPr>
              <a:t> </a:t>
            </a:r>
            <a:r>
              <a:rPr sz="530" spc="5" dirty="0">
                <a:solidFill>
                  <a:srgbClr val="FFFFFF"/>
                </a:solidFill>
                <a:latin typeface="Arial MT"/>
                <a:cs typeface="Arial MT"/>
              </a:rPr>
              <a:t>design</a:t>
            </a:r>
            <a:r>
              <a:rPr sz="530" spc="7" dirty="0">
                <a:solidFill>
                  <a:srgbClr val="FFFFFF"/>
                </a:solidFill>
                <a:latin typeface="Arial MT"/>
                <a:cs typeface="Arial MT"/>
              </a:rPr>
              <a:t> </a:t>
            </a:r>
            <a:r>
              <a:rPr sz="530" spc="5" dirty="0">
                <a:solidFill>
                  <a:srgbClr val="FFFFFF"/>
                </a:solidFill>
                <a:latin typeface="Arial MT"/>
                <a:cs typeface="Arial MT"/>
              </a:rPr>
              <a:t>and</a:t>
            </a:r>
            <a:r>
              <a:rPr sz="530" spc="7" dirty="0">
                <a:solidFill>
                  <a:srgbClr val="FFFFFF"/>
                </a:solidFill>
                <a:latin typeface="Arial MT"/>
                <a:cs typeface="Arial MT"/>
              </a:rPr>
              <a:t> method</a:t>
            </a:r>
            <a:r>
              <a:rPr sz="530" spc="10" dirty="0">
                <a:solidFill>
                  <a:srgbClr val="FFFFFF"/>
                </a:solidFill>
                <a:latin typeface="Arial MT"/>
                <a:cs typeface="Arial MT"/>
              </a:rPr>
              <a:t> </a:t>
            </a:r>
            <a:r>
              <a:rPr sz="530" spc="5" dirty="0">
                <a:solidFill>
                  <a:srgbClr val="FFFFFF"/>
                </a:solidFill>
                <a:latin typeface="Arial MT"/>
                <a:cs typeface="Arial MT"/>
              </a:rPr>
              <a:t>will</a:t>
            </a:r>
            <a:r>
              <a:rPr sz="530" spc="7" dirty="0">
                <a:solidFill>
                  <a:srgbClr val="FFFFFF"/>
                </a:solidFill>
                <a:latin typeface="Arial MT"/>
                <a:cs typeface="Arial MT"/>
              </a:rPr>
              <a:t> </a:t>
            </a:r>
            <a:r>
              <a:rPr sz="530" spc="5" dirty="0">
                <a:solidFill>
                  <a:srgbClr val="FFFFFF"/>
                </a:solidFill>
                <a:latin typeface="Arial MT"/>
                <a:cs typeface="Arial MT"/>
              </a:rPr>
              <a:t>collect</a:t>
            </a:r>
            <a:r>
              <a:rPr sz="530" spc="7" dirty="0">
                <a:solidFill>
                  <a:srgbClr val="FFFFFF"/>
                </a:solidFill>
                <a:latin typeface="Arial MT"/>
                <a:cs typeface="Arial MT"/>
              </a:rPr>
              <a:t> </a:t>
            </a:r>
            <a:r>
              <a:rPr sz="530" spc="5" dirty="0">
                <a:solidFill>
                  <a:srgbClr val="FFFFFF"/>
                </a:solidFill>
                <a:latin typeface="Arial MT"/>
                <a:cs typeface="Arial MT"/>
              </a:rPr>
              <a:t>stygofauna </a:t>
            </a:r>
            <a:r>
              <a:rPr sz="530" spc="7" dirty="0">
                <a:solidFill>
                  <a:srgbClr val="FFFFFF"/>
                </a:solidFill>
                <a:latin typeface="Arial MT"/>
                <a:cs typeface="Arial MT"/>
              </a:rPr>
              <a:t> </a:t>
            </a:r>
            <a:r>
              <a:rPr sz="530" spc="2" dirty="0">
                <a:solidFill>
                  <a:srgbClr val="FFFFFF"/>
                </a:solidFill>
                <a:latin typeface="Arial MT"/>
                <a:cs typeface="Arial MT"/>
              </a:rPr>
              <a:t>in </a:t>
            </a:r>
            <a:r>
              <a:rPr sz="530" spc="152" dirty="0">
                <a:solidFill>
                  <a:srgbClr val="FFFFFF"/>
                </a:solidFill>
                <a:latin typeface="Arial MT"/>
                <a:cs typeface="Arial MT"/>
              </a:rPr>
              <a:t> </a:t>
            </a:r>
            <a:r>
              <a:rPr sz="530" spc="5" dirty="0">
                <a:solidFill>
                  <a:srgbClr val="FFFFFF"/>
                </a:solidFill>
                <a:latin typeface="Arial MT"/>
                <a:cs typeface="Arial MT"/>
              </a:rPr>
              <a:t>holes </a:t>
            </a:r>
            <a:r>
              <a:rPr sz="530" spc="7" dirty="0">
                <a:solidFill>
                  <a:srgbClr val="FFFFFF"/>
                </a:solidFill>
                <a:latin typeface="Arial MT"/>
                <a:cs typeface="Arial MT"/>
              </a:rPr>
              <a:t> </a:t>
            </a:r>
            <a:r>
              <a:rPr sz="530" spc="5" dirty="0">
                <a:solidFill>
                  <a:srgbClr val="FFFFFF"/>
                </a:solidFill>
                <a:latin typeface="Arial MT"/>
                <a:cs typeface="Arial MT"/>
              </a:rPr>
              <a:t>intersecting </a:t>
            </a:r>
            <a:r>
              <a:rPr sz="530" spc="-142" dirty="0">
                <a:solidFill>
                  <a:srgbClr val="FFFFFF"/>
                </a:solidFill>
                <a:latin typeface="Arial MT"/>
                <a:cs typeface="Arial MT"/>
              </a:rPr>
              <a:t> </a:t>
            </a:r>
            <a:r>
              <a:rPr sz="530" spc="2" dirty="0">
                <a:solidFill>
                  <a:srgbClr val="FFFFFF"/>
                </a:solidFill>
                <a:latin typeface="Arial MT"/>
                <a:cs typeface="Arial MT"/>
              </a:rPr>
              <a:t>groundwater.</a:t>
            </a:r>
            <a:endParaRPr sz="530">
              <a:solidFill>
                <a:prstClr val="black"/>
              </a:solidFill>
              <a:latin typeface="Arial MT"/>
              <a:cs typeface="Arial MT"/>
            </a:endParaRPr>
          </a:p>
        </p:txBody>
      </p:sp>
      <p:sp>
        <p:nvSpPr>
          <p:cNvPr id="15" name="object 15"/>
          <p:cNvSpPr txBox="1"/>
          <p:nvPr/>
        </p:nvSpPr>
        <p:spPr>
          <a:xfrm>
            <a:off x="1365387" y="3145572"/>
            <a:ext cx="3072323" cy="397391"/>
          </a:xfrm>
          <a:prstGeom prst="rect">
            <a:avLst/>
          </a:prstGeom>
        </p:spPr>
        <p:txBody>
          <a:bodyPr vert="horz" wrap="square" lIns="0" tIns="5817" rIns="0" bIns="0" rtlCol="0">
            <a:spAutoFit/>
          </a:bodyPr>
          <a:lstStyle/>
          <a:p>
            <a:pPr marL="109595" marR="2449" indent="-103779" defTabSz="440832">
              <a:lnSpc>
                <a:spcPct val="102499"/>
              </a:lnSpc>
              <a:spcBef>
                <a:spcPts val="46"/>
              </a:spcBef>
              <a:buFontTx/>
              <a:buAutoNum type="arabicParenR" startAt="2"/>
              <a:tabLst>
                <a:tab pos="109902" algn="l"/>
              </a:tabLst>
            </a:pPr>
            <a:r>
              <a:rPr sz="530" spc="7" dirty="0">
                <a:solidFill>
                  <a:srgbClr val="FFFFFF"/>
                </a:solidFill>
                <a:latin typeface="Arial MT"/>
                <a:cs typeface="Arial MT"/>
              </a:rPr>
              <a:t>Some</a:t>
            </a:r>
            <a:r>
              <a:rPr sz="530" spc="84" dirty="0">
                <a:solidFill>
                  <a:srgbClr val="FFFFFF"/>
                </a:solidFill>
                <a:latin typeface="Arial MT"/>
                <a:cs typeface="Arial MT"/>
              </a:rPr>
              <a:t> </a:t>
            </a:r>
            <a:r>
              <a:rPr sz="530" spc="5" dirty="0">
                <a:solidFill>
                  <a:srgbClr val="FFFFFF"/>
                </a:solidFill>
                <a:latin typeface="Arial MT"/>
                <a:cs typeface="Arial MT"/>
              </a:rPr>
              <a:t>taxa</a:t>
            </a:r>
            <a:r>
              <a:rPr sz="530" spc="87" dirty="0">
                <a:solidFill>
                  <a:srgbClr val="FFFFFF"/>
                </a:solidFill>
                <a:latin typeface="Arial MT"/>
                <a:cs typeface="Arial MT"/>
              </a:rPr>
              <a:t> </a:t>
            </a:r>
            <a:r>
              <a:rPr sz="530" spc="5" dirty="0">
                <a:solidFill>
                  <a:srgbClr val="FFFFFF"/>
                </a:solidFill>
                <a:latin typeface="Arial MT"/>
                <a:cs typeface="Arial MT"/>
              </a:rPr>
              <a:t>collected</a:t>
            </a:r>
            <a:r>
              <a:rPr sz="530" spc="84" dirty="0">
                <a:solidFill>
                  <a:srgbClr val="FFFFFF"/>
                </a:solidFill>
                <a:latin typeface="Arial MT"/>
                <a:cs typeface="Arial MT"/>
              </a:rPr>
              <a:t> </a:t>
            </a:r>
            <a:r>
              <a:rPr sz="530" spc="5" dirty="0">
                <a:solidFill>
                  <a:srgbClr val="FFFFFF"/>
                </a:solidFill>
                <a:latin typeface="Arial MT"/>
                <a:cs typeface="Arial MT"/>
              </a:rPr>
              <a:t>in</a:t>
            </a:r>
            <a:r>
              <a:rPr sz="530" spc="87" dirty="0">
                <a:solidFill>
                  <a:srgbClr val="FFFFFF"/>
                </a:solidFill>
                <a:latin typeface="Arial MT"/>
                <a:cs typeface="Arial MT"/>
              </a:rPr>
              <a:t> </a:t>
            </a:r>
            <a:r>
              <a:rPr sz="530" spc="5" dirty="0">
                <a:solidFill>
                  <a:srgbClr val="FFFFFF"/>
                </a:solidFill>
                <a:latin typeface="Arial MT"/>
                <a:cs typeface="Arial MT"/>
              </a:rPr>
              <a:t>stygofauna</a:t>
            </a:r>
            <a:r>
              <a:rPr sz="530" spc="84" dirty="0">
                <a:solidFill>
                  <a:srgbClr val="FFFFFF"/>
                </a:solidFill>
                <a:latin typeface="Arial MT"/>
                <a:cs typeface="Arial MT"/>
              </a:rPr>
              <a:t> </a:t>
            </a:r>
            <a:r>
              <a:rPr sz="530" spc="5" dirty="0">
                <a:solidFill>
                  <a:srgbClr val="FFFFFF"/>
                </a:solidFill>
                <a:latin typeface="Arial MT"/>
                <a:cs typeface="Arial MT"/>
              </a:rPr>
              <a:t>traps</a:t>
            </a:r>
            <a:r>
              <a:rPr sz="530" spc="84" dirty="0">
                <a:solidFill>
                  <a:srgbClr val="FFFFFF"/>
                </a:solidFill>
                <a:latin typeface="Arial MT"/>
                <a:cs typeface="Arial MT"/>
              </a:rPr>
              <a:t> </a:t>
            </a:r>
            <a:r>
              <a:rPr sz="530" spc="7" dirty="0">
                <a:solidFill>
                  <a:srgbClr val="FFFFFF"/>
                </a:solidFill>
                <a:latin typeface="Arial MT"/>
                <a:cs typeface="Arial MT"/>
              </a:rPr>
              <a:t>may</a:t>
            </a:r>
            <a:r>
              <a:rPr sz="530" spc="84" dirty="0">
                <a:solidFill>
                  <a:srgbClr val="FFFFFF"/>
                </a:solidFill>
                <a:latin typeface="Arial MT"/>
                <a:cs typeface="Arial MT"/>
              </a:rPr>
              <a:t> </a:t>
            </a:r>
            <a:r>
              <a:rPr sz="530" spc="2" dirty="0">
                <a:solidFill>
                  <a:srgbClr val="FFFFFF"/>
                </a:solidFill>
                <a:latin typeface="Arial MT"/>
                <a:cs typeface="Arial MT"/>
              </a:rPr>
              <a:t>differ</a:t>
            </a:r>
            <a:r>
              <a:rPr sz="530" spc="87" dirty="0">
                <a:solidFill>
                  <a:srgbClr val="FFFFFF"/>
                </a:solidFill>
                <a:latin typeface="Arial MT"/>
                <a:cs typeface="Arial MT"/>
              </a:rPr>
              <a:t> </a:t>
            </a:r>
            <a:r>
              <a:rPr sz="530" spc="5" dirty="0">
                <a:solidFill>
                  <a:srgbClr val="FFFFFF"/>
                </a:solidFill>
                <a:latin typeface="Arial MT"/>
                <a:cs typeface="Arial MT"/>
              </a:rPr>
              <a:t>from</a:t>
            </a:r>
            <a:r>
              <a:rPr sz="530" spc="84" dirty="0">
                <a:solidFill>
                  <a:srgbClr val="FFFFFF"/>
                </a:solidFill>
                <a:latin typeface="Arial MT"/>
                <a:cs typeface="Arial MT"/>
              </a:rPr>
              <a:t> </a:t>
            </a:r>
            <a:r>
              <a:rPr sz="530" spc="5" dirty="0">
                <a:solidFill>
                  <a:srgbClr val="FFFFFF"/>
                </a:solidFill>
                <a:latin typeface="Arial MT"/>
                <a:cs typeface="Arial MT"/>
              </a:rPr>
              <a:t>those</a:t>
            </a:r>
            <a:r>
              <a:rPr sz="530" spc="82" dirty="0">
                <a:solidFill>
                  <a:srgbClr val="FFFFFF"/>
                </a:solidFill>
                <a:latin typeface="Arial MT"/>
                <a:cs typeface="Arial MT"/>
              </a:rPr>
              <a:t> </a:t>
            </a:r>
            <a:r>
              <a:rPr sz="530" spc="5" dirty="0">
                <a:solidFill>
                  <a:srgbClr val="FFFFFF"/>
                </a:solidFill>
                <a:latin typeface="Arial MT"/>
                <a:cs typeface="Arial MT"/>
              </a:rPr>
              <a:t>collected</a:t>
            </a:r>
            <a:r>
              <a:rPr sz="530" spc="84" dirty="0">
                <a:solidFill>
                  <a:srgbClr val="FFFFFF"/>
                </a:solidFill>
                <a:latin typeface="Arial MT"/>
                <a:cs typeface="Arial MT"/>
              </a:rPr>
              <a:t> </a:t>
            </a:r>
            <a:r>
              <a:rPr sz="530" spc="5" dirty="0">
                <a:solidFill>
                  <a:srgbClr val="FFFFFF"/>
                </a:solidFill>
                <a:latin typeface="Arial MT"/>
                <a:cs typeface="Arial MT"/>
              </a:rPr>
              <a:t>in</a:t>
            </a:r>
            <a:r>
              <a:rPr sz="530" spc="84" dirty="0">
                <a:solidFill>
                  <a:srgbClr val="FFFFFF"/>
                </a:solidFill>
                <a:latin typeface="Arial MT"/>
                <a:cs typeface="Arial MT"/>
              </a:rPr>
              <a:t> </a:t>
            </a:r>
            <a:r>
              <a:rPr sz="530" spc="2" dirty="0">
                <a:solidFill>
                  <a:srgbClr val="FFFFFF"/>
                </a:solidFill>
                <a:latin typeface="Arial MT"/>
                <a:cs typeface="Arial MT"/>
              </a:rPr>
              <a:t>net</a:t>
            </a:r>
            <a:r>
              <a:rPr sz="530" spc="89" dirty="0">
                <a:solidFill>
                  <a:srgbClr val="FFFFFF"/>
                </a:solidFill>
                <a:latin typeface="Arial MT"/>
                <a:cs typeface="Arial MT"/>
              </a:rPr>
              <a:t> </a:t>
            </a:r>
            <a:r>
              <a:rPr sz="530" spc="2" dirty="0">
                <a:solidFill>
                  <a:srgbClr val="FFFFFF"/>
                </a:solidFill>
                <a:latin typeface="Arial MT"/>
                <a:cs typeface="Arial MT"/>
              </a:rPr>
              <a:t>haul</a:t>
            </a:r>
            <a:r>
              <a:rPr sz="530" spc="87" dirty="0">
                <a:solidFill>
                  <a:srgbClr val="FFFFFF"/>
                </a:solidFill>
                <a:latin typeface="Arial MT"/>
                <a:cs typeface="Arial MT"/>
              </a:rPr>
              <a:t> </a:t>
            </a:r>
            <a:r>
              <a:rPr sz="530" spc="5" dirty="0">
                <a:solidFill>
                  <a:srgbClr val="FFFFFF"/>
                </a:solidFill>
                <a:latin typeface="Arial MT"/>
                <a:cs typeface="Arial MT"/>
              </a:rPr>
              <a:t>samples. </a:t>
            </a:r>
            <a:r>
              <a:rPr sz="530" spc="-140" dirty="0">
                <a:solidFill>
                  <a:srgbClr val="FFFFFF"/>
                </a:solidFill>
                <a:latin typeface="Arial MT"/>
                <a:cs typeface="Arial MT"/>
              </a:rPr>
              <a:t> </a:t>
            </a:r>
            <a:r>
              <a:rPr sz="530" spc="5" dirty="0">
                <a:solidFill>
                  <a:srgbClr val="FFFFFF"/>
                </a:solidFill>
                <a:latin typeface="Arial MT"/>
                <a:cs typeface="Arial MT"/>
              </a:rPr>
              <a:t>This</a:t>
            </a:r>
            <a:r>
              <a:rPr sz="530" spc="2" dirty="0">
                <a:solidFill>
                  <a:srgbClr val="FFFFFF"/>
                </a:solidFill>
                <a:latin typeface="Arial MT"/>
                <a:cs typeface="Arial MT"/>
              </a:rPr>
              <a:t> </a:t>
            </a:r>
            <a:r>
              <a:rPr sz="530" spc="7" dirty="0">
                <a:solidFill>
                  <a:srgbClr val="FFFFFF"/>
                </a:solidFill>
                <a:latin typeface="Arial MT"/>
                <a:cs typeface="Arial MT"/>
              </a:rPr>
              <a:t>may</a:t>
            </a:r>
            <a:r>
              <a:rPr sz="530" spc="2" dirty="0">
                <a:solidFill>
                  <a:srgbClr val="FFFFFF"/>
                </a:solidFill>
                <a:latin typeface="Arial MT"/>
                <a:cs typeface="Arial MT"/>
              </a:rPr>
              <a:t> </a:t>
            </a:r>
            <a:r>
              <a:rPr sz="530" spc="5" dirty="0">
                <a:solidFill>
                  <a:srgbClr val="FFFFFF"/>
                </a:solidFill>
                <a:latin typeface="Arial MT"/>
                <a:cs typeface="Arial MT"/>
              </a:rPr>
              <a:t>include</a:t>
            </a:r>
            <a:r>
              <a:rPr sz="530" spc="10" dirty="0">
                <a:solidFill>
                  <a:srgbClr val="FFFFFF"/>
                </a:solidFill>
                <a:latin typeface="Arial MT"/>
                <a:cs typeface="Arial MT"/>
              </a:rPr>
              <a:t> </a:t>
            </a:r>
            <a:r>
              <a:rPr sz="530" spc="5" dirty="0">
                <a:solidFill>
                  <a:srgbClr val="FFFFFF"/>
                </a:solidFill>
                <a:latin typeface="Arial MT"/>
                <a:cs typeface="Arial MT"/>
              </a:rPr>
              <a:t>vagrant stygofauna</a:t>
            </a:r>
            <a:r>
              <a:rPr sz="530" spc="7" dirty="0">
                <a:solidFill>
                  <a:srgbClr val="FFFFFF"/>
                </a:solidFill>
                <a:latin typeface="Arial MT"/>
                <a:cs typeface="Arial MT"/>
              </a:rPr>
              <a:t> </a:t>
            </a:r>
            <a:r>
              <a:rPr sz="530" spc="5" dirty="0">
                <a:solidFill>
                  <a:srgbClr val="FFFFFF"/>
                </a:solidFill>
                <a:latin typeface="Arial MT"/>
                <a:cs typeface="Arial MT"/>
              </a:rPr>
              <a:t>(fauna</a:t>
            </a:r>
            <a:r>
              <a:rPr sz="530" spc="2" dirty="0">
                <a:solidFill>
                  <a:srgbClr val="FFFFFF"/>
                </a:solidFill>
                <a:latin typeface="Arial MT"/>
                <a:cs typeface="Arial MT"/>
              </a:rPr>
              <a:t> travelling</a:t>
            </a:r>
            <a:r>
              <a:rPr sz="530" spc="12" dirty="0">
                <a:solidFill>
                  <a:srgbClr val="FFFFFF"/>
                </a:solidFill>
                <a:latin typeface="Arial MT"/>
                <a:cs typeface="Arial MT"/>
              </a:rPr>
              <a:t> </a:t>
            </a:r>
            <a:r>
              <a:rPr sz="530" spc="5" dirty="0">
                <a:solidFill>
                  <a:srgbClr val="FFFFFF"/>
                </a:solidFill>
                <a:latin typeface="Arial MT"/>
                <a:cs typeface="Arial MT"/>
              </a:rPr>
              <a:t>between suitable</a:t>
            </a:r>
            <a:r>
              <a:rPr sz="530" spc="10" dirty="0">
                <a:solidFill>
                  <a:srgbClr val="FFFFFF"/>
                </a:solidFill>
                <a:latin typeface="Arial MT"/>
                <a:cs typeface="Arial MT"/>
              </a:rPr>
              <a:t> </a:t>
            </a:r>
            <a:r>
              <a:rPr sz="530" spc="5" dirty="0">
                <a:solidFill>
                  <a:srgbClr val="FFFFFF"/>
                </a:solidFill>
                <a:latin typeface="Arial MT"/>
                <a:cs typeface="Arial MT"/>
              </a:rPr>
              <a:t>habitats).</a:t>
            </a:r>
            <a:endParaRPr sz="530">
              <a:solidFill>
                <a:prstClr val="black"/>
              </a:solidFill>
              <a:latin typeface="Arial MT"/>
              <a:cs typeface="Arial MT"/>
            </a:endParaRPr>
          </a:p>
          <a:p>
            <a:pPr marL="6123" marR="2449" defTabSz="440832">
              <a:lnSpc>
                <a:spcPct val="102499"/>
              </a:lnSpc>
              <a:spcBef>
                <a:spcPts val="489"/>
              </a:spcBef>
              <a:buFontTx/>
              <a:buAutoNum type="arabicParenR" startAt="2"/>
              <a:tabLst>
                <a:tab pos="128882" algn="l"/>
                <a:tab pos="129188" algn="l"/>
              </a:tabLst>
            </a:pPr>
            <a:r>
              <a:rPr sz="530" spc="5" dirty="0">
                <a:solidFill>
                  <a:srgbClr val="FFFFFF"/>
                </a:solidFill>
                <a:latin typeface="Arial MT"/>
                <a:cs typeface="Arial MT"/>
              </a:rPr>
              <a:t>Specimens</a:t>
            </a:r>
            <a:r>
              <a:rPr sz="530" spc="133" dirty="0">
                <a:solidFill>
                  <a:srgbClr val="FFFFFF"/>
                </a:solidFill>
                <a:latin typeface="Arial MT"/>
                <a:cs typeface="Arial MT"/>
              </a:rPr>
              <a:t> </a:t>
            </a:r>
            <a:r>
              <a:rPr sz="530" spc="5" dirty="0">
                <a:solidFill>
                  <a:srgbClr val="FFFFFF"/>
                </a:solidFill>
                <a:latin typeface="Arial MT"/>
                <a:cs typeface="Arial MT"/>
              </a:rPr>
              <a:t>collected</a:t>
            </a:r>
            <a:r>
              <a:rPr sz="530" spc="135" dirty="0">
                <a:solidFill>
                  <a:srgbClr val="FFFFFF"/>
                </a:solidFill>
                <a:latin typeface="Arial MT"/>
                <a:cs typeface="Arial MT"/>
              </a:rPr>
              <a:t> </a:t>
            </a:r>
            <a:r>
              <a:rPr sz="530" spc="2" dirty="0">
                <a:solidFill>
                  <a:srgbClr val="FFFFFF"/>
                </a:solidFill>
                <a:latin typeface="Arial MT"/>
                <a:cs typeface="Arial MT"/>
              </a:rPr>
              <a:t>in</a:t>
            </a:r>
            <a:r>
              <a:rPr sz="530" spc="133" dirty="0">
                <a:solidFill>
                  <a:srgbClr val="FFFFFF"/>
                </a:solidFill>
                <a:latin typeface="Arial MT"/>
                <a:cs typeface="Arial MT"/>
              </a:rPr>
              <a:t> </a:t>
            </a:r>
            <a:r>
              <a:rPr sz="530" spc="5" dirty="0">
                <a:solidFill>
                  <a:srgbClr val="FFFFFF"/>
                </a:solidFill>
                <a:latin typeface="Arial MT"/>
                <a:cs typeface="Arial MT"/>
              </a:rPr>
              <a:t>traps</a:t>
            </a:r>
            <a:r>
              <a:rPr sz="530" spc="130" dirty="0">
                <a:solidFill>
                  <a:srgbClr val="FFFFFF"/>
                </a:solidFill>
                <a:latin typeface="Arial MT"/>
                <a:cs typeface="Arial MT"/>
              </a:rPr>
              <a:t> </a:t>
            </a:r>
            <a:r>
              <a:rPr sz="530" spc="2" dirty="0">
                <a:solidFill>
                  <a:srgbClr val="FFFFFF"/>
                </a:solidFill>
                <a:latin typeface="Arial MT"/>
                <a:cs typeface="Arial MT"/>
              </a:rPr>
              <a:t>will</a:t>
            </a:r>
            <a:r>
              <a:rPr sz="530" spc="133" dirty="0">
                <a:solidFill>
                  <a:srgbClr val="FFFFFF"/>
                </a:solidFill>
                <a:latin typeface="Arial MT"/>
                <a:cs typeface="Arial MT"/>
              </a:rPr>
              <a:t> </a:t>
            </a:r>
            <a:r>
              <a:rPr sz="530" spc="5" dirty="0">
                <a:solidFill>
                  <a:srgbClr val="FFFFFF"/>
                </a:solidFill>
                <a:latin typeface="Arial MT"/>
                <a:cs typeface="Arial MT"/>
              </a:rPr>
              <a:t>generally</a:t>
            </a:r>
            <a:r>
              <a:rPr sz="530" spc="133" dirty="0">
                <a:solidFill>
                  <a:srgbClr val="FFFFFF"/>
                </a:solidFill>
                <a:latin typeface="Arial MT"/>
                <a:cs typeface="Arial MT"/>
              </a:rPr>
              <a:t> </a:t>
            </a:r>
            <a:r>
              <a:rPr sz="530" spc="5" dirty="0">
                <a:solidFill>
                  <a:srgbClr val="FFFFFF"/>
                </a:solidFill>
                <a:latin typeface="Arial MT"/>
                <a:cs typeface="Arial MT"/>
              </a:rPr>
              <a:t>be</a:t>
            </a:r>
            <a:r>
              <a:rPr sz="530" spc="133" dirty="0">
                <a:solidFill>
                  <a:srgbClr val="FFFFFF"/>
                </a:solidFill>
                <a:latin typeface="Arial MT"/>
                <a:cs typeface="Arial MT"/>
              </a:rPr>
              <a:t> </a:t>
            </a:r>
            <a:r>
              <a:rPr sz="530" spc="2" dirty="0">
                <a:solidFill>
                  <a:srgbClr val="FFFFFF"/>
                </a:solidFill>
                <a:latin typeface="Arial MT"/>
                <a:cs typeface="Arial MT"/>
              </a:rPr>
              <a:t>in</a:t>
            </a:r>
            <a:r>
              <a:rPr sz="530" spc="133" dirty="0">
                <a:solidFill>
                  <a:srgbClr val="FFFFFF"/>
                </a:solidFill>
                <a:latin typeface="Arial MT"/>
                <a:cs typeface="Arial MT"/>
              </a:rPr>
              <a:t> </a:t>
            </a:r>
            <a:r>
              <a:rPr sz="530" spc="5" dirty="0">
                <a:solidFill>
                  <a:srgbClr val="FFFFFF"/>
                </a:solidFill>
                <a:latin typeface="Arial MT"/>
                <a:cs typeface="Arial MT"/>
              </a:rPr>
              <a:t>better</a:t>
            </a:r>
            <a:r>
              <a:rPr sz="530" spc="133" dirty="0">
                <a:solidFill>
                  <a:srgbClr val="FFFFFF"/>
                </a:solidFill>
                <a:latin typeface="Arial MT"/>
                <a:cs typeface="Arial MT"/>
              </a:rPr>
              <a:t> </a:t>
            </a:r>
            <a:r>
              <a:rPr sz="530" spc="5" dirty="0">
                <a:solidFill>
                  <a:srgbClr val="FFFFFF"/>
                </a:solidFill>
                <a:latin typeface="Arial MT"/>
                <a:cs typeface="Arial MT"/>
              </a:rPr>
              <a:t>morphological</a:t>
            </a:r>
            <a:r>
              <a:rPr sz="530" spc="135" dirty="0">
                <a:solidFill>
                  <a:srgbClr val="FFFFFF"/>
                </a:solidFill>
                <a:latin typeface="Arial MT"/>
                <a:cs typeface="Arial MT"/>
              </a:rPr>
              <a:t> </a:t>
            </a:r>
            <a:r>
              <a:rPr sz="530" spc="5" dirty="0">
                <a:solidFill>
                  <a:srgbClr val="FFFFFF"/>
                </a:solidFill>
                <a:latin typeface="Arial MT"/>
                <a:cs typeface="Arial MT"/>
              </a:rPr>
              <a:t>condition</a:t>
            </a:r>
            <a:r>
              <a:rPr sz="530" spc="133" dirty="0">
                <a:solidFill>
                  <a:srgbClr val="FFFFFF"/>
                </a:solidFill>
                <a:latin typeface="Arial MT"/>
                <a:cs typeface="Arial MT"/>
              </a:rPr>
              <a:t> </a:t>
            </a:r>
            <a:r>
              <a:rPr sz="530" spc="5" dirty="0">
                <a:solidFill>
                  <a:srgbClr val="FFFFFF"/>
                </a:solidFill>
                <a:latin typeface="Arial MT"/>
                <a:cs typeface="Arial MT"/>
              </a:rPr>
              <a:t>than</a:t>
            </a:r>
            <a:r>
              <a:rPr sz="530" spc="130" dirty="0">
                <a:solidFill>
                  <a:srgbClr val="FFFFFF"/>
                </a:solidFill>
                <a:latin typeface="Arial MT"/>
                <a:cs typeface="Arial MT"/>
              </a:rPr>
              <a:t> </a:t>
            </a:r>
            <a:r>
              <a:rPr sz="530" spc="5" dirty="0">
                <a:solidFill>
                  <a:srgbClr val="FFFFFF"/>
                </a:solidFill>
                <a:latin typeface="Arial MT"/>
                <a:cs typeface="Arial MT"/>
              </a:rPr>
              <a:t>those </a:t>
            </a:r>
            <a:r>
              <a:rPr sz="530" spc="-140" dirty="0">
                <a:solidFill>
                  <a:srgbClr val="FFFFFF"/>
                </a:solidFill>
                <a:latin typeface="Arial MT"/>
                <a:cs typeface="Arial MT"/>
              </a:rPr>
              <a:t> </a:t>
            </a:r>
            <a:r>
              <a:rPr sz="530" spc="5" dirty="0">
                <a:solidFill>
                  <a:srgbClr val="FFFFFF"/>
                </a:solidFill>
                <a:latin typeface="Arial MT"/>
                <a:cs typeface="Arial MT"/>
              </a:rPr>
              <a:t>collected</a:t>
            </a:r>
            <a:r>
              <a:rPr sz="530" spc="7" dirty="0">
                <a:solidFill>
                  <a:srgbClr val="FFFFFF"/>
                </a:solidFill>
                <a:latin typeface="Arial MT"/>
                <a:cs typeface="Arial MT"/>
              </a:rPr>
              <a:t> </a:t>
            </a:r>
            <a:r>
              <a:rPr sz="530" spc="2" dirty="0">
                <a:solidFill>
                  <a:srgbClr val="FFFFFF"/>
                </a:solidFill>
                <a:latin typeface="Arial MT"/>
                <a:cs typeface="Arial MT"/>
              </a:rPr>
              <a:t>in net</a:t>
            </a:r>
            <a:r>
              <a:rPr sz="530" spc="5" dirty="0">
                <a:solidFill>
                  <a:srgbClr val="FFFFFF"/>
                </a:solidFill>
                <a:latin typeface="Arial MT"/>
                <a:cs typeface="Arial MT"/>
              </a:rPr>
              <a:t> </a:t>
            </a:r>
            <a:r>
              <a:rPr sz="530" spc="2" dirty="0">
                <a:solidFill>
                  <a:srgbClr val="FFFFFF"/>
                </a:solidFill>
                <a:latin typeface="Arial MT"/>
                <a:cs typeface="Arial MT"/>
              </a:rPr>
              <a:t>haul</a:t>
            </a:r>
            <a:r>
              <a:rPr sz="530" spc="5" dirty="0">
                <a:solidFill>
                  <a:srgbClr val="FFFFFF"/>
                </a:solidFill>
                <a:latin typeface="Arial MT"/>
                <a:cs typeface="Arial MT"/>
              </a:rPr>
              <a:t> samples.</a:t>
            </a:r>
            <a:endParaRPr sz="530">
              <a:solidFill>
                <a:prstClr val="black"/>
              </a:solidFill>
              <a:latin typeface="Arial MT"/>
              <a:cs typeface="Arial MT"/>
            </a:endParaRPr>
          </a:p>
        </p:txBody>
      </p:sp>
      <p:sp>
        <p:nvSpPr>
          <p:cNvPr id="16" name="object 16"/>
          <p:cNvSpPr txBox="1"/>
          <p:nvPr/>
        </p:nvSpPr>
        <p:spPr>
          <a:xfrm>
            <a:off x="1709610" y="5413703"/>
            <a:ext cx="1314042" cy="61904"/>
          </a:xfrm>
          <a:prstGeom prst="rect">
            <a:avLst/>
          </a:prstGeom>
        </p:spPr>
        <p:txBody>
          <a:bodyPr vert="horz" wrap="square" lIns="0" tIns="6123" rIns="0" bIns="0" rtlCol="0">
            <a:spAutoFit/>
          </a:bodyPr>
          <a:lstStyle/>
          <a:p>
            <a:pPr marL="6123" defTabSz="440832">
              <a:spcBef>
                <a:spcPts val="48"/>
              </a:spcBef>
            </a:pPr>
            <a:r>
              <a:rPr sz="362" dirty="0">
                <a:solidFill>
                  <a:srgbClr val="FFFFFF"/>
                </a:solidFill>
                <a:latin typeface="Arial MT"/>
                <a:cs typeface="Arial MT"/>
              </a:rPr>
              <a:t>Fig. 1.</a:t>
            </a:r>
            <a:r>
              <a:rPr sz="362" spc="5" dirty="0">
                <a:solidFill>
                  <a:srgbClr val="FFFFFF"/>
                </a:solidFill>
                <a:latin typeface="Arial MT"/>
                <a:cs typeface="Arial MT"/>
              </a:rPr>
              <a:t> </a:t>
            </a:r>
            <a:r>
              <a:rPr sz="362" spc="-2" dirty="0">
                <a:solidFill>
                  <a:srgbClr val="FFFFFF"/>
                </a:solidFill>
                <a:latin typeface="Arial MT"/>
                <a:cs typeface="Arial MT"/>
              </a:rPr>
              <a:t>Stygofauna</a:t>
            </a:r>
            <a:r>
              <a:rPr sz="362" spc="10" dirty="0">
                <a:solidFill>
                  <a:srgbClr val="FFFFFF"/>
                </a:solidFill>
                <a:latin typeface="Arial MT"/>
                <a:cs typeface="Arial MT"/>
              </a:rPr>
              <a:t> </a:t>
            </a:r>
            <a:r>
              <a:rPr sz="362" dirty="0">
                <a:solidFill>
                  <a:srgbClr val="FFFFFF"/>
                </a:solidFill>
                <a:latin typeface="Arial MT"/>
                <a:cs typeface="Arial MT"/>
              </a:rPr>
              <a:t>trap</a:t>
            </a:r>
            <a:r>
              <a:rPr sz="362" spc="5" dirty="0">
                <a:solidFill>
                  <a:srgbClr val="FFFFFF"/>
                </a:solidFill>
                <a:latin typeface="Arial MT"/>
                <a:cs typeface="Arial MT"/>
              </a:rPr>
              <a:t> </a:t>
            </a:r>
            <a:r>
              <a:rPr sz="362" spc="-2" dirty="0">
                <a:solidFill>
                  <a:srgbClr val="FFFFFF"/>
                </a:solidFill>
                <a:latin typeface="Arial MT"/>
                <a:cs typeface="Arial MT"/>
              </a:rPr>
              <a:t>sample</a:t>
            </a:r>
            <a:r>
              <a:rPr sz="362" spc="-5" dirty="0">
                <a:solidFill>
                  <a:srgbClr val="FFFFFF"/>
                </a:solidFill>
                <a:latin typeface="Arial MT"/>
                <a:cs typeface="Arial MT"/>
              </a:rPr>
              <a:t> </a:t>
            </a:r>
            <a:r>
              <a:rPr sz="362" dirty="0">
                <a:solidFill>
                  <a:srgbClr val="FFFFFF"/>
                </a:solidFill>
                <a:latin typeface="Arial MT"/>
                <a:cs typeface="Arial MT"/>
              </a:rPr>
              <a:t>sites.</a:t>
            </a:r>
            <a:r>
              <a:rPr sz="362" spc="5" dirty="0">
                <a:solidFill>
                  <a:srgbClr val="FFFFFF"/>
                </a:solidFill>
                <a:latin typeface="Arial MT"/>
                <a:cs typeface="Arial MT"/>
              </a:rPr>
              <a:t> </a:t>
            </a:r>
            <a:r>
              <a:rPr sz="362" spc="-2" dirty="0">
                <a:solidFill>
                  <a:srgbClr val="FFFFFF"/>
                </a:solidFill>
                <a:latin typeface="Arial MT"/>
                <a:cs typeface="Arial MT"/>
              </a:rPr>
              <a:t>Pilbara,</a:t>
            </a:r>
            <a:r>
              <a:rPr sz="362" spc="2" dirty="0">
                <a:solidFill>
                  <a:srgbClr val="FFFFFF"/>
                </a:solidFill>
                <a:latin typeface="Arial MT"/>
                <a:cs typeface="Arial MT"/>
              </a:rPr>
              <a:t> </a:t>
            </a:r>
            <a:r>
              <a:rPr sz="362" spc="-2" dirty="0">
                <a:solidFill>
                  <a:srgbClr val="FFFFFF"/>
                </a:solidFill>
                <a:latin typeface="Arial MT"/>
                <a:cs typeface="Arial MT"/>
              </a:rPr>
              <a:t>Western</a:t>
            </a:r>
            <a:r>
              <a:rPr sz="362" spc="-19" dirty="0">
                <a:solidFill>
                  <a:srgbClr val="FFFFFF"/>
                </a:solidFill>
                <a:latin typeface="Arial MT"/>
                <a:cs typeface="Arial MT"/>
              </a:rPr>
              <a:t> </a:t>
            </a:r>
            <a:r>
              <a:rPr sz="362" dirty="0">
                <a:solidFill>
                  <a:srgbClr val="FFFFFF"/>
                </a:solidFill>
                <a:latin typeface="Arial MT"/>
                <a:cs typeface="Arial MT"/>
              </a:rPr>
              <a:t>Australia.</a:t>
            </a:r>
            <a:endParaRPr sz="362">
              <a:solidFill>
                <a:prstClr val="black"/>
              </a:solidFill>
              <a:latin typeface="Arial MT"/>
              <a:cs typeface="Arial MT"/>
            </a:endParaRPr>
          </a:p>
        </p:txBody>
      </p:sp>
      <p:pic>
        <p:nvPicPr>
          <p:cNvPr id="17" name="object 17"/>
          <p:cNvPicPr/>
          <p:nvPr/>
        </p:nvPicPr>
        <p:blipFill>
          <a:blip r:embed="rId3" cstate="print"/>
          <a:stretch>
            <a:fillRect/>
          </a:stretch>
        </p:blipFill>
        <p:spPr>
          <a:xfrm>
            <a:off x="1698823" y="3657239"/>
            <a:ext cx="2429992" cy="1747689"/>
          </a:xfrm>
          <a:prstGeom prst="rect">
            <a:avLst/>
          </a:prstGeom>
        </p:spPr>
      </p:pic>
      <p:grpSp>
        <p:nvGrpSpPr>
          <p:cNvPr id="18" name="object 18"/>
          <p:cNvGrpSpPr/>
          <p:nvPr/>
        </p:nvGrpSpPr>
        <p:grpSpPr>
          <a:xfrm>
            <a:off x="1311540" y="5683728"/>
            <a:ext cx="3142434" cy="1140449"/>
            <a:chOff x="128725" y="11788472"/>
            <a:chExt cx="6517640" cy="2365375"/>
          </a:xfrm>
        </p:grpSpPr>
        <p:sp>
          <p:nvSpPr>
            <p:cNvPr id="19" name="object 19"/>
            <p:cNvSpPr/>
            <p:nvPr/>
          </p:nvSpPr>
          <p:spPr>
            <a:xfrm>
              <a:off x="131708" y="11791455"/>
              <a:ext cx="6511925" cy="2359660"/>
            </a:xfrm>
            <a:custGeom>
              <a:avLst/>
              <a:gdLst/>
              <a:ahLst/>
              <a:cxnLst/>
              <a:rect l="l" t="t" r="r" b="b"/>
              <a:pathLst>
                <a:path w="6511925" h="2359659">
                  <a:moveTo>
                    <a:pt x="6511678" y="0"/>
                  </a:moveTo>
                  <a:lnTo>
                    <a:pt x="0" y="0"/>
                  </a:lnTo>
                  <a:lnTo>
                    <a:pt x="0" y="2359293"/>
                  </a:lnTo>
                  <a:lnTo>
                    <a:pt x="6511678" y="2359293"/>
                  </a:lnTo>
                  <a:lnTo>
                    <a:pt x="6511678" y="0"/>
                  </a:lnTo>
                  <a:close/>
                </a:path>
              </a:pathLst>
            </a:custGeom>
            <a:solidFill>
              <a:srgbClr val="353941"/>
            </a:solidFill>
          </p:spPr>
          <p:txBody>
            <a:bodyPr wrap="square" lIns="0" tIns="0" rIns="0" bIns="0" rtlCol="0"/>
            <a:lstStyle/>
            <a:p>
              <a:pPr defTabSz="440832"/>
              <a:endParaRPr sz="868">
                <a:solidFill>
                  <a:prstClr val="black"/>
                </a:solidFill>
                <a:latin typeface="Calibri"/>
              </a:endParaRPr>
            </a:p>
          </p:txBody>
        </p:sp>
        <p:sp>
          <p:nvSpPr>
            <p:cNvPr id="20" name="object 20"/>
            <p:cNvSpPr/>
            <p:nvPr/>
          </p:nvSpPr>
          <p:spPr>
            <a:xfrm>
              <a:off x="131708" y="11791455"/>
              <a:ext cx="6511925" cy="2359660"/>
            </a:xfrm>
            <a:custGeom>
              <a:avLst/>
              <a:gdLst/>
              <a:ahLst/>
              <a:cxnLst/>
              <a:rect l="l" t="t" r="r" b="b"/>
              <a:pathLst>
                <a:path w="6511925" h="2359659">
                  <a:moveTo>
                    <a:pt x="0" y="2359293"/>
                  </a:moveTo>
                  <a:lnTo>
                    <a:pt x="6511678" y="2359293"/>
                  </a:lnTo>
                  <a:lnTo>
                    <a:pt x="6511678" y="0"/>
                  </a:lnTo>
                  <a:lnTo>
                    <a:pt x="0" y="0"/>
                  </a:lnTo>
                  <a:lnTo>
                    <a:pt x="0" y="2359293"/>
                  </a:lnTo>
                  <a:close/>
                </a:path>
              </a:pathLst>
            </a:custGeom>
            <a:ln w="5965">
              <a:solidFill>
                <a:srgbClr val="353941"/>
              </a:solidFill>
            </a:ln>
          </p:spPr>
          <p:txBody>
            <a:bodyPr wrap="square" lIns="0" tIns="0" rIns="0" bIns="0" rtlCol="0"/>
            <a:lstStyle/>
            <a:p>
              <a:pPr defTabSz="440832"/>
              <a:endParaRPr sz="868">
                <a:solidFill>
                  <a:prstClr val="black"/>
                </a:solidFill>
                <a:latin typeface="Calibri"/>
              </a:endParaRPr>
            </a:p>
          </p:txBody>
        </p:sp>
      </p:grpSp>
      <p:sp>
        <p:nvSpPr>
          <p:cNvPr id="21" name="object 21"/>
          <p:cNvSpPr txBox="1"/>
          <p:nvPr/>
        </p:nvSpPr>
        <p:spPr>
          <a:xfrm>
            <a:off x="1327907" y="5540304"/>
            <a:ext cx="1272098" cy="131753"/>
          </a:xfrm>
          <a:prstGeom prst="rect">
            <a:avLst/>
          </a:prstGeom>
        </p:spPr>
        <p:txBody>
          <a:bodyPr vert="horz" wrap="square" lIns="0" tIns="5511" rIns="0" bIns="0" rtlCol="0">
            <a:spAutoFit/>
          </a:bodyPr>
          <a:lstStyle/>
          <a:p>
            <a:pPr marL="6123" defTabSz="440832">
              <a:spcBef>
                <a:spcPts val="43"/>
              </a:spcBef>
            </a:pPr>
            <a:r>
              <a:rPr sz="820" b="1" spc="-14" dirty="0">
                <a:solidFill>
                  <a:srgbClr val="ED8008"/>
                </a:solidFill>
                <a:latin typeface="Arial"/>
                <a:cs typeface="Arial"/>
              </a:rPr>
              <a:t>Trap</a:t>
            </a:r>
            <a:r>
              <a:rPr sz="820" b="1" spc="-10" dirty="0">
                <a:solidFill>
                  <a:srgbClr val="ED8008"/>
                </a:solidFill>
                <a:latin typeface="Arial"/>
                <a:cs typeface="Arial"/>
              </a:rPr>
              <a:t> </a:t>
            </a:r>
            <a:r>
              <a:rPr sz="820" b="1" spc="-2" dirty="0">
                <a:solidFill>
                  <a:srgbClr val="ED8008"/>
                </a:solidFill>
                <a:latin typeface="Arial"/>
                <a:cs typeface="Arial"/>
              </a:rPr>
              <a:t>Design</a:t>
            </a:r>
            <a:r>
              <a:rPr sz="820" b="1" spc="-12" dirty="0">
                <a:solidFill>
                  <a:srgbClr val="ED8008"/>
                </a:solidFill>
                <a:latin typeface="Arial"/>
                <a:cs typeface="Arial"/>
              </a:rPr>
              <a:t> </a:t>
            </a:r>
            <a:r>
              <a:rPr sz="820" b="1" spc="-5" dirty="0">
                <a:solidFill>
                  <a:srgbClr val="ED8008"/>
                </a:solidFill>
                <a:latin typeface="Arial"/>
                <a:cs typeface="Arial"/>
              </a:rPr>
              <a:t>and</a:t>
            </a:r>
            <a:r>
              <a:rPr sz="820" b="1" spc="-10" dirty="0">
                <a:solidFill>
                  <a:srgbClr val="ED8008"/>
                </a:solidFill>
                <a:latin typeface="Arial"/>
                <a:cs typeface="Arial"/>
              </a:rPr>
              <a:t> </a:t>
            </a:r>
            <a:r>
              <a:rPr sz="820" b="1" spc="-5" dirty="0">
                <a:solidFill>
                  <a:srgbClr val="ED8008"/>
                </a:solidFill>
                <a:latin typeface="Arial"/>
                <a:cs typeface="Arial"/>
              </a:rPr>
              <a:t>Methods</a:t>
            </a:r>
            <a:endParaRPr sz="820">
              <a:solidFill>
                <a:prstClr val="black"/>
              </a:solidFill>
              <a:latin typeface="Arial"/>
              <a:cs typeface="Arial"/>
            </a:endParaRPr>
          </a:p>
        </p:txBody>
      </p:sp>
      <p:sp>
        <p:nvSpPr>
          <p:cNvPr id="22" name="object 22"/>
          <p:cNvSpPr txBox="1"/>
          <p:nvPr/>
        </p:nvSpPr>
        <p:spPr>
          <a:xfrm>
            <a:off x="1378571" y="5714187"/>
            <a:ext cx="3058239" cy="333524"/>
          </a:xfrm>
          <a:prstGeom prst="rect">
            <a:avLst/>
          </a:prstGeom>
        </p:spPr>
        <p:txBody>
          <a:bodyPr vert="horz" wrap="square" lIns="0" tIns="7654" rIns="0" bIns="0" rtlCol="0">
            <a:spAutoFit/>
          </a:bodyPr>
          <a:lstStyle/>
          <a:p>
            <a:pPr marL="6123" defTabSz="440832">
              <a:spcBef>
                <a:spcPts val="60"/>
              </a:spcBef>
            </a:pPr>
            <a:r>
              <a:rPr sz="530" b="1" spc="5" dirty="0">
                <a:solidFill>
                  <a:srgbClr val="FFFFFF"/>
                </a:solidFill>
                <a:latin typeface="Arial"/>
                <a:cs typeface="Arial"/>
              </a:rPr>
              <a:t>Design:</a:t>
            </a:r>
            <a:endParaRPr sz="530">
              <a:solidFill>
                <a:prstClr val="black"/>
              </a:solidFill>
              <a:latin typeface="Arial"/>
              <a:cs typeface="Arial"/>
            </a:endParaRPr>
          </a:p>
          <a:p>
            <a:pPr marL="6123" marR="2449" algn="just" defTabSz="440832">
              <a:lnSpc>
                <a:spcPct val="102499"/>
              </a:lnSpc>
            </a:pPr>
            <a:r>
              <a:rPr sz="530" spc="5" dirty="0">
                <a:solidFill>
                  <a:srgbClr val="FFFFFF"/>
                </a:solidFill>
                <a:latin typeface="Arial MT"/>
                <a:cs typeface="Arial MT"/>
              </a:rPr>
              <a:t>Based on </a:t>
            </a:r>
            <a:r>
              <a:rPr sz="530" spc="7" dirty="0">
                <a:solidFill>
                  <a:srgbClr val="FFFFFF"/>
                </a:solidFill>
                <a:latin typeface="Arial MT"/>
                <a:cs typeface="Arial MT"/>
              </a:rPr>
              <a:t>a </a:t>
            </a:r>
            <a:r>
              <a:rPr sz="530" spc="5" dirty="0">
                <a:solidFill>
                  <a:srgbClr val="FFFFFF"/>
                </a:solidFill>
                <a:latin typeface="Arial MT"/>
                <a:cs typeface="Arial MT"/>
              </a:rPr>
              <a:t>funnel </a:t>
            </a:r>
            <a:r>
              <a:rPr sz="530" spc="2" dirty="0">
                <a:solidFill>
                  <a:srgbClr val="FFFFFF"/>
                </a:solidFill>
                <a:latin typeface="Arial MT"/>
                <a:cs typeface="Arial MT"/>
              </a:rPr>
              <a:t>or  </a:t>
            </a:r>
            <a:r>
              <a:rPr sz="530" spc="5" dirty="0">
                <a:solidFill>
                  <a:srgbClr val="FFFFFF"/>
                </a:solidFill>
                <a:latin typeface="Arial MT"/>
                <a:cs typeface="Arial MT"/>
              </a:rPr>
              <a:t>box trap, the stygofauna traps consist </a:t>
            </a:r>
            <a:r>
              <a:rPr sz="530" spc="2" dirty="0">
                <a:solidFill>
                  <a:srgbClr val="FFFFFF"/>
                </a:solidFill>
                <a:latin typeface="Arial MT"/>
                <a:cs typeface="Arial MT"/>
              </a:rPr>
              <a:t>of </a:t>
            </a:r>
            <a:r>
              <a:rPr sz="530" spc="7" dirty="0">
                <a:solidFill>
                  <a:srgbClr val="FFFFFF"/>
                </a:solidFill>
                <a:latin typeface="Arial MT"/>
                <a:cs typeface="Arial MT"/>
              </a:rPr>
              <a:t>a </a:t>
            </a:r>
            <a:r>
              <a:rPr sz="530" spc="5" dirty="0">
                <a:solidFill>
                  <a:srgbClr val="FFFFFF"/>
                </a:solidFill>
                <a:latin typeface="Arial MT"/>
                <a:cs typeface="Arial MT"/>
              </a:rPr>
              <a:t>cylindrical </a:t>
            </a:r>
            <a:r>
              <a:rPr sz="530" spc="7" dirty="0">
                <a:solidFill>
                  <a:srgbClr val="FFFFFF"/>
                </a:solidFill>
                <a:latin typeface="Arial MT"/>
                <a:cs typeface="Arial MT"/>
              </a:rPr>
              <a:t>PVC </a:t>
            </a:r>
            <a:r>
              <a:rPr sz="530" spc="5" dirty="0">
                <a:solidFill>
                  <a:srgbClr val="FFFFFF"/>
                </a:solidFill>
                <a:latin typeface="Arial MT"/>
                <a:cs typeface="Arial MT"/>
              </a:rPr>
              <a:t>frame, with </a:t>
            </a:r>
            <a:r>
              <a:rPr sz="530" spc="7" dirty="0">
                <a:solidFill>
                  <a:srgbClr val="FFFFFF"/>
                </a:solidFill>
                <a:latin typeface="Arial MT"/>
                <a:cs typeface="Arial MT"/>
              </a:rPr>
              <a:t>a </a:t>
            </a:r>
            <a:r>
              <a:rPr sz="530" spc="10" dirty="0">
                <a:solidFill>
                  <a:srgbClr val="FFFFFF"/>
                </a:solidFill>
                <a:latin typeface="Arial MT"/>
                <a:cs typeface="Arial MT"/>
              </a:rPr>
              <a:t> </a:t>
            </a:r>
            <a:r>
              <a:rPr sz="530" spc="5" dirty="0">
                <a:solidFill>
                  <a:srgbClr val="FFFFFF"/>
                </a:solidFill>
                <a:latin typeface="Arial MT"/>
                <a:cs typeface="Arial MT"/>
              </a:rPr>
              <a:t>150µm </a:t>
            </a:r>
            <a:r>
              <a:rPr sz="530" spc="7" dirty="0">
                <a:solidFill>
                  <a:srgbClr val="FFFFFF"/>
                </a:solidFill>
                <a:latin typeface="Arial MT"/>
                <a:cs typeface="Arial MT"/>
              </a:rPr>
              <a:t>mesh </a:t>
            </a:r>
            <a:r>
              <a:rPr sz="530" spc="5" dirty="0">
                <a:solidFill>
                  <a:srgbClr val="FFFFFF"/>
                </a:solidFill>
                <a:latin typeface="Arial MT"/>
                <a:cs typeface="Arial MT"/>
              </a:rPr>
              <a:t>inner lining. Both ends are capped with </a:t>
            </a:r>
            <a:r>
              <a:rPr sz="530" spc="7" dirty="0">
                <a:solidFill>
                  <a:srgbClr val="FFFFFF"/>
                </a:solidFill>
                <a:latin typeface="Arial MT"/>
                <a:cs typeface="Arial MT"/>
              </a:rPr>
              <a:t>a </a:t>
            </a:r>
            <a:r>
              <a:rPr sz="530" spc="5" dirty="0">
                <a:solidFill>
                  <a:srgbClr val="FFFFFF"/>
                </a:solidFill>
                <a:latin typeface="Arial MT"/>
                <a:cs typeface="Arial MT"/>
              </a:rPr>
              <a:t>removable funnel, allowing fauna to enter </a:t>
            </a:r>
            <a:r>
              <a:rPr sz="530" spc="7" dirty="0">
                <a:solidFill>
                  <a:srgbClr val="FFFFFF"/>
                </a:solidFill>
                <a:latin typeface="Arial MT"/>
                <a:cs typeface="Arial MT"/>
              </a:rPr>
              <a:t> </a:t>
            </a:r>
            <a:r>
              <a:rPr sz="530" spc="2" dirty="0">
                <a:solidFill>
                  <a:srgbClr val="FFFFFF"/>
                </a:solidFill>
                <a:latin typeface="Arial MT"/>
                <a:cs typeface="Arial MT"/>
              </a:rPr>
              <a:t>(Fig.</a:t>
            </a:r>
            <a:r>
              <a:rPr sz="530" dirty="0">
                <a:solidFill>
                  <a:srgbClr val="FFFFFF"/>
                </a:solidFill>
                <a:latin typeface="Arial MT"/>
                <a:cs typeface="Arial MT"/>
              </a:rPr>
              <a:t> </a:t>
            </a:r>
            <a:r>
              <a:rPr sz="530" spc="2" dirty="0">
                <a:solidFill>
                  <a:srgbClr val="FFFFFF"/>
                </a:solidFill>
                <a:latin typeface="Arial MT"/>
                <a:cs typeface="Arial MT"/>
              </a:rPr>
              <a:t>2-3).</a:t>
            </a:r>
            <a:endParaRPr sz="530">
              <a:solidFill>
                <a:prstClr val="black"/>
              </a:solidFill>
              <a:latin typeface="Arial MT"/>
              <a:cs typeface="Arial MT"/>
            </a:endParaRPr>
          </a:p>
        </p:txBody>
      </p:sp>
      <p:sp>
        <p:nvSpPr>
          <p:cNvPr id="23" name="object 23"/>
          <p:cNvSpPr txBox="1"/>
          <p:nvPr/>
        </p:nvSpPr>
        <p:spPr>
          <a:xfrm>
            <a:off x="1378571" y="6107625"/>
            <a:ext cx="3058239" cy="666179"/>
          </a:xfrm>
          <a:prstGeom prst="rect">
            <a:avLst/>
          </a:prstGeom>
        </p:spPr>
        <p:txBody>
          <a:bodyPr vert="horz" wrap="square" lIns="0" tIns="7654" rIns="0" bIns="0" rtlCol="0">
            <a:spAutoFit/>
          </a:bodyPr>
          <a:lstStyle/>
          <a:p>
            <a:pPr marL="6123" defTabSz="440832">
              <a:spcBef>
                <a:spcPts val="60"/>
              </a:spcBef>
            </a:pPr>
            <a:r>
              <a:rPr sz="530" b="1" spc="5" dirty="0">
                <a:solidFill>
                  <a:srgbClr val="FFFFFF"/>
                </a:solidFill>
                <a:latin typeface="Arial"/>
                <a:cs typeface="Arial"/>
              </a:rPr>
              <a:t>Methods:</a:t>
            </a:r>
            <a:endParaRPr sz="530">
              <a:solidFill>
                <a:prstClr val="black"/>
              </a:solidFill>
              <a:latin typeface="Arial"/>
              <a:cs typeface="Arial"/>
            </a:endParaRPr>
          </a:p>
          <a:p>
            <a:pPr marL="6123" marR="2449" algn="just" defTabSz="440832">
              <a:lnSpc>
                <a:spcPct val="102499"/>
              </a:lnSpc>
            </a:pPr>
            <a:r>
              <a:rPr sz="530" spc="5" dirty="0">
                <a:solidFill>
                  <a:srgbClr val="FFFFFF"/>
                </a:solidFill>
                <a:latin typeface="Arial MT"/>
                <a:cs typeface="Arial MT"/>
              </a:rPr>
              <a:t>In September 2021, </a:t>
            </a:r>
            <a:r>
              <a:rPr sz="530" spc="7" dirty="0">
                <a:solidFill>
                  <a:srgbClr val="FFFFFF"/>
                </a:solidFill>
                <a:latin typeface="Arial MT"/>
                <a:cs typeface="Arial MT"/>
              </a:rPr>
              <a:t>a </a:t>
            </a:r>
            <a:r>
              <a:rPr sz="530" spc="5" dirty="0">
                <a:solidFill>
                  <a:srgbClr val="FFFFFF"/>
                </a:solidFill>
                <a:latin typeface="Arial MT"/>
                <a:cs typeface="Arial MT"/>
              </a:rPr>
              <a:t>preliminary </a:t>
            </a:r>
            <a:r>
              <a:rPr sz="530" spc="2" dirty="0">
                <a:solidFill>
                  <a:srgbClr val="FFFFFF"/>
                </a:solidFill>
                <a:latin typeface="Arial MT"/>
                <a:cs typeface="Arial MT"/>
              </a:rPr>
              <a:t>trial </a:t>
            </a:r>
            <a:r>
              <a:rPr sz="530" spc="7" dirty="0">
                <a:solidFill>
                  <a:srgbClr val="FFFFFF"/>
                </a:solidFill>
                <a:latin typeface="Arial MT"/>
                <a:cs typeface="Arial MT"/>
              </a:rPr>
              <a:t>was </a:t>
            </a:r>
            <a:r>
              <a:rPr sz="530" spc="5" dirty="0">
                <a:solidFill>
                  <a:srgbClr val="FFFFFF"/>
                </a:solidFill>
                <a:latin typeface="Arial MT"/>
                <a:cs typeface="Arial MT"/>
              </a:rPr>
              <a:t>conducted. </a:t>
            </a:r>
            <a:r>
              <a:rPr sz="530" dirty="0">
                <a:solidFill>
                  <a:srgbClr val="FFFFFF"/>
                </a:solidFill>
                <a:latin typeface="Arial MT"/>
                <a:cs typeface="Arial MT"/>
              </a:rPr>
              <a:t>Traps </a:t>
            </a:r>
            <a:r>
              <a:rPr sz="530" spc="5" dirty="0">
                <a:solidFill>
                  <a:srgbClr val="FFFFFF"/>
                </a:solidFill>
                <a:latin typeface="Arial MT"/>
                <a:cs typeface="Arial MT"/>
              </a:rPr>
              <a:t>(one per site) were deployed </a:t>
            </a:r>
            <a:r>
              <a:rPr sz="530" spc="2" dirty="0">
                <a:solidFill>
                  <a:srgbClr val="FFFFFF"/>
                </a:solidFill>
                <a:latin typeface="Arial MT"/>
                <a:cs typeface="Arial MT"/>
              </a:rPr>
              <a:t>in </a:t>
            </a:r>
            <a:r>
              <a:rPr sz="530" spc="7" dirty="0">
                <a:solidFill>
                  <a:srgbClr val="FFFFFF"/>
                </a:solidFill>
                <a:latin typeface="Arial MT"/>
                <a:cs typeface="Arial MT"/>
              </a:rPr>
              <a:t>7 </a:t>
            </a:r>
            <a:r>
              <a:rPr sz="530" spc="10" dirty="0">
                <a:solidFill>
                  <a:srgbClr val="FFFFFF"/>
                </a:solidFill>
                <a:latin typeface="Arial MT"/>
                <a:cs typeface="Arial MT"/>
              </a:rPr>
              <a:t> </a:t>
            </a:r>
            <a:r>
              <a:rPr sz="530" spc="5" dirty="0">
                <a:solidFill>
                  <a:srgbClr val="FFFFFF"/>
                </a:solidFill>
                <a:latin typeface="Arial MT"/>
                <a:cs typeface="Arial MT"/>
              </a:rPr>
              <a:t>groundwater bores or </a:t>
            </a:r>
            <a:r>
              <a:rPr sz="530" spc="2" dirty="0">
                <a:solidFill>
                  <a:srgbClr val="FFFFFF"/>
                </a:solidFill>
                <a:latin typeface="Arial MT"/>
                <a:cs typeface="Arial MT"/>
              </a:rPr>
              <a:t>drill </a:t>
            </a:r>
            <a:r>
              <a:rPr sz="530" spc="5" dirty="0">
                <a:solidFill>
                  <a:srgbClr val="FFFFFF"/>
                </a:solidFill>
                <a:latin typeface="Arial MT"/>
                <a:cs typeface="Arial MT"/>
              </a:rPr>
              <a:t>holes. The traps were baited with algae pellets, </a:t>
            </a:r>
            <a:r>
              <a:rPr sz="530" spc="2" dirty="0">
                <a:solidFill>
                  <a:srgbClr val="FFFFFF"/>
                </a:solidFill>
                <a:latin typeface="Arial MT"/>
                <a:cs typeface="Arial MT"/>
              </a:rPr>
              <a:t>set at </a:t>
            </a:r>
            <a:r>
              <a:rPr sz="530" spc="5" dirty="0">
                <a:solidFill>
                  <a:srgbClr val="FFFFFF"/>
                </a:solidFill>
                <a:latin typeface="Arial MT"/>
                <a:cs typeface="Arial MT"/>
              </a:rPr>
              <a:t>the bottom </a:t>
            </a:r>
            <a:r>
              <a:rPr sz="530" spc="2" dirty="0">
                <a:solidFill>
                  <a:srgbClr val="FFFFFF"/>
                </a:solidFill>
                <a:latin typeface="Arial MT"/>
                <a:cs typeface="Arial MT"/>
              </a:rPr>
              <a:t>of </a:t>
            </a:r>
            <a:r>
              <a:rPr sz="530" spc="5" dirty="0">
                <a:solidFill>
                  <a:srgbClr val="FFFFFF"/>
                </a:solidFill>
                <a:latin typeface="Arial MT"/>
                <a:cs typeface="Arial MT"/>
              </a:rPr>
              <a:t>the </a:t>
            </a:r>
            <a:r>
              <a:rPr sz="530" spc="7" dirty="0">
                <a:solidFill>
                  <a:srgbClr val="FFFFFF"/>
                </a:solidFill>
                <a:latin typeface="Arial MT"/>
                <a:cs typeface="Arial MT"/>
              </a:rPr>
              <a:t> </a:t>
            </a:r>
            <a:r>
              <a:rPr sz="530" spc="5" dirty="0">
                <a:solidFill>
                  <a:srgbClr val="FFFFFF"/>
                </a:solidFill>
                <a:latin typeface="Arial MT"/>
                <a:cs typeface="Arial MT"/>
              </a:rPr>
              <a:t>bore, and collected between </a:t>
            </a:r>
            <a:r>
              <a:rPr sz="530" spc="7" dirty="0">
                <a:solidFill>
                  <a:srgbClr val="FFFFFF"/>
                </a:solidFill>
                <a:latin typeface="Arial MT"/>
                <a:cs typeface="Arial MT"/>
              </a:rPr>
              <a:t>12 and </a:t>
            </a:r>
            <a:r>
              <a:rPr sz="530" spc="5" dirty="0">
                <a:solidFill>
                  <a:srgbClr val="FFFFFF"/>
                </a:solidFill>
                <a:latin typeface="Arial MT"/>
                <a:cs typeface="Arial MT"/>
              </a:rPr>
              <a:t>24 hours </a:t>
            </a:r>
            <a:r>
              <a:rPr sz="530" spc="2" dirty="0">
                <a:solidFill>
                  <a:srgbClr val="FFFFFF"/>
                </a:solidFill>
                <a:latin typeface="Arial MT"/>
                <a:cs typeface="Arial MT"/>
              </a:rPr>
              <a:t>of </a:t>
            </a:r>
            <a:r>
              <a:rPr sz="530" spc="5" dirty="0">
                <a:solidFill>
                  <a:srgbClr val="FFFFFF"/>
                </a:solidFill>
                <a:latin typeface="Arial MT"/>
                <a:cs typeface="Arial MT"/>
              </a:rPr>
              <a:t>deployment. Following the </a:t>
            </a:r>
            <a:r>
              <a:rPr sz="530" spc="2" dirty="0">
                <a:solidFill>
                  <a:srgbClr val="FFFFFF"/>
                </a:solidFill>
                <a:latin typeface="Arial MT"/>
                <a:cs typeface="Arial MT"/>
              </a:rPr>
              <a:t>trial, </a:t>
            </a:r>
            <a:r>
              <a:rPr sz="530" spc="7" dirty="0">
                <a:solidFill>
                  <a:srgbClr val="FFFFFF"/>
                </a:solidFill>
                <a:latin typeface="Arial MT"/>
                <a:cs typeface="Arial MT"/>
              </a:rPr>
              <a:t>a </a:t>
            </a:r>
            <a:r>
              <a:rPr sz="530" spc="5" dirty="0">
                <a:solidFill>
                  <a:srgbClr val="FFFFFF"/>
                </a:solidFill>
                <a:latin typeface="Arial MT"/>
                <a:cs typeface="Arial MT"/>
              </a:rPr>
              <a:t>two-season study </a:t>
            </a:r>
            <a:r>
              <a:rPr sz="530" spc="-142" dirty="0">
                <a:solidFill>
                  <a:srgbClr val="FFFFFF"/>
                </a:solidFill>
                <a:latin typeface="Arial MT"/>
                <a:cs typeface="Arial MT"/>
              </a:rPr>
              <a:t> </a:t>
            </a:r>
            <a:r>
              <a:rPr sz="530" spc="5" dirty="0">
                <a:solidFill>
                  <a:srgbClr val="FFFFFF"/>
                </a:solidFill>
                <a:latin typeface="Arial MT"/>
                <a:cs typeface="Arial MT"/>
              </a:rPr>
              <a:t>(wet and </a:t>
            </a:r>
            <a:r>
              <a:rPr sz="530" spc="2" dirty="0">
                <a:solidFill>
                  <a:srgbClr val="FFFFFF"/>
                </a:solidFill>
                <a:latin typeface="Arial MT"/>
                <a:cs typeface="Arial MT"/>
              </a:rPr>
              <a:t>dry), </a:t>
            </a:r>
            <a:r>
              <a:rPr sz="530" spc="5" dirty="0">
                <a:solidFill>
                  <a:srgbClr val="FFFFFF"/>
                </a:solidFill>
                <a:latin typeface="Arial MT"/>
                <a:cs typeface="Arial MT"/>
              </a:rPr>
              <a:t>began in </a:t>
            </a:r>
            <a:r>
              <a:rPr sz="530" spc="7" dirty="0">
                <a:solidFill>
                  <a:srgbClr val="FFFFFF"/>
                </a:solidFill>
                <a:latin typeface="Arial MT"/>
                <a:cs typeface="Arial MT"/>
              </a:rPr>
              <a:t>March </a:t>
            </a:r>
            <a:r>
              <a:rPr sz="530" spc="5" dirty="0">
                <a:solidFill>
                  <a:srgbClr val="FFFFFF"/>
                </a:solidFill>
                <a:latin typeface="Arial MT"/>
                <a:cs typeface="Arial MT"/>
              </a:rPr>
              <a:t>2022 </a:t>
            </a:r>
            <a:r>
              <a:rPr sz="530" spc="2" dirty="0">
                <a:solidFill>
                  <a:srgbClr val="FFFFFF"/>
                </a:solidFill>
                <a:latin typeface="Arial MT"/>
                <a:cs typeface="Arial MT"/>
              </a:rPr>
              <a:t>at </a:t>
            </a:r>
            <a:r>
              <a:rPr sz="530" spc="-14" dirty="0">
                <a:solidFill>
                  <a:srgbClr val="FFFFFF"/>
                </a:solidFill>
                <a:latin typeface="Arial MT"/>
                <a:cs typeface="Arial MT"/>
              </a:rPr>
              <a:t>11 </a:t>
            </a:r>
            <a:r>
              <a:rPr sz="530" spc="2" dirty="0">
                <a:solidFill>
                  <a:srgbClr val="FFFFFF"/>
                </a:solidFill>
                <a:latin typeface="Arial MT"/>
                <a:cs typeface="Arial MT"/>
              </a:rPr>
              <a:t>sites. At </a:t>
            </a:r>
            <a:r>
              <a:rPr sz="530" spc="5" dirty="0">
                <a:solidFill>
                  <a:srgbClr val="FFFFFF"/>
                </a:solidFill>
                <a:latin typeface="Arial MT"/>
                <a:cs typeface="Arial MT"/>
              </a:rPr>
              <a:t>each site two </a:t>
            </a:r>
            <a:r>
              <a:rPr sz="530" spc="2" dirty="0">
                <a:solidFill>
                  <a:srgbClr val="FFFFFF"/>
                </a:solidFill>
                <a:latin typeface="Arial MT"/>
                <a:cs typeface="Arial MT"/>
              </a:rPr>
              <a:t>baited </a:t>
            </a:r>
            <a:r>
              <a:rPr sz="530" spc="5" dirty="0">
                <a:solidFill>
                  <a:srgbClr val="FFFFFF"/>
                </a:solidFill>
                <a:latin typeface="Arial MT"/>
                <a:cs typeface="Arial MT"/>
              </a:rPr>
              <a:t>traps were deployed for </a:t>
            </a:r>
            <a:r>
              <a:rPr sz="530" spc="7" dirty="0">
                <a:solidFill>
                  <a:srgbClr val="FFFFFF"/>
                </a:solidFill>
                <a:latin typeface="Arial MT"/>
                <a:cs typeface="Arial MT"/>
              </a:rPr>
              <a:t>72 </a:t>
            </a:r>
            <a:r>
              <a:rPr sz="530" spc="10" dirty="0">
                <a:solidFill>
                  <a:srgbClr val="FFFFFF"/>
                </a:solidFill>
                <a:latin typeface="Arial MT"/>
                <a:cs typeface="Arial MT"/>
              </a:rPr>
              <a:t> </a:t>
            </a:r>
            <a:r>
              <a:rPr sz="530" spc="5" dirty="0">
                <a:solidFill>
                  <a:srgbClr val="FFFFFF"/>
                </a:solidFill>
                <a:latin typeface="Arial MT"/>
                <a:cs typeface="Arial MT"/>
              </a:rPr>
              <a:t>hours</a:t>
            </a:r>
            <a:r>
              <a:rPr sz="530" spc="51" dirty="0">
                <a:solidFill>
                  <a:srgbClr val="FFFFFF"/>
                </a:solidFill>
                <a:latin typeface="Arial MT"/>
                <a:cs typeface="Arial MT"/>
              </a:rPr>
              <a:t> </a:t>
            </a:r>
            <a:r>
              <a:rPr sz="530" spc="2" dirty="0">
                <a:solidFill>
                  <a:srgbClr val="FFFFFF"/>
                </a:solidFill>
                <a:latin typeface="Arial MT"/>
                <a:cs typeface="Arial MT"/>
              </a:rPr>
              <a:t>at</a:t>
            </a:r>
            <a:r>
              <a:rPr sz="530" spc="48" dirty="0">
                <a:solidFill>
                  <a:srgbClr val="FFFFFF"/>
                </a:solidFill>
                <a:latin typeface="Arial MT"/>
                <a:cs typeface="Arial MT"/>
              </a:rPr>
              <a:t> </a:t>
            </a:r>
            <a:r>
              <a:rPr sz="530" spc="2" dirty="0">
                <a:solidFill>
                  <a:srgbClr val="FFFFFF"/>
                </a:solidFill>
                <a:latin typeface="Arial MT"/>
                <a:cs typeface="Arial MT"/>
              </a:rPr>
              <a:t>different</a:t>
            </a:r>
            <a:r>
              <a:rPr sz="530" spc="48" dirty="0">
                <a:solidFill>
                  <a:srgbClr val="FFFFFF"/>
                </a:solidFill>
                <a:latin typeface="Arial MT"/>
                <a:cs typeface="Arial MT"/>
              </a:rPr>
              <a:t> </a:t>
            </a:r>
            <a:r>
              <a:rPr sz="530" spc="5" dirty="0">
                <a:solidFill>
                  <a:srgbClr val="FFFFFF"/>
                </a:solidFill>
                <a:latin typeface="Arial MT"/>
                <a:cs typeface="Arial MT"/>
              </a:rPr>
              <a:t>depths</a:t>
            </a:r>
            <a:r>
              <a:rPr sz="530" spc="51" dirty="0">
                <a:solidFill>
                  <a:srgbClr val="FFFFFF"/>
                </a:solidFill>
                <a:latin typeface="Arial MT"/>
                <a:cs typeface="Arial MT"/>
              </a:rPr>
              <a:t> </a:t>
            </a:r>
            <a:r>
              <a:rPr sz="530" spc="2" dirty="0">
                <a:solidFill>
                  <a:srgbClr val="FFFFFF"/>
                </a:solidFill>
                <a:latin typeface="Arial MT"/>
                <a:cs typeface="Arial MT"/>
              </a:rPr>
              <a:t>-</a:t>
            </a:r>
            <a:r>
              <a:rPr sz="530" spc="48" dirty="0">
                <a:solidFill>
                  <a:srgbClr val="FFFFFF"/>
                </a:solidFill>
                <a:latin typeface="Arial MT"/>
                <a:cs typeface="Arial MT"/>
              </a:rPr>
              <a:t> </a:t>
            </a:r>
            <a:r>
              <a:rPr sz="530" spc="5" dirty="0">
                <a:solidFill>
                  <a:srgbClr val="FFFFFF"/>
                </a:solidFill>
                <a:latin typeface="Arial MT"/>
                <a:cs typeface="Arial MT"/>
              </a:rPr>
              <a:t>one</a:t>
            </a:r>
            <a:r>
              <a:rPr sz="530" spc="48" dirty="0">
                <a:solidFill>
                  <a:srgbClr val="FFFFFF"/>
                </a:solidFill>
                <a:latin typeface="Arial MT"/>
                <a:cs typeface="Arial MT"/>
              </a:rPr>
              <a:t> </a:t>
            </a:r>
            <a:r>
              <a:rPr sz="530" spc="5" dirty="0">
                <a:solidFill>
                  <a:srgbClr val="FFFFFF"/>
                </a:solidFill>
                <a:latin typeface="Arial MT"/>
                <a:cs typeface="Arial MT"/>
              </a:rPr>
              <a:t>within</a:t>
            </a:r>
            <a:r>
              <a:rPr sz="530" spc="51" dirty="0">
                <a:solidFill>
                  <a:srgbClr val="FFFFFF"/>
                </a:solidFill>
                <a:latin typeface="Arial MT"/>
                <a:cs typeface="Arial MT"/>
              </a:rPr>
              <a:t> </a:t>
            </a:r>
            <a:r>
              <a:rPr sz="530" spc="7" dirty="0">
                <a:solidFill>
                  <a:srgbClr val="FFFFFF"/>
                </a:solidFill>
                <a:latin typeface="Arial MT"/>
                <a:cs typeface="Arial MT"/>
              </a:rPr>
              <a:t>1m</a:t>
            </a:r>
            <a:r>
              <a:rPr sz="530" spc="51" dirty="0">
                <a:solidFill>
                  <a:srgbClr val="FFFFFF"/>
                </a:solidFill>
                <a:latin typeface="Arial MT"/>
                <a:cs typeface="Arial MT"/>
              </a:rPr>
              <a:t> </a:t>
            </a:r>
            <a:r>
              <a:rPr sz="530" spc="2" dirty="0">
                <a:solidFill>
                  <a:srgbClr val="FFFFFF"/>
                </a:solidFill>
                <a:latin typeface="Arial MT"/>
                <a:cs typeface="Arial MT"/>
              </a:rPr>
              <a:t>of</a:t>
            </a:r>
            <a:r>
              <a:rPr sz="530" spc="43" dirty="0">
                <a:solidFill>
                  <a:srgbClr val="FFFFFF"/>
                </a:solidFill>
                <a:latin typeface="Arial MT"/>
                <a:cs typeface="Arial MT"/>
              </a:rPr>
              <a:t> </a:t>
            </a:r>
            <a:r>
              <a:rPr sz="530" spc="5" dirty="0">
                <a:solidFill>
                  <a:srgbClr val="FFFFFF"/>
                </a:solidFill>
                <a:latin typeface="Arial MT"/>
                <a:cs typeface="Arial MT"/>
              </a:rPr>
              <a:t>the</a:t>
            </a:r>
            <a:r>
              <a:rPr sz="530" spc="51" dirty="0">
                <a:solidFill>
                  <a:srgbClr val="FFFFFF"/>
                </a:solidFill>
                <a:latin typeface="Arial MT"/>
                <a:cs typeface="Arial MT"/>
              </a:rPr>
              <a:t> </a:t>
            </a:r>
            <a:r>
              <a:rPr sz="530" spc="5" dirty="0">
                <a:solidFill>
                  <a:srgbClr val="FFFFFF"/>
                </a:solidFill>
                <a:latin typeface="Arial MT"/>
                <a:cs typeface="Arial MT"/>
              </a:rPr>
              <a:t>groundwater</a:t>
            </a:r>
            <a:r>
              <a:rPr sz="530" spc="51" dirty="0">
                <a:solidFill>
                  <a:srgbClr val="FFFFFF"/>
                </a:solidFill>
                <a:latin typeface="Arial MT"/>
                <a:cs typeface="Arial MT"/>
              </a:rPr>
              <a:t> </a:t>
            </a:r>
            <a:r>
              <a:rPr sz="530" spc="5" dirty="0">
                <a:solidFill>
                  <a:srgbClr val="FFFFFF"/>
                </a:solidFill>
                <a:latin typeface="Arial MT"/>
                <a:cs typeface="Arial MT"/>
              </a:rPr>
              <a:t>level</a:t>
            </a:r>
            <a:r>
              <a:rPr sz="530" spc="51" dirty="0">
                <a:solidFill>
                  <a:srgbClr val="FFFFFF"/>
                </a:solidFill>
                <a:latin typeface="Arial MT"/>
                <a:cs typeface="Arial MT"/>
              </a:rPr>
              <a:t> </a:t>
            </a:r>
            <a:r>
              <a:rPr sz="530" spc="5" dirty="0">
                <a:solidFill>
                  <a:srgbClr val="FFFFFF"/>
                </a:solidFill>
                <a:latin typeface="Arial MT"/>
                <a:cs typeface="Arial MT"/>
              </a:rPr>
              <a:t>and</a:t>
            </a:r>
            <a:r>
              <a:rPr sz="530" spc="48" dirty="0">
                <a:solidFill>
                  <a:srgbClr val="FFFFFF"/>
                </a:solidFill>
                <a:latin typeface="Arial MT"/>
                <a:cs typeface="Arial MT"/>
              </a:rPr>
              <a:t> </a:t>
            </a:r>
            <a:r>
              <a:rPr sz="530" spc="5" dirty="0">
                <a:solidFill>
                  <a:srgbClr val="FFFFFF"/>
                </a:solidFill>
                <a:latin typeface="Arial MT"/>
                <a:cs typeface="Arial MT"/>
              </a:rPr>
              <a:t>one</a:t>
            </a:r>
            <a:r>
              <a:rPr sz="530" spc="48" dirty="0">
                <a:solidFill>
                  <a:srgbClr val="FFFFFF"/>
                </a:solidFill>
                <a:latin typeface="Arial MT"/>
                <a:cs typeface="Arial MT"/>
              </a:rPr>
              <a:t> </a:t>
            </a:r>
            <a:r>
              <a:rPr sz="530" spc="2" dirty="0">
                <a:solidFill>
                  <a:srgbClr val="FFFFFF"/>
                </a:solidFill>
                <a:latin typeface="Arial MT"/>
                <a:cs typeface="Arial MT"/>
              </a:rPr>
              <a:t>at</a:t>
            </a:r>
            <a:r>
              <a:rPr sz="530" spc="46" dirty="0">
                <a:solidFill>
                  <a:srgbClr val="FFFFFF"/>
                </a:solidFill>
                <a:latin typeface="Arial MT"/>
                <a:cs typeface="Arial MT"/>
              </a:rPr>
              <a:t> </a:t>
            </a:r>
            <a:r>
              <a:rPr sz="530" spc="5" dirty="0">
                <a:solidFill>
                  <a:srgbClr val="FFFFFF"/>
                </a:solidFill>
                <a:latin typeface="Arial MT"/>
                <a:cs typeface="Arial MT"/>
              </a:rPr>
              <a:t>the</a:t>
            </a:r>
            <a:r>
              <a:rPr sz="530" spc="51" dirty="0">
                <a:solidFill>
                  <a:srgbClr val="FFFFFF"/>
                </a:solidFill>
                <a:latin typeface="Arial MT"/>
                <a:cs typeface="Arial MT"/>
              </a:rPr>
              <a:t> </a:t>
            </a:r>
            <a:r>
              <a:rPr sz="530" spc="5" dirty="0">
                <a:solidFill>
                  <a:srgbClr val="FFFFFF"/>
                </a:solidFill>
                <a:latin typeface="Arial MT"/>
                <a:cs typeface="Arial MT"/>
              </a:rPr>
              <a:t>end</a:t>
            </a:r>
            <a:r>
              <a:rPr sz="530" spc="48" dirty="0">
                <a:solidFill>
                  <a:srgbClr val="FFFFFF"/>
                </a:solidFill>
                <a:latin typeface="Arial MT"/>
                <a:cs typeface="Arial MT"/>
              </a:rPr>
              <a:t> </a:t>
            </a:r>
            <a:r>
              <a:rPr sz="530" spc="2" dirty="0">
                <a:solidFill>
                  <a:srgbClr val="FFFFFF"/>
                </a:solidFill>
                <a:latin typeface="Arial MT"/>
                <a:cs typeface="Arial MT"/>
              </a:rPr>
              <a:t>of</a:t>
            </a:r>
            <a:r>
              <a:rPr sz="530" spc="46" dirty="0">
                <a:solidFill>
                  <a:srgbClr val="FFFFFF"/>
                </a:solidFill>
                <a:latin typeface="Arial MT"/>
                <a:cs typeface="Arial MT"/>
              </a:rPr>
              <a:t> </a:t>
            </a:r>
            <a:r>
              <a:rPr sz="530" spc="5" dirty="0">
                <a:solidFill>
                  <a:srgbClr val="FFFFFF"/>
                </a:solidFill>
                <a:latin typeface="Arial MT"/>
                <a:cs typeface="Arial MT"/>
              </a:rPr>
              <a:t>the</a:t>
            </a:r>
            <a:r>
              <a:rPr sz="530" spc="51" dirty="0">
                <a:solidFill>
                  <a:srgbClr val="FFFFFF"/>
                </a:solidFill>
                <a:latin typeface="Arial MT"/>
                <a:cs typeface="Arial MT"/>
              </a:rPr>
              <a:t> </a:t>
            </a:r>
            <a:r>
              <a:rPr sz="530" spc="2" dirty="0">
                <a:solidFill>
                  <a:srgbClr val="FFFFFF"/>
                </a:solidFill>
                <a:latin typeface="Arial MT"/>
                <a:cs typeface="Arial MT"/>
              </a:rPr>
              <a:t>hole. </a:t>
            </a:r>
            <a:r>
              <a:rPr sz="530" spc="-140" dirty="0">
                <a:solidFill>
                  <a:srgbClr val="FFFFFF"/>
                </a:solidFill>
                <a:latin typeface="Arial MT"/>
                <a:cs typeface="Arial MT"/>
              </a:rPr>
              <a:t> </a:t>
            </a:r>
            <a:r>
              <a:rPr sz="530" spc="5" dirty="0">
                <a:solidFill>
                  <a:srgbClr val="FFFFFF"/>
                </a:solidFill>
                <a:latin typeface="Arial MT"/>
                <a:cs typeface="Arial MT"/>
              </a:rPr>
              <a:t>For</a:t>
            </a:r>
            <a:r>
              <a:rPr sz="530" spc="7" dirty="0">
                <a:solidFill>
                  <a:srgbClr val="FFFFFF"/>
                </a:solidFill>
                <a:latin typeface="Arial MT"/>
                <a:cs typeface="Arial MT"/>
              </a:rPr>
              <a:t> </a:t>
            </a:r>
            <a:r>
              <a:rPr sz="530" spc="5" dirty="0">
                <a:solidFill>
                  <a:srgbClr val="FFFFFF"/>
                </a:solidFill>
                <a:latin typeface="Arial MT"/>
                <a:cs typeface="Arial MT"/>
              </a:rPr>
              <a:t>comparison,</a:t>
            </a:r>
            <a:r>
              <a:rPr sz="530" spc="7" dirty="0">
                <a:solidFill>
                  <a:srgbClr val="FFFFFF"/>
                </a:solidFill>
                <a:latin typeface="Arial MT"/>
                <a:cs typeface="Arial MT"/>
              </a:rPr>
              <a:t> </a:t>
            </a:r>
            <a:r>
              <a:rPr sz="530" spc="2" dirty="0">
                <a:solidFill>
                  <a:srgbClr val="FFFFFF"/>
                </a:solidFill>
                <a:latin typeface="Arial MT"/>
                <a:cs typeface="Arial MT"/>
              </a:rPr>
              <a:t>net</a:t>
            </a:r>
            <a:r>
              <a:rPr sz="530" spc="5" dirty="0">
                <a:solidFill>
                  <a:srgbClr val="FFFFFF"/>
                </a:solidFill>
                <a:latin typeface="Arial MT"/>
                <a:cs typeface="Arial MT"/>
              </a:rPr>
              <a:t> haul</a:t>
            </a:r>
            <a:r>
              <a:rPr sz="530" spc="7" dirty="0">
                <a:solidFill>
                  <a:srgbClr val="FFFFFF"/>
                </a:solidFill>
                <a:latin typeface="Arial MT"/>
                <a:cs typeface="Arial MT"/>
              </a:rPr>
              <a:t> </a:t>
            </a:r>
            <a:r>
              <a:rPr sz="530" spc="5" dirty="0">
                <a:solidFill>
                  <a:srgbClr val="FFFFFF"/>
                </a:solidFill>
                <a:latin typeface="Arial MT"/>
                <a:cs typeface="Arial MT"/>
              </a:rPr>
              <a:t>sampling</a:t>
            </a:r>
            <a:r>
              <a:rPr sz="530" spc="7" dirty="0">
                <a:solidFill>
                  <a:srgbClr val="FFFFFF"/>
                </a:solidFill>
                <a:latin typeface="Arial MT"/>
                <a:cs typeface="Arial MT"/>
              </a:rPr>
              <a:t> was</a:t>
            </a:r>
            <a:r>
              <a:rPr sz="530" spc="10" dirty="0">
                <a:solidFill>
                  <a:srgbClr val="FFFFFF"/>
                </a:solidFill>
                <a:latin typeface="Arial MT"/>
                <a:cs typeface="Arial MT"/>
              </a:rPr>
              <a:t> </a:t>
            </a:r>
            <a:r>
              <a:rPr sz="530" spc="5" dirty="0">
                <a:solidFill>
                  <a:srgbClr val="FFFFFF"/>
                </a:solidFill>
                <a:latin typeface="Arial MT"/>
                <a:cs typeface="Arial MT"/>
              </a:rPr>
              <a:t>conducted</a:t>
            </a:r>
            <a:r>
              <a:rPr sz="530" spc="7" dirty="0">
                <a:solidFill>
                  <a:srgbClr val="FFFFFF"/>
                </a:solidFill>
                <a:latin typeface="Arial MT"/>
                <a:cs typeface="Arial MT"/>
              </a:rPr>
              <a:t> </a:t>
            </a:r>
            <a:r>
              <a:rPr sz="530" spc="2" dirty="0">
                <a:solidFill>
                  <a:srgbClr val="FFFFFF"/>
                </a:solidFill>
                <a:latin typeface="Arial MT"/>
                <a:cs typeface="Arial MT"/>
              </a:rPr>
              <a:t>at</a:t>
            </a:r>
            <a:r>
              <a:rPr sz="530" spc="5" dirty="0">
                <a:solidFill>
                  <a:srgbClr val="FFFFFF"/>
                </a:solidFill>
                <a:latin typeface="Arial MT"/>
                <a:cs typeface="Arial MT"/>
              </a:rPr>
              <a:t> each</a:t>
            </a:r>
            <a:r>
              <a:rPr sz="530" spc="7" dirty="0">
                <a:solidFill>
                  <a:srgbClr val="FFFFFF"/>
                </a:solidFill>
                <a:latin typeface="Arial MT"/>
                <a:cs typeface="Arial MT"/>
              </a:rPr>
              <a:t> </a:t>
            </a:r>
            <a:r>
              <a:rPr sz="530" spc="5" dirty="0">
                <a:solidFill>
                  <a:srgbClr val="FFFFFF"/>
                </a:solidFill>
                <a:latin typeface="Arial MT"/>
                <a:cs typeface="Arial MT"/>
              </a:rPr>
              <a:t>site</a:t>
            </a:r>
            <a:r>
              <a:rPr sz="530" spc="7" dirty="0">
                <a:solidFill>
                  <a:srgbClr val="FFFFFF"/>
                </a:solidFill>
                <a:latin typeface="Arial MT"/>
                <a:cs typeface="Arial MT"/>
              </a:rPr>
              <a:t> </a:t>
            </a:r>
            <a:r>
              <a:rPr sz="530" spc="5" dirty="0">
                <a:solidFill>
                  <a:srgbClr val="FFFFFF"/>
                </a:solidFill>
                <a:latin typeface="Arial MT"/>
                <a:cs typeface="Arial MT"/>
              </a:rPr>
              <a:t>immediately</a:t>
            </a:r>
            <a:r>
              <a:rPr sz="530" spc="7" dirty="0">
                <a:solidFill>
                  <a:srgbClr val="FFFFFF"/>
                </a:solidFill>
                <a:latin typeface="Arial MT"/>
                <a:cs typeface="Arial MT"/>
              </a:rPr>
              <a:t> </a:t>
            </a:r>
            <a:r>
              <a:rPr sz="530" spc="5" dirty="0">
                <a:solidFill>
                  <a:srgbClr val="FFFFFF"/>
                </a:solidFill>
                <a:latin typeface="Arial MT"/>
                <a:cs typeface="Arial MT"/>
              </a:rPr>
              <a:t>prior  to  trap </a:t>
            </a:r>
            <a:r>
              <a:rPr sz="530" spc="7" dirty="0">
                <a:solidFill>
                  <a:srgbClr val="FFFFFF"/>
                </a:solidFill>
                <a:latin typeface="Arial MT"/>
                <a:cs typeface="Arial MT"/>
              </a:rPr>
              <a:t> </a:t>
            </a:r>
            <a:r>
              <a:rPr sz="530" spc="5" dirty="0">
                <a:solidFill>
                  <a:srgbClr val="FFFFFF"/>
                </a:solidFill>
                <a:latin typeface="Arial MT"/>
                <a:cs typeface="Arial MT"/>
              </a:rPr>
              <a:t>deployment</a:t>
            </a:r>
            <a:r>
              <a:rPr sz="530" spc="7" dirty="0">
                <a:solidFill>
                  <a:srgbClr val="FFFFFF"/>
                </a:solidFill>
                <a:latin typeface="Arial MT"/>
                <a:cs typeface="Arial MT"/>
              </a:rPr>
              <a:t> </a:t>
            </a:r>
            <a:r>
              <a:rPr sz="530" spc="2" dirty="0">
                <a:solidFill>
                  <a:srgbClr val="FFFFFF"/>
                </a:solidFill>
                <a:latin typeface="Arial MT"/>
                <a:cs typeface="Arial MT"/>
              </a:rPr>
              <a:t>(Fig. 4).</a:t>
            </a:r>
            <a:endParaRPr sz="530">
              <a:solidFill>
                <a:prstClr val="black"/>
              </a:solidFill>
              <a:latin typeface="Arial MT"/>
              <a:cs typeface="Arial MT"/>
            </a:endParaRPr>
          </a:p>
        </p:txBody>
      </p:sp>
      <p:grpSp>
        <p:nvGrpSpPr>
          <p:cNvPr id="24" name="object 24"/>
          <p:cNvGrpSpPr/>
          <p:nvPr/>
        </p:nvGrpSpPr>
        <p:grpSpPr>
          <a:xfrm>
            <a:off x="4521066" y="1196036"/>
            <a:ext cx="3247140" cy="2674008"/>
            <a:chOff x="6785519" y="2480667"/>
            <a:chExt cx="6734809" cy="5546090"/>
          </a:xfrm>
        </p:grpSpPr>
        <p:sp>
          <p:nvSpPr>
            <p:cNvPr id="25" name="object 25"/>
            <p:cNvSpPr/>
            <p:nvPr/>
          </p:nvSpPr>
          <p:spPr>
            <a:xfrm>
              <a:off x="6788694" y="2483842"/>
              <a:ext cx="6728459" cy="5539740"/>
            </a:xfrm>
            <a:custGeom>
              <a:avLst/>
              <a:gdLst/>
              <a:ahLst/>
              <a:cxnLst/>
              <a:rect l="l" t="t" r="r" b="b"/>
              <a:pathLst>
                <a:path w="6728459" h="5539740">
                  <a:moveTo>
                    <a:pt x="6727851" y="0"/>
                  </a:moveTo>
                  <a:lnTo>
                    <a:pt x="0" y="0"/>
                  </a:lnTo>
                  <a:lnTo>
                    <a:pt x="0" y="5539614"/>
                  </a:lnTo>
                  <a:lnTo>
                    <a:pt x="6727851" y="5539614"/>
                  </a:lnTo>
                  <a:lnTo>
                    <a:pt x="6727851" y="0"/>
                  </a:lnTo>
                  <a:close/>
                </a:path>
              </a:pathLst>
            </a:custGeom>
            <a:solidFill>
              <a:srgbClr val="353941"/>
            </a:solidFill>
          </p:spPr>
          <p:txBody>
            <a:bodyPr wrap="square" lIns="0" tIns="0" rIns="0" bIns="0" rtlCol="0"/>
            <a:lstStyle/>
            <a:p>
              <a:pPr defTabSz="440832"/>
              <a:endParaRPr sz="868">
                <a:solidFill>
                  <a:prstClr val="black"/>
                </a:solidFill>
                <a:latin typeface="Calibri"/>
              </a:endParaRPr>
            </a:p>
          </p:txBody>
        </p:sp>
        <p:sp>
          <p:nvSpPr>
            <p:cNvPr id="26" name="object 26"/>
            <p:cNvSpPr/>
            <p:nvPr/>
          </p:nvSpPr>
          <p:spPr>
            <a:xfrm>
              <a:off x="6788694" y="2483842"/>
              <a:ext cx="6728459" cy="5539740"/>
            </a:xfrm>
            <a:custGeom>
              <a:avLst/>
              <a:gdLst/>
              <a:ahLst/>
              <a:cxnLst/>
              <a:rect l="l" t="t" r="r" b="b"/>
              <a:pathLst>
                <a:path w="6728459" h="5539740">
                  <a:moveTo>
                    <a:pt x="0" y="5539614"/>
                  </a:moveTo>
                  <a:lnTo>
                    <a:pt x="6727851" y="5539614"/>
                  </a:lnTo>
                  <a:lnTo>
                    <a:pt x="6727851" y="0"/>
                  </a:lnTo>
                  <a:lnTo>
                    <a:pt x="0" y="0"/>
                  </a:lnTo>
                  <a:lnTo>
                    <a:pt x="0" y="5539614"/>
                  </a:lnTo>
                  <a:close/>
                </a:path>
              </a:pathLst>
            </a:custGeom>
            <a:ln w="5965">
              <a:solidFill>
                <a:srgbClr val="353941"/>
              </a:solidFill>
            </a:ln>
          </p:spPr>
          <p:txBody>
            <a:bodyPr wrap="square" lIns="0" tIns="0" rIns="0" bIns="0" rtlCol="0"/>
            <a:lstStyle/>
            <a:p>
              <a:pPr defTabSz="440832"/>
              <a:endParaRPr sz="868">
                <a:solidFill>
                  <a:prstClr val="black"/>
                </a:solidFill>
                <a:latin typeface="Calibri"/>
              </a:endParaRPr>
            </a:p>
          </p:txBody>
        </p:sp>
      </p:grpSp>
      <p:sp>
        <p:nvSpPr>
          <p:cNvPr id="27" name="object 27"/>
          <p:cNvSpPr txBox="1"/>
          <p:nvPr/>
        </p:nvSpPr>
        <p:spPr>
          <a:xfrm>
            <a:off x="4536433" y="1038613"/>
            <a:ext cx="1565706" cy="131753"/>
          </a:xfrm>
          <a:prstGeom prst="rect">
            <a:avLst/>
          </a:prstGeom>
        </p:spPr>
        <p:txBody>
          <a:bodyPr vert="horz" wrap="square" lIns="0" tIns="5511" rIns="0" bIns="0" rtlCol="0">
            <a:spAutoFit/>
          </a:bodyPr>
          <a:lstStyle/>
          <a:p>
            <a:pPr marL="6123" defTabSz="440832">
              <a:spcBef>
                <a:spcPts val="43"/>
              </a:spcBef>
            </a:pPr>
            <a:r>
              <a:rPr sz="820" b="1" spc="-14" dirty="0">
                <a:solidFill>
                  <a:srgbClr val="ED8008"/>
                </a:solidFill>
                <a:latin typeface="Arial"/>
                <a:cs typeface="Arial"/>
              </a:rPr>
              <a:t>Trap</a:t>
            </a:r>
            <a:r>
              <a:rPr sz="820" b="1" spc="-10" dirty="0">
                <a:solidFill>
                  <a:srgbClr val="ED8008"/>
                </a:solidFill>
                <a:latin typeface="Arial"/>
                <a:cs typeface="Arial"/>
              </a:rPr>
              <a:t> </a:t>
            </a:r>
            <a:r>
              <a:rPr sz="820" b="1" spc="-2" dirty="0">
                <a:solidFill>
                  <a:srgbClr val="ED8008"/>
                </a:solidFill>
                <a:latin typeface="Arial"/>
                <a:cs typeface="Arial"/>
              </a:rPr>
              <a:t>Design</a:t>
            </a:r>
            <a:r>
              <a:rPr sz="820" b="1" spc="-10" dirty="0">
                <a:solidFill>
                  <a:srgbClr val="ED8008"/>
                </a:solidFill>
                <a:latin typeface="Arial"/>
                <a:cs typeface="Arial"/>
              </a:rPr>
              <a:t> </a:t>
            </a:r>
            <a:r>
              <a:rPr sz="820" b="1" spc="-5" dirty="0">
                <a:solidFill>
                  <a:srgbClr val="ED8008"/>
                </a:solidFill>
                <a:latin typeface="Arial"/>
                <a:cs typeface="Arial"/>
              </a:rPr>
              <a:t>and Methods</a:t>
            </a:r>
            <a:r>
              <a:rPr sz="820" b="1" spc="-7" dirty="0">
                <a:solidFill>
                  <a:srgbClr val="ED8008"/>
                </a:solidFill>
                <a:latin typeface="Arial"/>
                <a:cs typeface="Arial"/>
              </a:rPr>
              <a:t> </a:t>
            </a:r>
            <a:r>
              <a:rPr sz="820" b="1" spc="-2" dirty="0">
                <a:solidFill>
                  <a:srgbClr val="ED8008"/>
                </a:solidFill>
                <a:latin typeface="Arial"/>
                <a:cs typeface="Arial"/>
              </a:rPr>
              <a:t>Cont.</a:t>
            </a:r>
            <a:endParaRPr sz="820">
              <a:solidFill>
                <a:prstClr val="black"/>
              </a:solidFill>
              <a:latin typeface="Arial"/>
              <a:cs typeface="Arial"/>
            </a:endParaRPr>
          </a:p>
        </p:txBody>
      </p:sp>
      <p:sp>
        <p:nvSpPr>
          <p:cNvPr id="28" name="object 28"/>
          <p:cNvSpPr txBox="1"/>
          <p:nvPr/>
        </p:nvSpPr>
        <p:spPr>
          <a:xfrm>
            <a:off x="4569936" y="1218766"/>
            <a:ext cx="3157435" cy="646883"/>
          </a:xfrm>
          <a:prstGeom prst="rect">
            <a:avLst/>
          </a:prstGeom>
        </p:spPr>
        <p:txBody>
          <a:bodyPr vert="horz" wrap="square" lIns="0" tIns="5817" rIns="0" bIns="0" rtlCol="0">
            <a:spAutoFit/>
          </a:bodyPr>
          <a:lstStyle/>
          <a:p>
            <a:pPr marR="2449" algn="just" defTabSz="440832">
              <a:lnSpc>
                <a:spcPct val="102499"/>
              </a:lnSpc>
              <a:spcBef>
                <a:spcPts val="46"/>
              </a:spcBef>
            </a:pPr>
            <a:r>
              <a:rPr sz="530" spc="5" dirty="0">
                <a:solidFill>
                  <a:srgbClr val="FFFFFF"/>
                </a:solidFill>
                <a:latin typeface="Arial MT"/>
                <a:cs typeface="Arial MT"/>
              </a:rPr>
              <a:t>All trap and </a:t>
            </a:r>
            <a:r>
              <a:rPr sz="530" spc="2" dirty="0">
                <a:solidFill>
                  <a:srgbClr val="FFFFFF"/>
                </a:solidFill>
                <a:latin typeface="Arial MT"/>
                <a:cs typeface="Arial MT"/>
              </a:rPr>
              <a:t>haul </a:t>
            </a:r>
            <a:r>
              <a:rPr sz="530" spc="5" dirty="0">
                <a:solidFill>
                  <a:srgbClr val="FFFFFF"/>
                </a:solidFill>
                <a:latin typeface="Arial MT"/>
                <a:cs typeface="Arial MT"/>
              </a:rPr>
              <a:t>samples were preserved in 100% ethanol and sent to the Biologic laboratory </a:t>
            </a:r>
            <a:r>
              <a:rPr sz="530" spc="2" dirty="0">
                <a:solidFill>
                  <a:srgbClr val="FFFFFF"/>
                </a:solidFill>
                <a:latin typeface="Arial MT"/>
                <a:cs typeface="Arial MT"/>
              </a:rPr>
              <a:t>in </a:t>
            </a:r>
            <a:r>
              <a:rPr sz="530" spc="5" dirty="0">
                <a:solidFill>
                  <a:srgbClr val="FFFFFF"/>
                </a:solidFill>
                <a:latin typeface="Arial MT"/>
                <a:cs typeface="Arial MT"/>
              </a:rPr>
              <a:t>Perth, </a:t>
            </a:r>
            <a:r>
              <a:rPr sz="530" spc="7" dirty="0">
                <a:solidFill>
                  <a:srgbClr val="FFFFFF"/>
                </a:solidFill>
                <a:latin typeface="Arial MT"/>
                <a:cs typeface="Arial MT"/>
              </a:rPr>
              <a:t> </a:t>
            </a:r>
            <a:r>
              <a:rPr sz="530" dirty="0">
                <a:solidFill>
                  <a:srgbClr val="FFFFFF"/>
                </a:solidFill>
                <a:latin typeface="Arial MT"/>
                <a:cs typeface="Arial MT"/>
              </a:rPr>
              <a:t>WA. </a:t>
            </a:r>
            <a:r>
              <a:rPr sz="530" spc="5" dirty="0">
                <a:solidFill>
                  <a:srgbClr val="FFFFFF"/>
                </a:solidFill>
                <a:latin typeface="Arial MT"/>
                <a:cs typeface="Arial MT"/>
              </a:rPr>
              <a:t>Specimens were identified to the lowest taxonomic level possible </a:t>
            </a:r>
            <a:r>
              <a:rPr sz="530" spc="7" dirty="0">
                <a:solidFill>
                  <a:srgbClr val="FFFFFF"/>
                </a:solidFill>
                <a:latin typeface="Arial MT"/>
                <a:cs typeface="Arial MT"/>
              </a:rPr>
              <a:t>and </a:t>
            </a:r>
            <a:r>
              <a:rPr sz="530" spc="5" dirty="0">
                <a:solidFill>
                  <a:srgbClr val="FFFFFF"/>
                </a:solidFill>
                <a:latin typeface="Arial MT"/>
                <a:cs typeface="Arial MT"/>
              </a:rPr>
              <a:t>molecular analysis </a:t>
            </a:r>
            <a:r>
              <a:rPr sz="530" spc="7" dirty="0">
                <a:solidFill>
                  <a:srgbClr val="FFFFFF"/>
                </a:solidFill>
                <a:latin typeface="Arial MT"/>
                <a:cs typeface="Arial MT"/>
              </a:rPr>
              <a:t>(DNA </a:t>
            </a:r>
            <a:r>
              <a:rPr sz="530" spc="10" dirty="0">
                <a:solidFill>
                  <a:srgbClr val="FFFFFF"/>
                </a:solidFill>
                <a:latin typeface="Arial MT"/>
                <a:cs typeface="Arial MT"/>
              </a:rPr>
              <a:t> </a:t>
            </a:r>
            <a:r>
              <a:rPr sz="530" spc="5" dirty="0">
                <a:solidFill>
                  <a:srgbClr val="FFFFFF"/>
                </a:solidFill>
                <a:latin typeface="Arial MT"/>
                <a:cs typeface="Arial MT"/>
              </a:rPr>
              <a:t>extraction,</a:t>
            </a:r>
            <a:r>
              <a:rPr sz="530" spc="22" dirty="0">
                <a:solidFill>
                  <a:srgbClr val="FFFFFF"/>
                </a:solidFill>
                <a:latin typeface="Arial MT"/>
                <a:cs typeface="Arial MT"/>
              </a:rPr>
              <a:t> </a:t>
            </a:r>
            <a:r>
              <a:rPr sz="530" spc="7" dirty="0">
                <a:solidFill>
                  <a:srgbClr val="FFFFFF"/>
                </a:solidFill>
                <a:latin typeface="Arial MT"/>
                <a:cs typeface="Arial MT"/>
              </a:rPr>
              <a:t>PCR,</a:t>
            </a:r>
            <a:r>
              <a:rPr sz="530" spc="19" dirty="0">
                <a:solidFill>
                  <a:srgbClr val="FFFFFF"/>
                </a:solidFill>
                <a:latin typeface="Arial MT"/>
                <a:cs typeface="Arial MT"/>
              </a:rPr>
              <a:t> </a:t>
            </a:r>
            <a:r>
              <a:rPr sz="530" spc="5" dirty="0">
                <a:solidFill>
                  <a:srgbClr val="FFFFFF"/>
                </a:solidFill>
                <a:latin typeface="Arial MT"/>
                <a:cs typeface="Arial MT"/>
              </a:rPr>
              <a:t>sequencing,</a:t>
            </a:r>
            <a:r>
              <a:rPr sz="530" spc="22" dirty="0">
                <a:solidFill>
                  <a:srgbClr val="FFFFFF"/>
                </a:solidFill>
                <a:latin typeface="Arial MT"/>
                <a:cs typeface="Arial MT"/>
              </a:rPr>
              <a:t> </a:t>
            </a:r>
            <a:r>
              <a:rPr sz="530" spc="5" dirty="0">
                <a:solidFill>
                  <a:srgbClr val="FFFFFF"/>
                </a:solidFill>
                <a:latin typeface="Arial MT"/>
                <a:cs typeface="Arial MT"/>
              </a:rPr>
              <a:t>and</a:t>
            </a:r>
            <a:r>
              <a:rPr sz="530" spc="19" dirty="0">
                <a:solidFill>
                  <a:srgbClr val="FFFFFF"/>
                </a:solidFill>
                <a:latin typeface="Arial MT"/>
                <a:cs typeface="Arial MT"/>
              </a:rPr>
              <a:t> </a:t>
            </a:r>
            <a:r>
              <a:rPr sz="530" spc="5" dirty="0">
                <a:solidFill>
                  <a:srgbClr val="FFFFFF"/>
                </a:solidFill>
                <a:latin typeface="Arial MT"/>
                <a:cs typeface="Arial MT"/>
              </a:rPr>
              <a:t>phylogenetic</a:t>
            </a:r>
            <a:r>
              <a:rPr sz="530" spc="19" dirty="0">
                <a:solidFill>
                  <a:srgbClr val="FFFFFF"/>
                </a:solidFill>
                <a:latin typeface="Arial MT"/>
                <a:cs typeface="Arial MT"/>
              </a:rPr>
              <a:t> </a:t>
            </a:r>
            <a:r>
              <a:rPr sz="530" spc="5" dirty="0">
                <a:solidFill>
                  <a:srgbClr val="FFFFFF"/>
                </a:solidFill>
                <a:latin typeface="Arial MT"/>
                <a:cs typeface="Arial MT"/>
              </a:rPr>
              <a:t>analysis)</a:t>
            </a:r>
            <a:r>
              <a:rPr sz="530" spc="22" dirty="0">
                <a:solidFill>
                  <a:srgbClr val="FFFFFF"/>
                </a:solidFill>
                <a:latin typeface="Arial MT"/>
                <a:cs typeface="Arial MT"/>
              </a:rPr>
              <a:t> </a:t>
            </a:r>
            <a:r>
              <a:rPr sz="530" spc="5" dirty="0">
                <a:solidFill>
                  <a:srgbClr val="FFFFFF"/>
                </a:solidFill>
                <a:latin typeface="Arial MT"/>
                <a:cs typeface="Arial MT"/>
              </a:rPr>
              <a:t>was</a:t>
            </a:r>
            <a:r>
              <a:rPr sz="530" spc="19" dirty="0">
                <a:solidFill>
                  <a:srgbClr val="FFFFFF"/>
                </a:solidFill>
                <a:latin typeface="Arial MT"/>
                <a:cs typeface="Arial MT"/>
              </a:rPr>
              <a:t> </a:t>
            </a:r>
            <a:r>
              <a:rPr sz="530" spc="5" dirty="0">
                <a:solidFill>
                  <a:srgbClr val="FFFFFF"/>
                </a:solidFill>
                <a:latin typeface="Arial MT"/>
                <a:cs typeface="Arial MT"/>
              </a:rPr>
              <a:t>conducted</a:t>
            </a:r>
            <a:r>
              <a:rPr sz="530" spc="19" dirty="0">
                <a:solidFill>
                  <a:srgbClr val="FFFFFF"/>
                </a:solidFill>
                <a:latin typeface="Arial MT"/>
                <a:cs typeface="Arial MT"/>
              </a:rPr>
              <a:t> </a:t>
            </a:r>
            <a:r>
              <a:rPr sz="530" spc="7" dirty="0">
                <a:solidFill>
                  <a:srgbClr val="FFFFFF"/>
                </a:solidFill>
                <a:latin typeface="Arial MT"/>
                <a:cs typeface="Arial MT"/>
              </a:rPr>
              <a:t>on</a:t>
            </a:r>
            <a:r>
              <a:rPr sz="530" spc="19" dirty="0">
                <a:solidFill>
                  <a:srgbClr val="FFFFFF"/>
                </a:solidFill>
                <a:latin typeface="Arial MT"/>
                <a:cs typeface="Arial MT"/>
              </a:rPr>
              <a:t> </a:t>
            </a:r>
            <a:r>
              <a:rPr sz="530" spc="5" dirty="0">
                <a:solidFill>
                  <a:srgbClr val="FFFFFF"/>
                </a:solidFill>
                <a:latin typeface="Arial MT"/>
                <a:cs typeface="Arial MT"/>
              </a:rPr>
              <a:t>most</a:t>
            </a:r>
            <a:r>
              <a:rPr sz="530" spc="22" dirty="0">
                <a:solidFill>
                  <a:srgbClr val="FFFFFF"/>
                </a:solidFill>
                <a:latin typeface="Arial MT"/>
                <a:cs typeface="Arial MT"/>
              </a:rPr>
              <a:t> </a:t>
            </a:r>
            <a:r>
              <a:rPr sz="530" spc="5" dirty="0">
                <a:solidFill>
                  <a:srgbClr val="FFFFFF"/>
                </a:solidFill>
                <a:latin typeface="Arial MT"/>
                <a:cs typeface="Arial MT"/>
              </a:rPr>
              <a:t>specimens</a:t>
            </a:r>
            <a:r>
              <a:rPr sz="530" spc="19" dirty="0">
                <a:solidFill>
                  <a:srgbClr val="FFFFFF"/>
                </a:solidFill>
                <a:latin typeface="Arial MT"/>
                <a:cs typeface="Arial MT"/>
              </a:rPr>
              <a:t> </a:t>
            </a:r>
            <a:r>
              <a:rPr sz="530" spc="5" dirty="0">
                <a:solidFill>
                  <a:srgbClr val="FFFFFF"/>
                </a:solidFill>
                <a:latin typeface="Arial MT"/>
                <a:cs typeface="Arial MT"/>
              </a:rPr>
              <a:t>to</a:t>
            </a:r>
            <a:r>
              <a:rPr sz="530" spc="19" dirty="0">
                <a:solidFill>
                  <a:srgbClr val="FFFFFF"/>
                </a:solidFill>
                <a:latin typeface="Arial MT"/>
                <a:cs typeface="Arial MT"/>
              </a:rPr>
              <a:t> </a:t>
            </a:r>
            <a:r>
              <a:rPr sz="530" spc="5" dirty="0">
                <a:solidFill>
                  <a:srgbClr val="FFFFFF"/>
                </a:solidFill>
                <a:latin typeface="Arial MT"/>
                <a:cs typeface="Arial MT"/>
              </a:rPr>
              <a:t>ensure </a:t>
            </a:r>
            <a:r>
              <a:rPr sz="530" spc="-142" dirty="0">
                <a:solidFill>
                  <a:srgbClr val="FFFFFF"/>
                </a:solidFill>
                <a:latin typeface="Arial MT"/>
                <a:cs typeface="Arial MT"/>
              </a:rPr>
              <a:t> </a:t>
            </a:r>
            <a:r>
              <a:rPr sz="530" spc="7" dirty="0">
                <a:solidFill>
                  <a:srgbClr val="FFFFFF"/>
                </a:solidFill>
                <a:latin typeface="Arial MT"/>
                <a:cs typeface="Arial MT"/>
              </a:rPr>
              <a:t>a</a:t>
            </a:r>
            <a:r>
              <a:rPr sz="530" spc="2" dirty="0">
                <a:solidFill>
                  <a:srgbClr val="FFFFFF"/>
                </a:solidFill>
                <a:latin typeface="Arial MT"/>
                <a:cs typeface="Arial MT"/>
              </a:rPr>
              <a:t> </a:t>
            </a:r>
            <a:r>
              <a:rPr sz="530" spc="5" dirty="0">
                <a:solidFill>
                  <a:srgbClr val="FFFFFF"/>
                </a:solidFill>
                <a:latin typeface="Arial MT"/>
                <a:cs typeface="Arial MT"/>
              </a:rPr>
              <a:t>high resolution</a:t>
            </a:r>
            <a:r>
              <a:rPr sz="530" spc="10" dirty="0">
                <a:solidFill>
                  <a:srgbClr val="FFFFFF"/>
                </a:solidFill>
                <a:latin typeface="Arial MT"/>
                <a:cs typeface="Arial MT"/>
              </a:rPr>
              <a:t> </a:t>
            </a:r>
            <a:r>
              <a:rPr sz="530" spc="2" dirty="0">
                <a:solidFill>
                  <a:srgbClr val="FFFFFF"/>
                </a:solidFill>
                <a:latin typeface="Arial MT"/>
                <a:cs typeface="Arial MT"/>
              </a:rPr>
              <a:t>of </a:t>
            </a:r>
            <a:r>
              <a:rPr sz="530" spc="5" dirty="0">
                <a:solidFill>
                  <a:srgbClr val="FFFFFF"/>
                </a:solidFill>
                <a:latin typeface="Arial MT"/>
                <a:cs typeface="Arial MT"/>
              </a:rPr>
              <a:t>species </a:t>
            </a:r>
            <a:r>
              <a:rPr sz="530" spc="2" dirty="0">
                <a:solidFill>
                  <a:srgbClr val="FFFFFF"/>
                </a:solidFill>
                <a:latin typeface="Arial MT"/>
                <a:cs typeface="Arial MT"/>
              </a:rPr>
              <a:t>identifications.</a:t>
            </a:r>
            <a:endParaRPr sz="530">
              <a:solidFill>
                <a:prstClr val="black"/>
              </a:solidFill>
              <a:latin typeface="Arial MT"/>
              <a:cs typeface="Arial MT"/>
            </a:endParaRPr>
          </a:p>
          <a:p>
            <a:pPr marR="5510" algn="just" defTabSz="440832">
              <a:lnSpc>
                <a:spcPct val="102499"/>
              </a:lnSpc>
              <a:spcBef>
                <a:spcPts val="487"/>
              </a:spcBef>
            </a:pPr>
            <a:r>
              <a:rPr sz="530" spc="7" dirty="0">
                <a:solidFill>
                  <a:srgbClr val="FFFFFF"/>
                </a:solidFill>
                <a:latin typeface="Arial MT"/>
                <a:cs typeface="Arial MT"/>
              </a:rPr>
              <a:t>A </a:t>
            </a:r>
            <a:r>
              <a:rPr sz="530" spc="5" dirty="0">
                <a:solidFill>
                  <a:srgbClr val="FFFFFF"/>
                </a:solidFill>
                <a:latin typeface="Arial MT"/>
                <a:cs typeface="Arial MT"/>
              </a:rPr>
              <a:t>three factor permutational multivariate analysis </a:t>
            </a:r>
            <a:r>
              <a:rPr sz="530" spc="2" dirty="0">
                <a:solidFill>
                  <a:srgbClr val="FFFFFF"/>
                </a:solidFill>
                <a:latin typeface="Arial MT"/>
                <a:cs typeface="Arial MT"/>
              </a:rPr>
              <a:t>of </a:t>
            </a:r>
            <a:r>
              <a:rPr sz="530" spc="5" dirty="0">
                <a:solidFill>
                  <a:srgbClr val="FFFFFF"/>
                </a:solidFill>
                <a:latin typeface="Arial MT"/>
                <a:cs typeface="Arial MT"/>
              </a:rPr>
              <a:t>variance </a:t>
            </a:r>
            <a:r>
              <a:rPr sz="530" spc="2" dirty="0">
                <a:solidFill>
                  <a:srgbClr val="FFFFFF"/>
                </a:solidFill>
                <a:latin typeface="Arial MT"/>
                <a:cs typeface="Arial MT"/>
              </a:rPr>
              <a:t>(PERMANOVA) </a:t>
            </a:r>
            <a:r>
              <a:rPr sz="530" spc="5" dirty="0">
                <a:solidFill>
                  <a:srgbClr val="FFFFFF"/>
                </a:solidFill>
                <a:latin typeface="Arial MT"/>
                <a:cs typeface="Arial MT"/>
              </a:rPr>
              <a:t>(Anderson 2001) </a:t>
            </a:r>
            <a:r>
              <a:rPr sz="530" spc="7" dirty="0">
                <a:solidFill>
                  <a:srgbClr val="FFFFFF"/>
                </a:solidFill>
                <a:latin typeface="Arial MT"/>
                <a:cs typeface="Arial MT"/>
              </a:rPr>
              <a:t>was </a:t>
            </a:r>
            <a:r>
              <a:rPr sz="530" spc="10" dirty="0">
                <a:solidFill>
                  <a:srgbClr val="FFFFFF"/>
                </a:solidFill>
                <a:latin typeface="Arial MT"/>
                <a:cs typeface="Arial MT"/>
              </a:rPr>
              <a:t> </a:t>
            </a:r>
            <a:r>
              <a:rPr sz="530" spc="5" dirty="0">
                <a:solidFill>
                  <a:srgbClr val="FFFFFF"/>
                </a:solidFill>
                <a:latin typeface="Arial MT"/>
                <a:cs typeface="Arial MT"/>
              </a:rPr>
              <a:t>performed in </a:t>
            </a:r>
            <a:r>
              <a:rPr sz="530" spc="7" dirty="0">
                <a:solidFill>
                  <a:srgbClr val="FFFFFF"/>
                </a:solidFill>
                <a:latin typeface="Arial MT"/>
                <a:cs typeface="Arial MT"/>
              </a:rPr>
              <a:t>PRIMER </a:t>
            </a:r>
            <a:r>
              <a:rPr sz="530" spc="5" dirty="0">
                <a:solidFill>
                  <a:srgbClr val="FFFFFF"/>
                </a:solidFill>
                <a:latin typeface="Arial MT"/>
                <a:cs typeface="Arial MT"/>
              </a:rPr>
              <a:t>v7 (Clarke and Gorley </a:t>
            </a:r>
            <a:r>
              <a:rPr sz="530" spc="2" dirty="0">
                <a:solidFill>
                  <a:srgbClr val="FFFFFF"/>
                </a:solidFill>
                <a:latin typeface="Arial MT"/>
                <a:cs typeface="Arial MT"/>
              </a:rPr>
              <a:t>2015). </a:t>
            </a:r>
            <a:r>
              <a:rPr sz="530" spc="5" dirty="0">
                <a:solidFill>
                  <a:srgbClr val="FFFFFF"/>
                </a:solidFill>
                <a:latin typeface="Arial MT"/>
                <a:cs typeface="Arial MT"/>
              </a:rPr>
              <a:t>Sample type (haul </a:t>
            </a:r>
            <a:r>
              <a:rPr sz="530" spc="2" dirty="0">
                <a:solidFill>
                  <a:srgbClr val="FFFFFF"/>
                </a:solidFill>
                <a:latin typeface="Arial MT"/>
                <a:cs typeface="Arial MT"/>
              </a:rPr>
              <a:t>or </a:t>
            </a:r>
            <a:r>
              <a:rPr sz="530" spc="5" dirty="0">
                <a:solidFill>
                  <a:srgbClr val="FFFFFF"/>
                </a:solidFill>
                <a:latin typeface="Arial MT"/>
                <a:cs typeface="Arial MT"/>
              </a:rPr>
              <a:t>trap) was nested within site </a:t>
            </a:r>
            <a:r>
              <a:rPr sz="530" spc="7" dirty="0">
                <a:solidFill>
                  <a:srgbClr val="FFFFFF"/>
                </a:solidFill>
                <a:latin typeface="Arial MT"/>
                <a:cs typeface="Arial MT"/>
              </a:rPr>
              <a:t> </a:t>
            </a:r>
            <a:r>
              <a:rPr sz="530" spc="5" dirty="0">
                <a:solidFill>
                  <a:srgbClr val="FFFFFF"/>
                </a:solidFill>
                <a:latin typeface="Arial MT"/>
                <a:cs typeface="Arial MT"/>
              </a:rPr>
              <a:t>and</a:t>
            </a:r>
            <a:r>
              <a:rPr sz="530" spc="7" dirty="0">
                <a:solidFill>
                  <a:srgbClr val="FFFFFF"/>
                </a:solidFill>
                <a:latin typeface="Arial MT"/>
                <a:cs typeface="Arial MT"/>
              </a:rPr>
              <a:t> </a:t>
            </a:r>
            <a:r>
              <a:rPr sz="530" spc="5" dirty="0">
                <a:solidFill>
                  <a:srgbClr val="FFFFFF"/>
                </a:solidFill>
                <a:latin typeface="Arial MT"/>
                <a:cs typeface="Arial MT"/>
              </a:rPr>
              <a:t>year</a:t>
            </a:r>
            <a:r>
              <a:rPr sz="530" spc="7" dirty="0">
                <a:solidFill>
                  <a:srgbClr val="FFFFFF"/>
                </a:solidFill>
                <a:latin typeface="Arial MT"/>
                <a:cs typeface="Arial MT"/>
              </a:rPr>
              <a:t> </a:t>
            </a:r>
            <a:r>
              <a:rPr sz="530" spc="5" dirty="0">
                <a:solidFill>
                  <a:srgbClr val="FFFFFF"/>
                </a:solidFill>
                <a:latin typeface="Arial MT"/>
                <a:cs typeface="Arial MT"/>
              </a:rPr>
              <a:t>to determine</a:t>
            </a:r>
            <a:r>
              <a:rPr sz="530" spc="10" dirty="0">
                <a:solidFill>
                  <a:srgbClr val="FFFFFF"/>
                </a:solidFill>
                <a:latin typeface="Arial MT"/>
                <a:cs typeface="Arial MT"/>
              </a:rPr>
              <a:t> </a:t>
            </a:r>
            <a:r>
              <a:rPr sz="530" dirty="0">
                <a:solidFill>
                  <a:srgbClr val="FFFFFF"/>
                </a:solidFill>
                <a:latin typeface="Arial MT"/>
                <a:cs typeface="Arial MT"/>
              </a:rPr>
              <a:t>if</a:t>
            </a:r>
            <a:r>
              <a:rPr sz="530" spc="7" dirty="0">
                <a:solidFill>
                  <a:srgbClr val="FFFFFF"/>
                </a:solidFill>
                <a:latin typeface="Arial MT"/>
                <a:cs typeface="Arial MT"/>
              </a:rPr>
              <a:t> </a:t>
            </a:r>
            <a:r>
              <a:rPr sz="530" spc="5" dirty="0">
                <a:solidFill>
                  <a:srgbClr val="FFFFFF"/>
                </a:solidFill>
                <a:latin typeface="Arial MT"/>
                <a:cs typeface="Arial MT"/>
              </a:rPr>
              <a:t>species</a:t>
            </a:r>
            <a:r>
              <a:rPr sz="530" spc="14" dirty="0">
                <a:solidFill>
                  <a:srgbClr val="FFFFFF"/>
                </a:solidFill>
                <a:latin typeface="Arial MT"/>
                <a:cs typeface="Arial MT"/>
              </a:rPr>
              <a:t> </a:t>
            </a:r>
            <a:r>
              <a:rPr sz="530" spc="5" dirty="0">
                <a:solidFill>
                  <a:srgbClr val="FFFFFF"/>
                </a:solidFill>
                <a:latin typeface="Arial MT"/>
                <a:cs typeface="Arial MT"/>
              </a:rPr>
              <a:t>composition</a:t>
            </a:r>
            <a:r>
              <a:rPr sz="530" spc="14" dirty="0">
                <a:solidFill>
                  <a:srgbClr val="FFFFFF"/>
                </a:solidFill>
                <a:latin typeface="Arial MT"/>
                <a:cs typeface="Arial MT"/>
              </a:rPr>
              <a:t> </a:t>
            </a:r>
            <a:r>
              <a:rPr sz="530" spc="2" dirty="0">
                <a:solidFill>
                  <a:srgbClr val="FFFFFF"/>
                </a:solidFill>
                <a:latin typeface="Arial MT"/>
                <a:cs typeface="Arial MT"/>
              </a:rPr>
              <a:t>differed</a:t>
            </a:r>
            <a:r>
              <a:rPr sz="530" spc="5" dirty="0">
                <a:solidFill>
                  <a:srgbClr val="FFFFFF"/>
                </a:solidFill>
                <a:latin typeface="Arial MT"/>
                <a:cs typeface="Arial MT"/>
              </a:rPr>
              <a:t> between</a:t>
            </a:r>
            <a:r>
              <a:rPr sz="530" spc="10" dirty="0">
                <a:solidFill>
                  <a:srgbClr val="FFFFFF"/>
                </a:solidFill>
                <a:latin typeface="Arial MT"/>
                <a:cs typeface="Arial MT"/>
              </a:rPr>
              <a:t> </a:t>
            </a:r>
            <a:r>
              <a:rPr sz="530" spc="5" dirty="0">
                <a:solidFill>
                  <a:srgbClr val="FFFFFF"/>
                </a:solidFill>
                <a:latin typeface="Arial MT"/>
                <a:cs typeface="Arial MT"/>
              </a:rPr>
              <a:t>stygofauna</a:t>
            </a:r>
            <a:r>
              <a:rPr sz="530" spc="10" dirty="0">
                <a:solidFill>
                  <a:srgbClr val="FFFFFF"/>
                </a:solidFill>
                <a:latin typeface="Arial MT"/>
                <a:cs typeface="Arial MT"/>
              </a:rPr>
              <a:t> </a:t>
            </a:r>
            <a:r>
              <a:rPr sz="530" spc="5" dirty="0">
                <a:solidFill>
                  <a:srgbClr val="FFFFFF"/>
                </a:solidFill>
                <a:latin typeface="Arial MT"/>
                <a:cs typeface="Arial MT"/>
              </a:rPr>
              <a:t>trap</a:t>
            </a:r>
            <a:r>
              <a:rPr sz="530" spc="2" dirty="0">
                <a:solidFill>
                  <a:srgbClr val="FFFFFF"/>
                </a:solidFill>
                <a:latin typeface="Arial MT"/>
                <a:cs typeface="Arial MT"/>
              </a:rPr>
              <a:t> </a:t>
            </a:r>
            <a:r>
              <a:rPr sz="530" spc="5" dirty="0">
                <a:solidFill>
                  <a:srgbClr val="FFFFFF"/>
                </a:solidFill>
                <a:latin typeface="Arial MT"/>
                <a:cs typeface="Arial MT"/>
              </a:rPr>
              <a:t>and</a:t>
            </a:r>
            <a:r>
              <a:rPr sz="530" spc="7" dirty="0">
                <a:solidFill>
                  <a:srgbClr val="FFFFFF"/>
                </a:solidFill>
                <a:latin typeface="Arial MT"/>
                <a:cs typeface="Arial MT"/>
              </a:rPr>
              <a:t> </a:t>
            </a:r>
            <a:r>
              <a:rPr sz="530" spc="2" dirty="0">
                <a:solidFill>
                  <a:srgbClr val="FFFFFF"/>
                </a:solidFill>
                <a:latin typeface="Arial MT"/>
                <a:cs typeface="Arial MT"/>
              </a:rPr>
              <a:t>net</a:t>
            </a:r>
            <a:r>
              <a:rPr sz="530" spc="10" dirty="0">
                <a:solidFill>
                  <a:srgbClr val="FFFFFF"/>
                </a:solidFill>
                <a:latin typeface="Arial MT"/>
                <a:cs typeface="Arial MT"/>
              </a:rPr>
              <a:t> </a:t>
            </a:r>
            <a:r>
              <a:rPr sz="530" spc="2" dirty="0">
                <a:solidFill>
                  <a:srgbClr val="FFFFFF"/>
                </a:solidFill>
                <a:latin typeface="Arial MT"/>
                <a:cs typeface="Arial MT"/>
              </a:rPr>
              <a:t>haul</a:t>
            </a:r>
            <a:r>
              <a:rPr sz="530" spc="10" dirty="0">
                <a:solidFill>
                  <a:srgbClr val="FFFFFF"/>
                </a:solidFill>
                <a:latin typeface="Arial MT"/>
                <a:cs typeface="Arial MT"/>
              </a:rPr>
              <a:t> </a:t>
            </a:r>
            <a:r>
              <a:rPr sz="530" spc="5" dirty="0">
                <a:solidFill>
                  <a:srgbClr val="FFFFFF"/>
                </a:solidFill>
                <a:latin typeface="Arial MT"/>
                <a:cs typeface="Arial MT"/>
              </a:rPr>
              <a:t>methods.</a:t>
            </a:r>
            <a:endParaRPr sz="530">
              <a:solidFill>
                <a:prstClr val="black"/>
              </a:solidFill>
              <a:latin typeface="Arial MT"/>
              <a:cs typeface="Arial MT"/>
            </a:endParaRPr>
          </a:p>
        </p:txBody>
      </p:sp>
      <p:sp>
        <p:nvSpPr>
          <p:cNvPr id="29" name="object 29"/>
          <p:cNvSpPr txBox="1"/>
          <p:nvPr/>
        </p:nvSpPr>
        <p:spPr>
          <a:xfrm>
            <a:off x="1332462" y="1041719"/>
            <a:ext cx="616302" cy="131753"/>
          </a:xfrm>
          <a:prstGeom prst="rect">
            <a:avLst/>
          </a:prstGeom>
        </p:spPr>
        <p:txBody>
          <a:bodyPr vert="horz" wrap="square" lIns="0" tIns="5511" rIns="0" bIns="0" rtlCol="0">
            <a:spAutoFit/>
          </a:bodyPr>
          <a:lstStyle/>
          <a:p>
            <a:pPr marL="6123" defTabSz="440832">
              <a:spcBef>
                <a:spcPts val="43"/>
              </a:spcBef>
            </a:pPr>
            <a:r>
              <a:rPr sz="820" b="1" spc="-5" dirty="0">
                <a:solidFill>
                  <a:srgbClr val="ED8008"/>
                </a:solidFill>
                <a:latin typeface="Arial"/>
                <a:cs typeface="Arial"/>
              </a:rPr>
              <a:t>Background</a:t>
            </a:r>
            <a:endParaRPr sz="820">
              <a:solidFill>
                <a:prstClr val="black"/>
              </a:solidFill>
              <a:latin typeface="Arial"/>
              <a:cs typeface="Arial"/>
            </a:endParaRPr>
          </a:p>
        </p:txBody>
      </p:sp>
      <p:pic>
        <p:nvPicPr>
          <p:cNvPr id="30" name="object 30"/>
          <p:cNvPicPr/>
          <p:nvPr/>
        </p:nvPicPr>
        <p:blipFill>
          <a:blip r:embed="rId4" cstate="print"/>
          <a:stretch>
            <a:fillRect/>
          </a:stretch>
        </p:blipFill>
        <p:spPr>
          <a:xfrm>
            <a:off x="6249923" y="1962354"/>
            <a:ext cx="1170302" cy="661940"/>
          </a:xfrm>
          <a:prstGeom prst="rect">
            <a:avLst/>
          </a:prstGeom>
        </p:spPr>
      </p:pic>
      <p:sp>
        <p:nvSpPr>
          <p:cNvPr id="31" name="object 31"/>
          <p:cNvSpPr txBox="1"/>
          <p:nvPr/>
        </p:nvSpPr>
        <p:spPr>
          <a:xfrm>
            <a:off x="4863777" y="3622327"/>
            <a:ext cx="1124834" cy="117624"/>
          </a:xfrm>
          <a:prstGeom prst="rect">
            <a:avLst/>
          </a:prstGeom>
        </p:spPr>
        <p:txBody>
          <a:bodyPr vert="horz" wrap="square" lIns="0" tIns="6123" rIns="0" bIns="0" rtlCol="0">
            <a:spAutoFit/>
          </a:bodyPr>
          <a:lstStyle/>
          <a:p>
            <a:pPr marR="2449" defTabSz="440832">
              <a:spcBef>
                <a:spcPts val="48"/>
              </a:spcBef>
            </a:pPr>
            <a:r>
              <a:rPr sz="362" dirty="0">
                <a:solidFill>
                  <a:srgbClr val="FFFFFF"/>
                </a:solidFill>
                <a:latin typeface="Arial MT"/>
                <a:cs typeface="Arial MT"/>
              </a:rPr>
              <a:t>Fig. 2.</a:t>
            </a:r>
            <a:r>
              <a:rPr sz="362" spc="5" dirty="0">
                <a:solidFill>
                  <a:srgbClr val="FFFFFF"/>
                </a:solidFill>
                <a:latin typeface="Arial MT"/>
                <a:cs typeface="Arial MT"/>
              </a:rPr>
              <a:t> </a:t>
            </a:r>
            <a:r>
              <a:rPr sz="362" spc="-2" dirty="0">
                <a:solidFill>
                  <a:srgbClr val="FFFFFF"/>
                </a:solidFill>
                <a:latin typeface="Arial MT"/>
                <a:cs typeface="Arial MT"/>
              </a:rPr>
              <a:t>Stygofauna</a:t>
            </a:r>
            <a:r>
              <a:rPr sz="362" spc="10" dirty="0">
                <a:solidFill>
                  <a:srgbClr val="FFFFFF"/>
                </a:solidFill>
                <a:latin typeface="Arial MT"/>
                <a:cs typeface="Arial MT"/>
              </a:rPr>
              <a:t> </a:t>
            </a:r>
            <a:r>
              <a:rPr sz="362" dirty="0">
                <a:solidFill>
                  <a:srgbClr val="FFFFFF"/>
                </a:solidFill>
                <a:latin typeface="Arial MT"/>
                <a:cs typeface="Arial MT"/>
              </a:rPr>
              <a:t>traps</a:t>
            </a:r>
            <a:r>
              <a:rPr sz="362" spc="5" dirty="0">
                <a:solidFill>
                  <a:srgbClr val="FFFFFF"/>
                </a:solidFill>
                <a:latin typeface="Arial MT"/>
                <a:cs typeface="Arial MT"/>
              </a:rPr>
              <a:t> </a:t>
            </a:r>
            <a:r>
              <a:rPr sz="362" spc="-2" dirty="0">
                <a:solidFill>
                  <a:srgbClr val="FFFFFF"/>
                </a:solidFill>
                <a:latin typeface="Arial MT"/>
                <a:cs typeface="Arial MT"/>
              </a:rPr>
              <a:t>with</a:t>
            </a:r>
            <a:r>
              <a:rPr sz="362" spc="5" dirty="0">
                <a:solidFill>
                  <a:srgbClr val="FFFFFF"/>
                </a:solidFill>
                <a:latin typeface="Arial MT"/>
                <a:cs typeface="Arial MT"/>
              </a:rPr>
              <a:t> </a:t>
            </a:r>
            <a:r>
              <a:rPr sz="362" spc="-2" dirty="0">
                <a:solidFill>
                  <a:srgbClr val="FFFFFF"/>
                </a:solidFill>
                <a:latin typeface="Arial MT"/>
                <a:cs typeface="Arial MT"/>
              </a:rPr>
              <a:t>groundwater</a:t>
            </a:r>
            <a:r>
              <a:rPr sz="362" spc="7" dirty="0">
                <a:solidFill>
                  <a:srgbClr val="FFFFFF"/>
                </a:solidFill>
                <a:latin typeface="Arial MT"/>
                <a:cs typeface="Arial MT"/>
              </a:rPr>
              <a:t> </a:t>
            </a:r>
            <a:r>
              <a:rPr sz="362" spc="-2" dirty="0">
                <a:solidFill>
                  <a:srgbClr val="FFFFFF"/>
                </a:solidFill>
                <a:latin typeface="Arial MT"/>
                <a:cs typeface="Arial MT"/>
              </a:rPr>
              <a:t>bore</a:t>
            </a:r>
            <a:r>
              <a:rPr sz="362" spc="2" dirty="0">
                <a:solidFill>
                  <a:srgbClr val="FFFFFF"/>
                </a:solidFill>
                <a:latin typeface="Arial MT"/>
                <a:cs typeface="Arial MT"/>
              </a:rPr>
              <a:t> </a:t>
            </a:r>
            <a:r>
              <a:rPr sz="362" dirty="0">
                <a:solidFill>
                  <a:srgbClr val="FFFFFF"/>
                </a:solidFill>
                <a:latin typeface="Arial MT"/>
                <a:cs typeface="Arial MT"/>
              </a:rPr>
              <a:t>for</a:t>
            </a:r>
            <a:r>
              <a:rPr sz="362" spc="5" dirty="0">
                <a:solidFill>
                  <a:srgbClr val="FFFFFF"/>
                </a:solidFill>
                <a:latin typeface="Arial MT"/>
                <a:cs typeface="Arial MT"/>
              </a:rPr>
              <a:t> </a:t>
            </a:r>
            <a:r>
              <a:rPr sz="362" spc="-2" dirty="0">
                <a:solidFill>
                  <a:srgbClr val="FFFFFF"/>
                </a:solidFill>
                <a:latin typeface="Arial MT"/>
                <a:cs typeface="Arial MT"/>
              </a:rPr>
              <a:t>size </a:t>
            </a:r>
            <a:r>
              <a:rPr sz="362" spc="-94" dirty="0">
                <a:solidFill>
                  <a:srgbClr val="FFFFFF"/>
                </a:solidFill>
                <a:latin typeface="Arial MT"/>
                <a:cs typeface="Arial MT"/>
              </a:rPr>
              <a:t> </a:t>
            </a:r>
            <a:r>
              <a:rPr sz="362" dirty="0">
                <a:solidFill>
                  <a:srgbClr val="FFFFFF"/>
                </a:solidFill>
                <a:latin typeface="Arial MT"/>
                <a:cs typeface="Arial MT"/>
              </a:rPr>
              <a:t>comparison.</a:t>
            </a:r>
            <a:endParaRPr sz="362">
              <a:solidFill>
                <a:prstClr val="black"/>
              </a:solidFill>
              <a:latin typeface="Arial MT"/>
              <a:cs typeface="Arial MT"/>
            </a:endParaRPr>
          </a:p>
        </p:txBody>
      </p:sp>
      <p:pic>
        <p:nvPicPr>
          <p:cNvPr id="32" name="object 32"/>
          <p:cNvPicPr/>
          <p:nvPr/>
        </p:nvPicPr>
        <p:blipFill>
          <a:blip r:embed="rId5" cstate="print"/>
          <a:stretch>
            <a:fillRect/>
          </a:stretch>
        </p:blipFill>
        <p:spPr>
          <a:xfrm>
            <a:off x="4842869" y="1962354"/>
            <a:ext cx="1356322" cy="1656577"/>
          </a:xfrm>
          <a:prstGeom prst="rect">
            <a:avLst/>
          </a:prstGeom>
        </p:spPr>
      </p:pic>
      <p:sp>
        <p:nvSpPr>
          <p:cNvPr id="33" name="object 33"/>
          <p:cNvSpPr txBox="1"/>
          <p:nvPr/>
        </p:nvSpPr>
        <p:spPr>
          <a:xfrm>
            <a:off x="6270688" y="2627490"/>
            <a:ext cx="1031762" cy="61904"/>
          </a:xfrm>
          <a:prstGeom prst="rect">
            <a:avLst/>
          </a:prstGeom>
        </p:spPr>
        <p:txBody>
          <a:bodyPr vert="horz" wrap="square" lIns="0" tIns="6123" rIns="0" bIns="0" rtlCol="0">
            <a:spAutoFit/>
          </a:bodyPr>
          <a:lstStyle/>
          <a:p>
            <a:pPr defTabSz="440832">
              <a:spcBef>
                <a:spcPts val="48"/>
              </a:spcBef>
            </a:pPr>
            <a:r>
              <a:rPr sz="362" dirty="0">
                <a:solidFill>
                  <a:srgbClr val="FFFFFF"/>
                </a:solidFill>
                <a:latin typeface="Arial MT"/>
                <a:cs typeface="Arial MT"/>
              </a:rPr>
              <a:t>Fig. 3.</a:t>
            </a:r>
            <a:r>
              <a:rPr sz="362" spc="5" dirty="0">
                <a:solidFill>
                  <a:srgbClr val="FFFFFF"/>
                </a:solidFill>
                <a:latin typeface="Arial MT"/>
                <a:cs typeface="Arial MT"/>
              </a:rPr>
              <a:t> </a:t>
            </a:r>
            <a:r>
              <a:rPr sz="362" spc="-2" dirty="0">
                <a:solidFill>
                  <a:srgbClr val="FFFFFF"/>
                </a:solidFill>
                <a:latin typeface="Arial MT"/>
                <a:cs typeface="Arial MT"/>
              </a:rPr>
              <a:t>Stygofauna</a:t>
            </a:r>
            <a:r>
              <a:rPr sz="362" spc="7" dirty="0">
                <a:solidFill>
                  <a:srgbClr val="FFFFFF"/>
                </a:solidFill>
                <a:latin typeface="Arial MT"/>
                <a:cs typeface="Arial MT"/>
              </a:rPr>
              <a:t> </a:t>
            </a:r>
            <a:r>
              <a:rPr sz="362" dirty="0">
                <a:solidFill>
                  <a:srgbClr val="FFFFFF"/>
                </a:solidFill>
                <a:latin typeface="Arial MT"/>
                <a:cs typeface="Arial MT"/>
              </a:rPr>
              <a:t>trap</a:t>
            </a:r>
            <a:r>
              <a:rPr sz="362" spc="5" dirty="0">
                <a:solidFill>
                  <a:srgbClr val="FFFFFF"/>
                </a:solidFill>
                <a:latin typeface="Arial MT"/>
                <a:cs typeface="Arial MT"/>
              </a:rPr>
              <a:t> </a:t>
            </a:r>
            <a:r>
              <a:rPr sz="362" spc="-2" dirty="0">
                <a:solidFill>
                  <a:srgbClr val="FFFFFF"/>
                </a:solidFill>
                <a:latin typeface="Arial MT"/>
                <a:cs typeface="Arial MT"/>
              </a:rPr>
              <a:t>with</a:t>
            </a:r>
            <a:r>
              <a:rPr sz="362" spc="2" dirty="0">
                <a:solidFill>
                  <a:srgbClr val="FFFFFF"/>
                </a:solidFill>
                <a:latin typeface="Arial MT"/>
                <a:cs typeface="Arial MT"/>
              </a:rPr>
              <a:t> </a:t>
            </a:r>
            <a:r>
              <a:rPr sz="362" spc="-2" dirty="0">
                <a:solidFill>
                  <a:srgbClr val="FFFFFF"/>
                </a:solidFill>
                <a:latin typeface="Arial MT"/>
                <a:cs typeface="Arial MT"/>
              </a:rPr>
              <a:t>removable</a:t>
            </a:r>
            <a:r>
              <a:rPr sz="362" spc="2" dirty="0">
                <a:solidFill>
                  <a:srgbClr val="FFFFFF"/>
                </a:solidFill>
                <a:latin typeface="Arial MT"/>
                <a:cs typeface="Arial MT"/>
              </a:rPr>
              <a:t> </a:t>
            </a:r>
            <a:r>
              <a:rPr sz="362" spc="-2" dirty="0">
                <a:solidFill>
                  <a:srgbClr val="FFFFFF"/>
                </a:solidFill>
                <a:latin typeface="Arial MT"/>
                <a:cs typeface="Arial MT"/>
              </a:rPr>
              <a:t>funnel</a:t>
            </a:r>
            <a:r>
              <a:rPr sz="362" spc="2" dirty="0">
                <a:solidFill>
                  <a:srgbClr val="FFFFFF"/>
                </a:solidFill>
                <a:latin typeface="Arial MT"/>
                <a:cs typeface="Arial MT"/>
              </a:rPr>
              <a:t> </a:t>
            </a:r>
            <a:r>
              <a:rPr sz="362" dirty="0">
                <a:solidFill>
                  <a:srgbClr val="FFFFFF"/>
                </a:solidFill>
                <a:latin typeface="Arial MT"/>
                <a:cs typeface="Arial MT"/>
              </a:rPr>
              <a:t>cap.</a:t>
            </a:r>
            <a:endParaRPr sz="362">
              <a:solidFill>
                <a:prstClr val="black"/>
              </a:solidFill>
              <a:latin typeface="Arial MT"/>
              <a:cs typeface="Arial MT"/>
            </a:endParaRPr>
          </a:p>
        </p:txBody>
      </p:sp>
      <p:sp>
        <p:nvSpPr>
          <p:cNvPr id="34" name="object 34"/>
          <p:cNvSpPr txBox="1"/>
          <p:nvPr/>
        </p:nvSpPr>
        <p:spPr>
          <a:xfrm>
            <a:off x="6270688" y="3622327"/>
            <a:ext cx="857862" cy="61904"/>
          </a:xfrm>
          <a:prstGeom prst="rect">
            <a:avLst/>
          </a:prstGeom>
        </p:spPr>
        <p:txBody>
          <a:bodyPr vert="horz" wrap="square" lIns="0" tIns="6123" rIns="0" bIns="0" rtlCol="0">
            <a:spAutoFit/>
          </a:bodyPr>
          <a:lstStyle/>
          <a:p>
            <a:pPr defTabSz="440832">
              <a:spcBef>
                <a:spcPts val="48"/>
              </a:spcBef>
            </a:pPr>
            <a:r>
              <a:rPr sz="362" dirty="0">
                <a:solidFill>
                  <a:srgbClr val="FFFFFF"/>
                </a:solidFill>
                <a:latin typeface="Arial MT"/>
                <a:cs typeface="Arial MT"/>
              </a:rPr>
              <a:t>Fig.</a:t>
            </a:r>
            <a:r>
              <a:rPr sz="362" spc="2" dirty="0">
                <a:solidFill>
                  <a:srgbClr val="FFFFFF"/>
                </a:solidFill>
                <a:latin typeface="Arial MT"/>
                <a:cs typeface="Arial MT"/>
              </a:rPr>
              <a:t> </a:t>
            </a:r>
            <a:r>
              <a:rPr sz="362" dirty="0">
                <a:solidFill>
                  <a:srgbClr val="FFFFFF"/>
                </a:solidFill>
                <a:latin typeface="Arial MT"/>
                <a:cs typeface="Arial MT"/>
              </a:rPr>
              <a:t>4.</a:t>
            </a:r>
            <a:r>
              <a:rPr sz="362" spc="5" dirty="0">
                <a:solidFill>
                  <a:srgbClr val="FFFFFF"/>
                </a:solidFill>
                <a:latin typeface="Arial MT"/>
                <a:cs typeface="Arial MT"/>
              </a:rPr>
              <a:t> </a:t>
            </a:r>
            <a:r>
              <a:rPr sz="362" spc="-2" dirty="0">
                <a:solidFill>
                  <a:srgbClr val="FFFFFF"/>
                </a:solidFill>
                <a:latin typeface="Arial MT"/>
                <a:cs typeface="Arial MT"/>
              </a:rPr>
              <a:t>Complementary</a:t>
            </a:r>
            <a:r>
              <a:rPr sz="362" spc="5" dirty="0">
                <a:solidFill>
                  <a:srgbClr val="FFFFFF"/>
                </a:solidFill>
                <a:latin typeface="Arial MT"/>
                <a:cs typeface="Arial MT"/>
              </a:rPr>
              <a:t> </a:t>
            </a:r>
            <a:r>
              <a:rPr sz="362" dirty="0">
                <a:solidFill>
                  <a:srgbClr val="FFFFFF"/>
                </a:solidFill>
                <a:latin typeface="Arial MT"/>
                <a:cs typeface="Arial MT"/>
              </a:rPr>
              <a:t>net</a:t>
            </a:r>
            <a:r>
              <a:rPr sz="362" spc="5" dirty="0">
                <a:solidFill>
                  <a:srgbClr val="FFFFFF"/>
                </a:solidFill>
                <a:latin typeface="Arial MT"/>
                <a:cs typeface="Arial MT"/>
              </a:rPr>
              <a:t> </a:t>
            </a:r>
            <a:r>
              <a:rPr sz="362" spc="-2" dirty="0">
                <a:solidFill>
                  <a:srgbClr val="FFFFFF"/>
                </a:solidFill>
                <a:latin typeface="Arial MT"/>
                <a:cs typeface="Arial MT"/>
              </a:rPr>
              <a:t>haul</a:t>
            </a:r>
            <a:r>
              <a:rPr sz="362" spc="2" dirty="0">
                <a:solidFill>
                  <a:srgbClr val="FFFFFF"/>
                </a:solidFill>
                <a:latin typeface="Arial MT"/>
                <a:cs typeface="Arial MT"/>
              </a:rPr>
              <a:t> </a:t>
            </a:r>
            <a:r>
              <a:rPr sz="362" spc="-2" dirty="0">
                <a:solidFill>
                  <a:srgbClr val="FFFFFF"/>
                </a:solidFill>
                <a:latin typeface="Arial MT"/>
                <a:cs typeface="Arial MT"/>
              </a:rPr>
              <a:t>sampling.</a:t>
            </a:r>
            <a:endParaRPr sz="362">
              <a:solidFill>
                <a:prstClr val="black"/>
              </a:solidFill>
              <a:latin typeface="Arial MT"/>
              <a:cs typeface="Arial MT"/>
            </a:endParaRPr>
          </a:p>
        </p:txBody>
      </p:sp>
      <p:pic>
        <p:nvPicPr>
          <p:cNvPr id="35" name="object 35"/>
          <p:cNvPicPr/>
          <p:nvPr/>
        </p:nvPicPr>
        <p:blipFill>
          <a:blip r:embed="rId6" cstate="print"/>
          <a:stretch>
            <a:fillRect/>
          </a:stretch>
        </p:blipFill>
        <p:spPr>
          <a:xfrm>
            <a:off x="6249923" y="2727830"/>
            <a:ext cx="1168577" cy="891100"/>
          </a:xfrm>
          <a:prstGeom prst="rect">
            <a:avLst/>
          </a:prstGeom>
        </p:spPr>
      </p:pic>
      <p:grpSp>
        <p:nvGrpSpPr>
          <p:cNvPr id="36" name="object 36"/>
          <p:cNvGrpSpPr/>
          <p:nvPr/>
        </p:nvGrpSpPr>
        <p:grpSpPr>
          <a:xfrm>
            <a:off x="4511402" y="4101604"/>
            <a:ext cx="3252039" cy="2715033"/>
            <a:chOff x="6765476" y="8507030"/>
            <a:chExt cx="6744970" cy="5631180"/>
          </a:xfrm>
        </p:grpSpPr>
        <p:sp>
          <p:nvSpPr>
            <p:cNvPr id="37" name="object 37"/>
            <p:cNvSpPr/>
            <p:nvPr/>
          </p:nvSpPr>
          <p:spPr>
            <a:xfrm>
              <a:off x="6768651" y="8510205"/>
              <a:ext cx="6738620" cy="5624830"/>
            </a:xfrm>
            <a:custGeom>
              <a:avLst/>
              <a:gdLst/>
              <a:ahLst/>
              <a:cxnLst/>
              <a:rect l="l" t="t" r="r" b="b"/>
              <a:pathLst>
                <a:path w="6738619" h="5624830">
                  <a:moveTo>
                    <a:pt x="6738588" y="0"/>
                  </a:moveTo>
                  <a:lnTo>
                    <a:pt x="0" y="0"/>
                  </a:lnTo>
                  <a:lnTo>
                    <a:pt x="0" y="5624795"/>
                  </a:lnTo>
                  <a:lnTo>
                    <a:pt x="6738588" y="5624795"/>
                  </a:lnTo>
                  <a:lnTo>
                    <a:pt x="6738588" y="0"/>
                  </a:lnTo>
                  <a:close/>
                </a:path>
              </a:pathLst>
            </a:custGeom>
            <a:solidFill>
              <a:srgbClr val="353941"/>
            </a:solidFill>
          </p:spPr>
          <p:txBody>
            <a:bodyPr wrap="square" lIns="0" tIns="0" rIns="0" bIns="0" rtlCol="0"/>
            <a:lstStyle/>
            <a:p>
              <a:pPr defTabSz="440832"/>
              <a:endParaRPr sz="868">
                <a:solidFill>
                  <a:prstClr val="black"/>
                </a:solidFill>
                <a:latin typeface="Calibri"/>
              </a:endParaRPr>
            </a:p>
          </p:txBody>
        </p:sp>
        <p:sp>
          <p:nvSpPr>
            <p:cNvPr id="38" name="object 38"/>
            <p:cNvSpPr/>
            <p:nvPr/>
          </p:nvSpPr>
          <p:spPr>
            <a:xfrm>
              <a:off x="6768651" y="8510205"/>
              <a:ext cx="6738620" cy="5624830"/>
            </a:xfrm>
            <a:custGeom>
              <a:avLst/>
              <a:gdLst/>
              <a:ahLst/>
              <a:cxnLst/>
              <a:rect l="l" t="t" r="r" b="b"/>
              <a:pathLst>
                <a:path w="6738619" h="5624830">
                  <a:moveTo>
                    <a:pt x="0" y="5624795"/>
                  </a:moveTo>
                  <a:lnTo>
                    <a:pt x="6738588" y="5624795"/>
                  </a:lnTo>
                  <a:lnTo>
                    <a:pt x="6738588" y="0"/>
                  </a:lnTo>
                  <a:lnTo>
                    <a:pt x="0" y="0"/>
                  </a:lnTo>
                  <a:lnTo>
                    <a:pt x="0" y="5624795"/>
                  </a:lnTo>
                  <a:close/>
                </a:path>
              </a:pathLst>
            </a:custGeom>
            <a:ln w="5965">
              <a:solidFill>
                <a:srgbClr val="353941"/>
              </a:solidFill>
            </a:ln>
          </p:spPr>
          <p:txBody>
            <a:bodyPr wrap="square" lIns="0" tIns="0" rIns="0" bIns="0" rtlCol="0"/>
            <a:lstStyle/>
            <a:p>
              <a:pPr defTabSz="440832"/>
              <a:endParaRPr sz="868">
                <a:solidFill>
                  <a:prstClr val="black"/>
                </a:solidFill>
                <a:latin typeface="Calibri"/>
              </a:endParaRPr>
            </a:p>
          </p:txBody>
        </p:sp>
      </p:grpSp>
      <p:sp>
        <p:nvSpPr>
          <p:cNvPr id="39" name="object 39"/>
          <p:cNvSpPr txBox="1"/>
          <p:nvPr/>
        </p:nvSpPr>
        <p:spPr>
          <a:xfrm>
            <a:off x="4536433" y="3918095"/>
            <a:ext cx="386375" cy="131753"/>
          </a:xfrm>
          <a:prstGeom prst="rect">
            <a:avLst/>
          </a:prstGeom>
        </p:spPr>
        <p:txBody>
          <a:bodyPr vert="horz" wrap="square" lIns="0" tIns="5511" rIns="0" bIns="0" rtlCol="0">
            <a:spAutoFit/>
          </a:bodyPr>
          <a:lstStyle/>
          <a:p>
            <a:pPr marL="6123" defTabSz="440832">
              <a:spcBef>
                <a:spcPts val="43"/>
              </a:spcBef>
            </a:pPr>
            <a:r>
              <a:rPr sz="820" b="1" spc="-2" dirty="0">
                <a:solidFill>
                  <a:srgbClr val="ED8008"/>
                </a:solidFill>
                <a:latin typeface="Arial"/>
                <a:cs typeface="Arial"/>
              </a:rPr>
              <a:t>Results</a:t>
            </a:r>
            <a:endParaRPr sz="820">
              <a:solidFill>
                <a:prstClr val="black"/>
              </a:solidFill>
              <a:latin typeface="Arial"/>
              <a:cs typeface="Arial"/>
            </a:endParaRPr>
          </a:p>
        </p:txBody>
      </p:sp>
      <p:sp>
        <p:nvSpPr>
          <p:cNvPr id="40" name="object 40"/>
          <p:cNvSpPr txBox="1"/>
          <p:nvPr/>
        </p:nvSpPr>
        <p:spPr>
          <a:xfrm>
            <a:off x="4578192" y="4150016"/>
            <a:ext cx="3014152" cy="166944"/>
          </a:xfrm>
          <a:prstGeom prst="rect">
            <a:avLst/>
          </a:prstGeom>
        </p:spPr>
        <p:txBody>
          <a:bodyPr vert="horz" wrap="square" lIns="0" tIns="5817" rIns="0" bIns="0" rtlCol="0">
            <a:spAutoFit/>
          </a:bodyPr>
          <a:lstStyle/>
          <a:p>
            <a:pPr marL="6123" marR="2449" defTabSz="440832">
              <a:lnSpc>
                <a:spcPct val="102499"/>
              </a:lnSpc>
              <a:spcBef>
                <a:spcPts val="46"/>
              </a:spcBef>
            </a:pPr>
            <a:r>
              <a:rPr sz="530" spc="5" dirty="0">
                <a:solidFill>
                  <a:srgbClr val="FFFFFF"/>
                </a:solidFill>
                <a:latin typeface="Arial MT"/>
                <a:cs typeface="Arial MT"/>
              </a:rPr>
              <a:t>Stygofauna</a:t>
            </a:r>
            <a:r>
              <a:rPr sz="530" spc="14" dirty="0">
                <a:solidFill>
                  <a:srgbClr val="FFFFFF"/>
                </a:solidFill>
                <a:latin typeface="Arial MT"/>
                <a:cs typeface="Arial MT"/>
              </a:rPr>
              <a:t> </a:t>
            </a:r>
            <a:r>
              <a:rPr sz="530" spc="5" dirty="0">
                <a:solidFill>
                  <a:srgbClr val="FFFFFF"/>
                </a:solidFill>
                <a:latin typeface="Arial MT"/>
                <a:cs typeface="Arial MT"/>
              </a:rPr>
              <a:t>were</a:t>
            </a:r>
            <a:r>
              <a:rPr sz="530" spc="14" dirty="0">
                <a:solidFill>
                  <a:srgbClr val="FFFFFF"/>
                </a:solidFill>
                <a:latin typeface="Arial MT"/>
                <a:cs typeface="Arial MT"/>
              </a:rPr>
              <a:t> </a:t>
            </a:r>
            <a:r>
              <a:rPr sz="530" spc="5" dirty="0">
                <a:solidFill>
                  <a:srgbClr val="FFFFFF"/>
                </a:solidFill>
                <a:latin typeface="Arial MT"/>
                <a:cs typeface="Arial MT"/>
              </a:rPr>
              <a:t>collected</a:t>
            </a:r>
            <a:r>
              <a:rPr sz="530" spc="12" dirty="0">
                <a:solidFill>
                  <a:srgbClr val="FFFFFF"/>
                </a:solidFill>
                <a:latin typeface="Arial MT"/>
                <a:cs typeface="Arial MT"/>
              </a:rPr>
              <a:t> </a:t>
            </a:r>
            <a:r>
              <a:rPr sz="530" spc="5" dirty="0">
                <a:solidFill>
                  <a:srgbClr val="FFFFFF"/>
                </a:solidFill>
                <a:latin typeface="Arial MT"/>
                <a:cs typeface="Arial MT"/>
              </a:rPr>
              <a:t>from</a:t>
            </a:r>
            <a:r>
              <a:rPr sz="530" spc="10" dirty="0">
                <a:solidFill>
                  <a:srgbClr val="FFFFFF"/>
                </a:solidFill>
                <a:latin typeface="Arial MT"/>
                <a:cs typeface="Arial MT"/>
              </a:rPr>
              <a:t> </a:t>
            </a:r>
            <a:r>
              <a:rPr sz="530" spc="5" dirty="0">
                <a:solidFill>
                  <a:srgbClr val="FFFFFF"/>
                </a:solidFill>
                <a:latin typeface="Arial MT"/>
                <a:cs typeface="Arial MT"/>
              </a:rPr>
              <a:t>traps</a:t>
            </a:r>
            <a:r>
              <a:rPr sz="530" spc="14" dirty="0">
                <a:solidFill>
                  <a:srgbClr val="FFFFFF"/>
                </a:solidFill>
                <a:latin typeface="Arial MT"/>
                <a:cs typeface="Arial MT"/>
              </a:rPr>
              <a:t> </a:t>
            </a:r>
            <a:r>
              <a:rPr sz="530" spc="2" dirty="0">
                <a:solidFill>
                  <a:srgbClr val="FFFFFF"/>
                </a:solidFill>
                <a:latin typeface="Arial MT"/>
                <a:cs typeface="Arial MT"/>
              </a:rPr>
              <a:t>in</a:t>
            </a:r>
            <a:r>
              <a:rPr sz="530" spc="12" dirty="0">
                <a:solidFill>
                  <a:srgbClr val="FFFFFF"/>
                </a:solidFill>
                <a:latin typeface="Arial MT"/>
                <a:cs typeface="Arial MT"/>
              </a:rPr>
              <a:t> </a:t>
            </a:r>
            <a:r>
              <a:rPr sz="530" b="1" spc="7" dirty="0">
                <a:solidFill>
                  <a:srgbClr val="FFFFFF"/>
                </a:solidFill>
                <a:latin typeface="Arial"/>
                <a:cs typeface="Arial"/>
              </a:rPr>
              <a:t>4</a:t>
            </a:r>
            <a:r>
              <a:rPr sz="530" b="1" spc="14" dirty="0">
                <a:solidFill>
                  <a:srgbClr val="FFFFFF"/>
                </a:solidFill>
                <a:latin typeface="Arial"/>
                <a:cs typeface="Arial"/>
              </a:rPr>
              <a:t> </a:t>
            </a:r>
            <a:r>
              <a:rPr sz="530" b="1" spc="5" dirty="0">
                <a:solidFill>
                  <a:srgbClr val="FFFFFF"/>
                </a:solidFill>
                <a:latin typeface="Arial"/>
                <a:cs typeface="Arial"/>
              </a:rPr>
              <a:t>of</a:t>
            </a:r>
            <a:r>
              <a:rPr sz="530" b="1" spc="10" dirty="0">
                <a:solidFill>
                  <a:srgbClr val="FFFFFF"/>
                </a:solidFill>
                <a:latin typeface="Arial"/>
                <a:cs typeface="Arial"/>
              </a:rPr>
              <a:t> </a:t>
            </a:r>
            <a:r>
              <a:rPr sz="530" b="1" spc="5" dirty="0">
                <a:solidFill>
                  <a:srgbClr val="FFFFFF"/>
                </a:solidFill>
                <a:latin typeface="Arial"/>
                <a:cs typeface="Arial"/>
              </a:rPr>
              <a:t>the</a:t>
            </a:r>
            <a:r>
              <a:rPr sz="530" b="1" spc="14" dirty="0">
                <a:solidFill>
                  <a:srgbClr val="FFFFFF"/>
                </a:solidFill>
                <a:latin typeface="Arial"/>
                <a:cs typeface="Arial"/>
              </a:rPr>
              <a:t> </a:t>
            </a:r>
            <a:r>
              <a:rPr sz="530" b="1" spc="7" dirty="0">
                <a:solidFill>
                  <a:srgbClr val="FFFFFF"/>
                </a:solidFill>
                <a:latin typeface="Arial"/>
                <a:cs typeface="Arial"/>
              </a:rPr>
              <a:t>7</a:t>
            </a:r>
            <a:r>
              <a:rPr sz="530" b="1" spc="12" dirty="0">
                <a:solidFill>
                  <a:srgbClr val="FFFFFF"/>
                </a:solidFill>
                <a:latin typeface="Arial"/>
                <a:cs typeface="Arial"/>
              </a:rPr>
              <a:t> </a:t>
            </a:r>
            <a:r>
              <a:rPr sz="530" b="1" spc="5" dirty="0">
                <a:solidFill>
                  <a:srgbClr val="FFFFFF"/>
                </a:solidFill>
                <a:latin typeface="Arial"/>
                <a:cs typeface="Arial"/>
              </a:rPr>
              <a:t>sites</a:t>
            </a:r>
            <a:r>
              <a:rPr sz="530" b="1" spc="12" dirty="0">
                <a:solidFill>
                  <a:srgbClr val="FFFFFF"/>
                </a:solidFill>
                <a:latin typeface="Arial"/>
                <a:cs typeface="Arial"/>
              </a:rPr>
              <a:t> </a:t>
            </a:r>
            <a:r>
              <a:rPr sz="530" b="1" spc="5" dirty="0">
                <a:solidFill>
                  <a:srgbClr val="FFFFFF"/>
                </a:solidFill>
                <a:latin typeface="Arial"/>
                <a:cs typeface="Arial"/>
              </a:rPr>
              <a:t>(~57%)</a:t>
            </a:r>
            <a:r>
              <a:rPr sz="530" b="1" spc="14" dirty="0">
                <a:solidFill>
                  <a:srgbClr val="FFFFFF"/>
                </a:solidFill>
                <a:latin typeface="Arial"/>
                <a:cs typeface="Arial"/>
              </a:rPr>
              <a:t> </a:t>
            </a:r>
            <a:r>
              <a:rPr sz="530" spc="5" dirty="0">
                <a:solidFill>
                  <a:srgbClr val="FFFFFF"/>
                </a:solidFill>
                <a:latin typeface="Arial MT"/>
                <a:cs typeface="Arial MT"/>
              </a:rPr>
              <a:t>during</a:t>
            </a:r>
            <a:r>
              <a:rPr sz="530" spc="14" dirty="0">
                <a:solidFill>
                  <a:srgbClr val="FFFFFF"/>
                </a:solidFill>
                <a:latin typeface="Arial MT"/>
                <a:cs typeface="Arial MT"/>
              </a:rPr>
              <a:t> </a:t>
            </a:r>
            <a:r>
              <a:rPr sz="530" spc="5" dirty="0">
                <a:solidFill>
                  <a:srgbClr val="FFFFFF"/>
                </a:solidFill>
                <a:latin typeface="Arial MT"/>
                <a:cs typeface="Arial MT"/>
              </a:rPr>
              <a:t>the</a:t>
            </a:r>
            <a:r>
              <a:rPr sz="530" spc="14" dirty="0">
                <a:solidFill>
                  <a:srgbClr val="FFFFFF"/>
                </a:solidFill>
                <a:latin typeface="Arial MT"/>
                <a:cs typeface="Arial MT"/>
              </a:rPr>
              <a:t> </a:t>
            </a:r>
            <a:r>
              <a:rPr sz="530" spc="5" dirty="0">
                <a:solidFill>
                  <a:srgbClr val="FFFFFF"/>
                </a:solidFill>
                <a:latin typeface="Arial MT"/>
                <a:cs typeface="Arial MT"/>
              </a:rPr>
              <a:t>2021</a:t>
            </a:r>
            <a:r>
              <a:rPr sz="530" spc="14" dirty="0">
                <a:solidFill>
                  <a:srgbClr val="FFFFFF"/>
                </a:solidFill>
                <a:latin typeface="Arial MT"/>
                <a:cs typeface="Arial MT"/>
              </a:rPr>
              <a:t> </a:t>
            </a:r>
            <a:r>
              <a:rPr sz="530" spc="2" dirty="0">
                <a:solidFill>
                  <a:srgbClr val="FFFFFF"/>
                </a:solidFill>
                <a:latin typeface="Arial MT"/>
                <a:cs typeface="Arial MT"/>
              </a:rPr>
              <a:t>trial</a:t>
            </a:r>
            <a:r>
              <a:rPr sz="530" spc="12" dirty="0">
                <a:solidFill>
                  <a:srgbClr val="FFFFFF"/>
                </a:solidFill>
                <a:latin typeface="Arial MT"/>
                <a:cs typeface="Arial MT"/>
              </a:rPr>
              <a:t> </a:t>
            </a:r>
            <a:r>
              <a:rPr sz="530" spc="5" dirty="0">
                <a:solidFill>
                  <a:srgbClr val="FFFFFF"/>
                </a:solidFill>
                <a:latin typeface="Arial MT"/>
                <a:cs typeface="Arial MT"/>
              </a:rPr>
              <a:t>and</a:t>
            </a:r>
            <a:r>
              <a:rPr sz="530" spc="17" dirty="0">
                <a:solidFill>
                  <a:srgbClr val="FFFFFF"/>
                </a:solidFill>
                <a:latin typeface="Arial MT"/>
                <a:cs typeface="Arial MT"/>
              </a:rPr>
              <a:t> </a:t>
            </a:r>
            <a:r>
              <a:rPr sz="530" b="1" spc="7" dirty="0">
                <a:solidFill>
                  <a:srgbClr val="FFFFFF"/>
                </a:solidFill>
                <a:latin typeface="Arial"/>
                <a:cs typeface="Arial"/>
              </a:rPr>
              <a:t>9</a:t>
            </a:r>
            <a:r>
              <a:rPr sz="530" b="1" spc="12" dirty="0">
                <a:solidFill>
                  <a:srgbClr val="FFFFFF"/>
                </a:solidFill>
                <a:latin typeface="Arial"/>
                <a:cs typeface="Arial"/>
              </a:rPr>
              <a:t> </a:t>
            </a:r>
            <a:r>
              <a:rPr sz="530" b="1" spc="5" dirty="0">
                <a:solidFill>
                  <a:srgbClr val="FFFFFF"/>
                </a:solidFill>
                <a:latin typeface="Arial"/>
                <a:cs typeface="Arial"/>
              </a:rPr>
              <a:t>of</a:t>
            </a:r>
            <a:r>
              <a:rPr sz="530" b="1" spc="12" dirty="0">
                <a:solidFill>
                  <a:srgbClr val="FFFFFF"/>
                </a:solidFill>
                <a:latin typeface="Arial"/>
                <a:cs typeface="Arial"/>
              </a:rPr>
              <a:t> </a:t>
            </a:r>
            <a:r>
              <a:rPr sz="530" b="1" spc="5" dirty="0">
                <a:solidFill>
                  <a:srgbClr val="FFFFFF"/>
                </a:solidFill>
                <a:latin typeface="Arial"/>
                <a:cs typeface="Arial"/>
              </a:rPr>
              <a:t>the </a:t>
            </a:r>
            <a:r>
              <a:rPr sz="530" b="1" spc="-140" dirty="0">
                <a:solidFill>
                  <a:srgbClr val="FFFFFF"/>
                </a:solidFill>
                <a:latin typeface="Arial"/>
                <a:cs typeface="Arial"/>
              </a:rPr>
              <a:t> </a:t>
            </a:r>
            <a:r>
              <a:rPr sz="530" b="1" spc="-10" dirty="0">
                <a:solidFill>
                  <a:srgbClr val="FFFFFF"/>
                </a:solidFill>
                <a:latin typeface="Arial"/>
                <a:cs typeface="Arial"/>
              </a:rPr>
              <a:t>11</a:t>
            </a:r>
            <a:r>
              <a:rPr sz="530" b="1" spc="2" dirty="0">
                <a:solidFill>
                  <a:srgbClr val="FFFFFF"/>
                </a:solidFill>
                <a:latin typeface="Arial"/>
                <a:cs typeface="Arial"/>
              </a:rPr>
              <a:t> </a:t>
            </a:r>
            <a:r>
              <a:rPr sz="530" b="1" spc="5" dirty="0">
                <a:solidFill>
                  <a:srgbClr val="FFFFFF"/>
                </a:solidFill>
                <a:latin typeface="Arial"/>
                <a:cs typeface="Arial"/>
              </a:rPr>
              <a:t>sites</a:t>
            </a:r>
            <a:r>
              <a:rPr sz="530" b="1" spc="2" dirty="0">
                <a:solidFill>
                  <a:srgbClr val="FFFFFF"/>
                </a:solidFill>
                <a:latin typeface="Arial"/>
                <a:cs typeface="Arial"/>
              </a:rPr>
              <a:t> (81%)</a:t>
            </a:r>
            <a:r>
              <a:rPr sz="530" b="1" spc="12" dirty="0">
                <a:solidFill>
                  <a:srgbClr val="FFFFFF"/>
                </a:solidFill>
                <a:latin typeface="Arial"/>
                <a:cs typeface="Arial"/>
              </a:rPr>
              <a:t> </a:t>
            </a:r>
            <a:r>
              <a:rPr sz="530" spc="5" dirty="0">
                <a:solidFill>
                  <a:srgbClr val="FFFFFF"/>
                </a:solidFill>
                <a:latin typeface="Arial MT"/>
                <a:cs typeface="Arial MT"/>
              </a:rPr>
              <a:t>during</a:t>
            </a:r>
            <a:r>
              <a:rPr sz="530" spc="10" dirty="0">
                <a:solidFill>
                  <a:srgbClr val="FFFFFF"/>
                </a:solidFill>
                <a:latin typeface="Arial MT"/>
                <a:cs typeface="Arial MT"/>
              </a:rPr>
              <a:t> </a:t>
            </a:r>
            <a:r>
              <a:rPr sz="530" spc="5" dirty="0">
                <a:solidFill>
                  <a:srgbClr val="FFFFFF"/>
                </a:solidFill>
                <a:latin typeface="Arial MT"/>
                <a:cs typeface="Arial MT"/>
              </a:rPr>
              <a:t>the</a:t>
            </a:r>
            <a:r>
              <a:rPr sz="530" dirty="0">
                <a:solidFill>
                  <a:srgbClr val="FFFFFF"/>
                </a:solidFill>
                <a:latin typeface="Arial MT"/>
                <a:cs typeface="Arial MT"/>
              </a:rPr>
              <a:t> </a:t>
            </a:r>
            <a:r>
              <a:rPr sz="530" spc="5" dirty="0">
                <a:solidFill>
                  <a:srgbClr val="FFFFFF"/>
                </a:solidFill>
                <a:latin typeface="Arial MT"/>
                <a:cs typeface="Arial MT"/>
              </a:rPr>
              <a:t>2022 wet season phase</a:t>
            </a:r>
            <a:r>
              <a:rPr sz="530" spc="7" dirty="0">
                <a:solidFill>
                  <a:srgbClr val="FFFFFF"/>
                </a:solidFill>
                <a:latin typeface="Arial MT"/>
                <a:cs typeface="Arial MT"/>
              </a:rPr>
              <a:t> </a:t>
            </a:r>
            <a:r>
              <a:rPr sz="530" spc="2" dirty="0">
                <a:solidFill>
                  <a:srgbClr val="FFFFFF"/>
                </a:solidFill>
                <a:latin typeface="Arial MT"/>
                <a:cs typeface="Arial MT"/>
              </a:rPr>
              <a:t>of </a:t>
            </a:r>
            <a:r>
              <a:rPr sz="530" spc="5" dirty="0">
                <a:solidFill>
                  <a:srgbClr val="FFFFFF"/>
                </a:solidFill>
                <a:latin typeface="Arial MT"/>
                <a:cs typeface="Arial MT"/>
              </a:rPr>
              <a:t>the</a:t>
            </a:r>
            <a:r>
              <a:rPr sz="530" dirty="0">
                <a:solidFill>
                  <a:srgbClr val="FFFFFF"/>
                </a:solidFill>
                <a:latin typeface="Arial MT"/>
                <a:cs typeface="Arial MT"/>
              </a:rPr>
              <a:t> </a:t>
            </a:r>
            <a:r>
              <a:rPr sz="530" spc="-2" dirty="0">
                <a:solidFill>
                  <a:srgbClr val="FFFFFF"/>
                </a:solidFill>
                <a:latin typeface="Arial MT"/>
                <a:cs typeface="Arial MT"/>
              </a:rPr>
              <a:t>study.</a:t>
            </a:r>
            <a:endParaRPr sz="530">
              <a:solidFill>
                <a:prstClr val="black"/>
              </a:solidFill>
              <a:latin typeface="Arial MT"/>
              <a:cs typeface="Arial MT"/>
            </a:endParaRPr>
          </a:p>
        </p:txBody>
      </p:sp>
      <p:grpSp>
        <p:nvGrpSpPr>
          <p:cNvPr id="41" name="object 41"/>
          <p:cNvGrpSpPr/>
          <p:nvPr/>
        </p:nvGrpSpPr>
        <p:grpSpPr>
          <a:xfrm>
            <a:off x="4563666" y="4559729"/>
            <a:ext cx="3125901" cy="1995249"/>
            <a:chOff x="6873875" y="9457215"/>
            <a:chExt cx="6483350" cy="4138295"/>
          </a:xfrm>
        </p:grpSpPr>
        <p:pic>
          <p:nvPicPr>
            <p:cNvPr id="42" name="object 42"/>
            <p:cNvPicPr/>
            <p:nvPr/>
          </p:nvPicPr>
          <p:blipFill>
            <a:blip r:embed="rId7" cstate="print"/>
            <a:stretch>
              <a:fillRect/>
            </a:stretch>
          </p:blipFill>
          <p:spPr>
            <a:xfrm>
              <a:off x="8790801" y="9656925"/>
              <a:ext cx="4566120" cy="3848883"/>
            </a:xfrm>
            <a:prstGeom prst="rect">
              <a:avLst/>
            </a:prstGeom>
          </p:spPr>
        </p:pic>
        <p:pic>
          <p:nvPicPr>
            <p:cNvPr id="43" name="object 43"/>
            <p:cNvPicPr/>
            <p:nvPr/>
          </p:nvPicPr>
          <p:blipFill>
            <a:blip r:embed="rId8" cstate="print"/>
            <a:stretch>
              <a:fillRect/>
            </a:stretch>
          </p:blipFill>
          <p:spPr>
            <a:xfrm>
              <a:off x="6873875" y="9457215"/>
              <a:ext cx="1812418" cy="4138068"/>
            </a:xfrm>
            <a:prstGeom prst="rect">
              <a:avLst/>
            </a:prstGeom>
          </p:spPr>
        </p:pic>
      </p:grpSp>
      <p:sp>
        <p:nvSpPr>
          <p:cNvPr id="44" name="object 44"/>
          <p:cNvSpPr txBox="1"/>
          <p:nvPr/>
        </p:nvSpPr>
        <p:spPr>
          <a:xfrm>
            <a:off x="4774480" y="6586778"/>
            <a:ext cx="2541440" cy="117624"/>
          </a:xfrm>
          <a:prstGeom prst="rect">
            <a:avLst/>
          </a:prstGeom>
        </p:spPr>
        <p:txBody>
          <a:bodyPr vert="horz" wrap="square" lIns="0" tIns="6123" rIns="0" bIns="0" rtlCol="0">
            <a:spAutoFit/>
          </a:bodyPr>
          <a:lstStyle/>
          <a:p>
            <a:pPr marL="6123" marR="2449" defTabSz="440832">
              <a:spcBef>
                <a:spcPts val="48"/>
              </a:spcBef>
            </a:pPr>
            <a:r>
              <a:rPr sz="362" dirty="0">
                <a:solidFill>
                  <a:srgbClr val="FFFFFF"/>
                </a:solidFill>
                <a:latin typeface="Arial MT"/>
                <a:cs typeface="Arial MT"/>
              </a:rPr>
              <a:t>Fig.</a:t>
            </a:r>
            <a:r>
              <a:rPr sz="362" spc="5" dirty="0">
                <a:solidFill>
                  <a:srgbClr val="FFFFFF"/>
                </a:solidFill>
                <a:latin typeface="Arial MT"/>
                <a:cs typeface="Arial MT"/>
              </a:rPr>
              <a:t> </a:t>
            </a:r>
            <a:r>
              <a:rPr sz="362" dirty="0">
                <a:solidFill>
                  <a:srgbClr val="FFFFFF"/>
                </a:solidFill>
                <a:latin typeface="Arial MT"/>
                <a:cs typeface="Arial MT"/>
              </a:rPr>
              <a:t>5.</a:t>
            </a:r>
            <a:r>
              <a:rPr sz="362" spc="10" dirty="0">
                <a:solidFill>
                  <a:srgbClr val="FFFFFF"/>
                </a:solidFill>
                <a:latin typeface="Arial MT"/>
                <a:cs typeface="Arial MT"/>
              </a:rPr>
              <a:t> </a:t>
            </a:r>
            <a:r>
              <a:rPr sz="362" spc="-2" dirty="0">
                <a:solidFill>
                  <a:srgbClr val="FFFFFF"/>
                </a:solidFill>
                <a:latin typeface="Arial MT"/>
                <a:cs typeface="Arial MT"/>
              </a:rPr>
              <a:t>Number</a:t>
            </a:r>
            <a:r>
              <a:rPr sz="362" spc="12" dirty="0">
                <a:solidFill>
                  <a:srgbClr val="FFFFFF"/>
                </a:solidFill>
                <a:latin typeface="Arial MT"/>
                <a:cs typeface="Arial MT"/>
              </a:rPr>
              <a:t> </a:t>
            </a:r>
            <a:r>
              <a:rPr sz="362" spc="-2" dirty="0">
                <a:solidFill>
                  <a:srgbClr val="FFFFFF"/>
                </a:solidFill>
                <a:latin typeface="Arial MT"/>
                <a:cs typeface="Arial MT"/>
              </a:rPr>
              <a:t>stygofauna</a:t>
            </a:r>
            <a:r>
              <a:rPr sz="362" spc="12" dirty="0">
                <a:solidFill>
                  <a:srgbClr val="FFFFFF"/>
                </a:solidFill>
                <a:latin typeface="Arial MT"/>
                <a:cs typeface="Arial MT"/>
              </a:rPr>
              <a:t> </a:t>
            </a:r>
            <a:r>
              <a:rPr sz="362" spc="-2" dirty="0">
                <a:solidFill>
                  <a:srgbClr val="FFFFFF"/>
                </a:solidFill>
                <a:latin typeface="Arial MT"/>
                <a:cs typeface="Arial MT"/>
              </a:rPr>
              <a:t>specimens</a:t>
            </a:r>
            <a:r>
              <a:rPr sz="362" spc="2" dirty="0">
                <a:solidFill>
                  <a:srgbClr val="FFFFFF"/>
                </a:solidFill>
                <a:latin typeface="Arial MT"/>
                <a:cs typeface="Arial MT"/>
              </a:rPr>
              <a:t> </a:t>
            </a:r>
            <a:r>
              <a:rPr sz="362" spc="-2" dirty="0">
                <a:solidFill>
                  <a:srgbClr val="FFFFFF"/>
                </a:solidFill>
                <a:latin typeface="Arial MT"/>
                <a:cs typeface="Arial MT"/>
              </a:rPr>
              <a:t>collected</a:t>
            </a:r>
            <a:r>
              <a:rPr sz="362" spc="5" dirty="0">
                <a:solidFill>
                  <a:srgbClr val="FFFFFF"/>
                </a:solidFill>
                <a:latin typeface="Arial MT"/>
                <a:cs typeface="Arial MT"/>
              </a:rPr>
              <a:t> </a:t>
            </a:r>
            <a:r>
              <a:rPr sz="362" dirty="0">
                <a:solidFill>
                  <a:srgbClr val="FFFFFF"/>
                </a:solidFill>
                <a:latin typeface="Arial MT"/>
                <a:cs typeface="Arial MT"/>
              </a:rPr>
              <a:t>from</a:t>
            </a:r>
            <a:r>
              <a:rPr sz="362" spc="12" dirty="0">
                <a:solidFill>
                  <a:srgbClr val="FFFFFF"/>
                </a:solidFill>
                <a:latin typeface="Arial MT"/>
                <a:cs typeface="Arial MT"/>
              </a:rPr>
              <a:t> </a:t>
            </a:r>
            <a:r>
              <a:rPr sz="362" spc="-2" dirty="0">
                <a:solidFill>
                  <a:srgbClr val="FFFFFF"/>
                </a:solidFill>
                <a:latin typeface="Arial MT"/>
                <a:cs typeface="Arial MT"/>
              </a:rPr>
              <a:t>stygofauna</a:t>
            </a:r>
            <a:r>
              <a:rPr sz="362" spc="12" dirty="0">
                <a:solidFill>
                  <a:srgbClr val="FFFFFF"/>
                </a:solidFill>
                <a:latin typeface="Arial MT"/>
                <a:cs typeface="Arial MT"/>
              </a:rPr>
              <a:t> </a:t>
            </a:r>
            <a:r>
              <a:rPr sz="362" dirty="0">
                <a:solidFill>
                  <a:srgbClr val="FFFFFF"/>
                </a:solidFill>
                <a:latin typeface="Arial MT"/>
                <a:cs typeface="Arial MT"/>
              </a:rPr>
              <a:t>traps</a:t>
            </a:r>
            <a:r>
              <a:rPr sz="362" spc="10" dirty="0">
                <a:solidFill>
                  <a:srgbClr val="FFFFFF"/>
                </a:solidFill>
                <a:latin typeface="Arial MT"/>
                <a:cs typeface="Arial MT"/>
              </a:rPr>
              <a:t> </a:t>
            </a:r>
            <a:r>
              <a:rPr sz="362" spc="-2" dirty="0">
                <a:solidFill>
                  <a:srgbClr val="FFFFFF"/>
                </a:solidFill>
                <a:latin typeface="Arial MT"/>
                <a:cs typeface="Arial MT"/>
              </a:rPr>
              <a:t>during</a:t>
            </a:r>
            <a:r>
              <a:rPr sz="362" spc="7" dirty="0">
                <a:solidFill>
                  <a:srgbClr val="FFFFFF"/>
                </a:solidFill>
                <a:latin typeface="Arial MT"/>
                <a:cs typeface="Arial MT"/>
              </a:rPr>
              <a:t> </a:t>
            </a:r>
            <a:r>
              <a:rPr sz="362" dirty="0">
                <a:solidFill>
                  <a:srgbClr val="FFFFFF"/>
                </a:solidFill>
                <a:latin typeface="Arial MT"/>
                <a:cs typeface="Arial MT"/>
              </a:rPr>
              <a:t>the</a:t>
            </a:r>
            <a:r>
              <a:rPr sz="362" spc="10" dirty="0">
                <a:solidFill>
                  <a:srgbClr val="FFFFFF"/>
                </a:solidFill>
                <a:latin typeface="Arial MT"/>
                <a:cs typeface="Arial MT"/>
              </a:rPr>
              <a:t> </a:t>
            </a:r>
            <a:r>
              <a:rPr sz="362" spc="-2" dirty="0">
                <a:solidFill>
                  <a:srgbClr val="FFFFFF"/>
                </a:solidFill>
                <a:latin typeface="Arial MT"/>
                <a:cs typeface="Arial MT"/>
              </a:rPr>
              <a:t>2021</a:t>
            </a:r>
            <a:r>
              <a:rPr sz="362" spc="7" dirty="0">
                <a:solidFill>
                  <a:srgbClr val="FFFFFF"/>
                </a:solidFill>
                <a:latin typeface="Arial MT"/>
                <a:cs typeface="Arial MT"/>
              </a:rPr>
              <a:t> </a:t>
            </a:r>
            <a:r>
              <a:rPr sz="362" dirty="0">
                <a:solidFill>
                  <a:srgbClr val="FFFFFF"/>
                </a:solidFill>
                <a:latin typeface="Arial MT"/>
                <a:cs typeface="Arial MT"/>
              </a:rPr>
              <a:t>trial</a:t>
            </a:r>
            <a:r>
              <a:rPr sz="362" spc="7" dirty="0">
                <a:solidFill>
                  <a:srgbClr val="FFFFFF"/>
                </a:solidFill>
                <a:latin typeface="Arial MT"/>
                <a:cs typeface="Arial MT"/>
              </a:rPr>
              <a:t> </a:t>
            </a:r>
            <a:r>
              <a:rPr sz="362" spc="-2" dirty="0">
                <a:solidFill>
                  <a:srgbClr val="FFFFFF"/>
                </a:solidFill>
                <a:latin typeface="Arial MT"/>
                <a:cs typeface="Arial MT"/>
              </a:rPr>
              <a:t>and</a:t>
            </a:r>
            <a:r>
              <a:rPr sz="362" spc="7" dirty="0">
                <a:solidFill>
                  <a:srgbClr val="FFFFFF"/>
                </a:solidFill>
                <a:latin typeface="Arial MT"/>
                <a:cs typeface="Arial MT"/>
              </a:rPr>
              <a:t> </a:t>
            </a:r>
            <a:r>
              <a:rPr sz="362" spc="-2" dirty="0">
                <a:solidFill>
                  <a:srgbClr val="FFFFFF"/>
                </a:solidFill>
                <a:latin typeface="Arial MT"/>
                <a:cs typeface="Arial MT"/>
              </a:rPr>
              <a:t>2022</a:t>
            </a:r>
            <a:r>
              <a:rPr sz="362" spc="5" dirty="0">
                <a:solidFill>
                  <a:srgbClr val="FFFFFF"/>
                </a:solidFill>
                <a:latin typeface="Arial MT"/>
                <a:cs typeface="Arial MT"/>
              </a:rPr>
              <a:t> </a:t>
            </a:r>
            <a:r>
              <a:rPr sz="362" spc="-2" dirty="0">
                <a:solidFill>
                  <a:srgbClr val="FFFFFF"/>
                </a:solidFill>
                <a:latin typeface="Arial MT"/>
                <a:cs typeface="Arial MT"/>
              </a:rPr>
              <a:t>wet</a:t>
            </a:r>
            <a:r>
              <a:rPr sz="362" spc="12" dirty="0">
                <a:solidFill>
                  <a:srgbClr val="FFFFFF"/>
                </a:solidFill>
                <a:latin typeface="Arial MT"/>
                <a:cs typeface="Arial MT"/>
              </a:rPr>
              <a:t> </a:t>
            </a:r>
            <a:r>
              <a:rPr sz="362" spc="-2" dirty="0">
                <a:solidFill>
                  <a:srgbClr val="FFFFFF"/>
                </a:solidFill>
                <a:latin typeface="Arial MT"/>
                <a:cs typeface="Arial MT"/>
              </a:rPr>
              <a:t>season</a:t>
            </a:r>
            <a:r>
              <a:rPr sz="362" spc="7" dirty="0">
                <a:solidFill>
                  <a:srgbClr val="FFFFFF"/>
                </a:solidFill>
                <a:latin typeface="Arial MT"/>
                <a:cs typeface="Arial MT"/>
              </a:rPr>
              <a:t> </a:t>
            </a:r>
            <a:r>
              <a:rPr sz="362" spc="-2" dirty="0">
                <a:solidFill>
                  <a:srgbClr val="FFFFFF"/>
                </a:solidFill>
                <a:latin typeface="Arial MT"/>
                <a:cs typeface="Arial MT"/>
              </a:rPr>
              <a:t>phase</a:t>
            </a:r>
            <a:r>
              <a:rPr sz="362" spc="7" dirty="0">
                <a:solidFill>
                  <a:srgbClr val="FFFFFF"/>
                </a:solidFill>
                <a:latin typeface="Arial MT"/>
                <a:cs typeface="Arial MT"/>
              </a:rPr>
              <a:t> </a:t>
            </a:r>
            <a:r>
              <a:rPr sz="362" spc="-2" dirty="0">
                <a:solidFill>
                  <a:srgbClr val="FFFFFF"/>
                </a:solidFill>
                <a:latin typeface="Arial MT"/>
                <a:cs typeface="Arial MT"/>
              </a:rPr>
              <a:t>with </a:t>
            </a:r>
            <a:r>
              <a:rPr sz="362" spc="-94" dirty="0">
                <a:solidFill>
                  <a:srgbClr val="FFFFFF"/>
                </a:solidFill>
                <a:latin typeface="Arial MT"/>
                <a:cs typeface="Arial MT"/>
              </a:rPr>
              <a:t> </a:t>
            </a:r>
            <a:r>
              <a:rPr sz="362" spc="-2" dirty="0">
                <a:solidFill>
                  <a:srgbClr val="FFFFFF"/>
                </a:solidFill>
                <a:latin typeface="Arial MT"/>
                <a:cs typeface="Arial MT"/>
              </a:rPr>
              <a:t>representatives</a:t>
            </a:r>
            <a:r>
              <a:rPr sz="362" spc="2" dirty="0">
                <a:solidFill>
                  <a:srgbClr val="FFFFFF"/>
                </a:solidFill>
                <a:latin typeface="Arial MT"/>
                <a:cs typeface="Arial MT"/>
              </a:rPr>
              <a:t> </a:t>
            </a:r>
            <a:r>
              <a:rPr sz="362" dirty="0">
                <a:solidFill>
                  <a:srgbClr val="FFFFFF"/>
                </a:solidFill>
                <a:latin typeface="Arial MT"/>
                <a:cs typeface="Arial MT"/>
              </a:rPr>
              <a:t>of</a:t>
            </a:r>
            <a:r>
              <a:rPr sz="362" spc="5" dirty="0">
                <a:solidFill>
                  <a:srgbClr val="FFFFFF"/>
                </a:solidFill>
                <a:latin typeface="Arial MT"/>
                <a:cs typeface="Arial MT"/>
              </a:rPr>
              <a:t> </a:t>
            </a:r>
            <a:r>
              <a:rPr sz="362" dirty="0">
                <a:solidFill>
                  <a:srgbClr val="FFFFFF"/>
                </a:solidFill>
                <a:latin typeface="Arial MT"/>
                <a:cs typeface="Arial MT"/>
              </a:rPr>
              <a:t>these groups.</a:t>
            </a:r>
            <a:r>
              <a:rPr sz="362" spc="7" dirty="0">
                <a:solidFill>
                  <a:srgbClr val="FFFFFF"/>
                </a:solidFill>
                <a:latin typeface="Arial MT"/>
                <a:cs typeface="Arial MT"/>
              </a:rPr>
              <a:t> </a:t>
            </a:r>
            <a:r>
              <a:rPr sz="362" dirty="0">
                <a:solidFill>
                  <a:srgbClr val="FFFFFF"/>
                </a:solidFill>
                <a:latin typeface="Arial MT"/>
                <a:cs typeface="Arial MT"/>
              </a:rPr>
              <a:t>5A)</a:t>
            </a:r>
            <a:r>
              <a:rPr sz="362" spc="-19" dirty="0">
                <a:solidFill>
                  <a:srgbClr val="FFFFFF"/>
                </a:solidFill>
                <a:latin typeface="Arial MT"/>
                <a:cs typeface="Arial MT"/>
              </a:rPr>
              <a:t> </a:t>
            </a:r>
            <a:r>
              <a:rPr sz="362" spc="-2" dirty="0">
                <a:solidFill>
                  <a:srgbClr val="FFFFFF"/>
                </a:solidFill>
                <a:latin typeface="Arial MT"/>
                <a:cs typeface="Arial MT"/>
              </a:rPr>
              <a:t>Amphipoda;</a:t>
            </a:r>
            <a:r>
              <a:rPr sz="362" spc="2" dirty="0">
                <a:solidFill>
                  <a:srgbClr val="FFFFFF"/>
                </a:solidFill>
                <a:latin typeface="Arial MT"/>
                <a:cs typeface="Arial MT"/>
              </a:rPr>
              <a:t> </a:t>
            </a:r>
            <a:r>
              <a:rPr sz="362" dirty="0">
                <a:solidFill>
                  <a:srgbClr val="FFFFFF"/>
                </a:solidFill>
                <a:latin typeface="Arial MT"/>
                <a:cs typeface="Arial MT"/>
              </a:rPr>
              <a:t>5B)</a:t>
            </a:r>
            <a:r>
              <a:rPr sz="362" spc="-7" dirty="0">
                <a:solidFill>
                  <a:srgbClr val="FFFFFF"/>
                </a:solidFill>
                <a:latin typeface="Arial MT"/>
                <a:cs typeface="Arial MT"/>
              </a:rPr>
              <a:t> </a:t>
            </a:r>
            <a:r>
              <a:rPr sz="362" spc="-2" dirty="0">
                <a:solidFill>
                  <a:srgbClr val="FFFFFF"/>
                </a:solidFill>
                <a:latin typeface="Arial MT"/>
                <a:cs typeface="Arial MT"/>
              </a:rPr>
              <a:t>Thermosbaenacea;</a:t>
            </a:r>
            <a:r>
              <a:rPr sz="362" spc="7" dirty="0">
                <a:solidFill>
                  <a:srgbClr val="FFFFFF"/>
                </a:solidFill>
                <a:latin typeface="Arial MT"/>
                <a:cs typeface="Arial MT"/>
              </a:rPr>
              <a:t> </a:t>
            </a:r>
            <a:r>
              <a:rPr sz="362" spc="-2" dirty="0">
                <a:solidFill>
                  <a:srgbClr val="FFFFFF"/>
                </a:solidFill>
                <a:latin typeface="Arial MT"/>
                <a:cs typeface="Arial MT"/>
              </a:rPr>
              <a:t>and</a:t>
            </a:r>
            <a:r>
              <a:rPr sz="362" spc="2" dirty="0">
                <a:solidFill>
                  <a:srgbClr val="FFFFFF"/>
                </a:solidFill>
                <a:latin typeface="Arial MT"/>
                <a:cs typeface="Arial MT"/>
              </a:rPr>
              <a:t> </a:t>
            </a:r>
            <a:r>
              <a:rPr sz="362" spc="-2" dirty="0">
                <a:solidFill>
                  <a:srgbClr val="FFFFFF"/>
                </a:solidFill>
                <a:latin typeface="Arial MT"/>
                <a:cs typeface="Arial MT"/>
              </a:rPr>
              <a:t>5C)</a:t>
            </a:r>
            <a:r>
              <a:rPr sz="362" dirty="0">
                <a:solidFill>
                  <a:srgbClr val="FFFFFF"/>
                </a:solidFill>
                <a:latin typeface="Arial MT"/>
                <a:cs typeface="Arial MT"/>
              </a:rPr>
              <a:t> </a:t>
            </a:r>
            <a:r>
              <a:rPr sz="362" spc="-2" dirty="0">
                <a:solidFill>
                  <a:srgbClr val="FFFFFF"/>
                </a:solidFill>
                <a:latin typeface="Arial MT"/>
                <a:cs typeface="Arial MT"/>
              </a:rPr>
              <a:t>Ostracoda.</a:t>
            </a:r>
            <a:endParaRPr sz="362">
              <a:solidFill>
                <a:prstClr val="black"/>
              </a:solidFill>
              <a:latin typeface="Arial MT"/>
              <a:cs typeface="Arial MT"/>
            </a:endParaRPr>
          </a:p>
        </p:txBody>
      </p:sp>
      <p:sp>
        <p:nvSpPr>
          <p:cNvPr id="45" name="object 45"/>
          <p:cNvSpPr txBox="1"/>
          <p:nvPr/>
        </p:nvSpPr>
        <p:spPr>
          <a:xfrm>
            <a:off x="4578192" y="4556222"/>
            <a:ext cx="86031" cy="76033"/>
          </a:xfrm>
          <a:prstGeom prst="rect">
            <a:avLst/>
          </a:prstGeom>
        </p:spPr>
        <p:txBody>
          <a:bodyPr vert="horz" wrap="square" lIns="0" tIns="5511" rIns="0" bIns="0" rtlCol="0">
            <a:spAutoFit/>
          </a:bodyPr>
          <a:lstStyle/>
          <a:p>
            <a:pPr marL="6123" defTabSz="440832">
              <a:spcBef>
                <a:spcPts val="43"/>
              </a:spcBef>
            </a:pPr>
            <a:r>
              <a:rPr sz="458" b="1" spc="-5" dirty="0">
                <a:solidFill>
                  <a:srgbClr val="FFFFFF"/>
                </a:solidFill>
                <a:latin typeface="Arial"/>
                <a:cs typeface="Arial"/>
              </a:rPr>
              <a:t>5A</a:t>
            </a:r>
            <a:endParaRPr sz="458">
              <a:solidFill>
                <a:prstClr val="black"/>
              </a:solidFill>
              <a:latin typeface="Arial"/>
              <a:cs typeface="Arial"/>
            </a:endParaRPr>
          </a:p>
        </p:txBody>
      </p:sp>
      <p:sp>
        <p:nvSpPr>
          <p:cNvPr id="46" name="object 46"/>
          <p:cNvSpPr txBox="1"/>
          <p:nvPr/>
        </p:nvSpPr>
        <p:spPr>
          <a:xfrm>
            <a:off x="4578192" y="5230041"/>
            <a:ext cx="86031" cy="76033"/>
          </a:xfrm>
          <a:prstGeom prst="rect">
            <a:avLst/>
          </a:prstGeom>
        </p:spPr>
        <p:txBody>
          <a:bodyPr vert="horz" wrap="square" lIns="0" tIns="5511" rIns="0" bIns="0" rtlCol="0">
            <a:spAutoFit/>
          </a:bodyPr>
          <a:lstStyle/>
          <a:p>
            <a:pPr marL="6123" defTabSz="440832">
              <a:spcBef>
                <a:spcPts val="43"/>
              </a:spcBef>
            </a:pPr>
            <a:r>
              <a:rPr sz="458" b="1" spc="-5" dirty="0">
                <a:solidFill>
                  <a:srgbClr val="FFFFFF"/>
                </a:solidFill>
                <a:latin typeface="Arial"/>
                <a:cs typeface="Arial"/>
              </a:rPr>
              <a:t>5B</a:t>
            </a:r>
            <a:endParaRPr sz="458">
              <a:solidFill>
                <a:prstClr val="black"/>
              </a:solidFill>
              <a:latin typeface="Arial"/>
              <a:cs typeface="Arial"/>
            </a:endParaRPr>
          </a:p>
        </p:txBody>
      </p:sp>
      <p:sp>
        <p:nvSpPr>
          <p:cNvPr id="47" name="object 47"/>
          <p:cNvSpPr txBox="1"/>
          <p:nvPr/>
        </p:nvSpPr>
        <p:spPr>
          <a:xfrm>
            <a:off x="4586331" y="5901501"/>
            <a:ext cx="86031" cy="76033"/>
          </a:xfrm>
          <a:prstGeom prst="rect">
            <a:avLst/>
          </a:prstGeom>
        </p:spPr>
        <p:txBody>
          <a:bodyPr vert="horz" wrap="square" lIns="0" tIns="5511" rIns="0" bIns="0" rtlCol="0">
            <a:spAutoFit/>
          </a:bodyPr>
          <a:lstStyle/>
          <a:p>
            <a:pPr marL="6123" defTabSz="440832">
              <a:spcBef>
                <a:spcPts val="43"/>
              </a:spcBef>
            </a:pPr>
            <a:r>
              <a:rPr sz="458" b="1" spc="-5" dirty="0">
                <a:solidFill>
                  <a:srgbClr val="FFFFFF"/>
                </a:solidFill>
                <a:latin typeface="Arial"/>
                <a:cs typeface="Arial"/>
              </a:rPr>
              <a:t>5C</a:t>
            </a:r>
            <a:endParaRPr sz="458">
              <a:solidFill>
                <a:prstClr val="black"/>
              </a:solidFill>
              <a:latin typeface="Arial"/>
              <a:cs typeface="Arial"/>
            </a:endParaRPr>
          </a:p>
        </p:txBody>
      </p:sp>
      <p:sp>
        <p:nvSpPr>
          <p:cNvPr id="48" name="object 48"/>
          <p:cNvSpPr/>
          <p:nvPr/>
        </p:nvSpPr>
        <p:spPr>
          <a:xfrm>
            <a:off x="5358128" y="4876695"/>
            <a:ext cx="683351" cy="1299346"/>
          </a:xfrm>
          <a:custGeom>
            <a:avLst/>
            <a:gdLst/>
            <a:ahLst/>
            <a:cxnLst/>
            <a:rect l="l" t="t" r="r" b="b"/>
            <a:pathLst>
              <a:path w="1417320" h="2694940">
                <a:moveTo>
                  <a:pt x="1203985" y="2620200"/>
                </a:moveTo>
                <a:lnTo>
                  <a:pt x="111848" y="2620200"/>
                </a:lnTo>
                <a:lnTo>
                  <a:pt x="111848" y="2582926"/>
                </a:lnTo>
                <a:lnTo>
                  <a:pt x="0" y="2638882"/>
                </a:lnTo>
                <a:lnTo>
                  <a:pt x="111848" y="2694775"/>
                </a:lnTo>
                <a:lnTo>
                  <a:pt x="111848" y="2657487"/>
                </a:lnTo>
                <a:lnTo>
                  <a:pt x="1203985" y="2657487"/>
                </a:lnTo>
                <a:lnTo>
                  <a:pt x="1203985" y="2620200"/>
                </a:lnTo>
                <a:close/>
              </a:path>
              <a:path w="1417320" h="2694940">
                <a:moveTo>
                  <a:pt x="1327289" y="999617"/>
                </a:moveTo>
                <a:lnTo>
                  <a:pt x="154800" y="999617"/>
                </a:lnTo>
                <a:lnTo>
                  <a:pt x="154800" y="962342"/>
                </a:lnTo>
                <a:lnTo>
                  <a:pt x="42951" y="1018298"/>
                </a:lnTo>
                <a:lnTo>
                  <a:pt x="154800" y="1074191"/>
                </a:lnTo>
                <a:lnTo>
                  <a:pt x="154800" y="1036904"/>
                </a:lnTo>
                <a:lnTo>
                  <a:pt x="1327289" y="1036967"/>
                </a:lnTo>
                <a:lnTo>
                  <a:pt x="1327289" y="999617"/>
                </a:lnTo>
                <a:close/>
              </a:path>
              <a:path w="1417320" h="2694940">
                <a:moveTo>
                  <a:pt x="1417294" y="49390"/>
                </a:moveTo>
                <a:lnTo>
                  <a:pt x="154978" y="37287"/>
                </a:lnTo>
                <a:lnTo>
                  <a:pt x="154978" y="37109"/>
                </a:lnTo>
                <a:lnTo>
                  <a:pt x="155333" y="0"/>
                </a:lnTo>
                <a:lnTo>
                  <a:pt x="42951" y="54825"/>
                </a:lnTo>
                <a:lnTo>
                  <a:pt x="154254" y="111785"/>
                </a:lnTo>
                <a:lnTo>
                  <a:pt x="154622" y="74510"/>
                </a:lnTo>
                <a:lnTo>
                  <a:pt x="1416939" y="86677"/>
                </a:lnTo>
                <a:lnTo>
                  <a:pt x="1417294" y="49390"/>
                </a:lnTo>
                <a:close/>
              </a:path>
            </a:pathLst>
          </a:custGeom>
          <a:solidFill>
            <a:srgbClr val="ED8008"/>
          </a:solidFill>
        </p:spPr>
        <p:txBody>
          <a:bodyPr wrap="square" lIns="0" tIns="0" rIns="0" bIns="0" rtlCol="0"/>
          <a:lstStyle/>
          <a:p>
            <a:pPr defTabSz="440832"/>
            <a:endParaRPr sz="868">
              <a:solidFill>
                <a:prstClr val="black"/>
              </a:solidFill>
              <a:latin typeface="Calibri"/>
            </a:endParaRPr>
          </a:p>
        </p:txBody>
      </p:sp>
      <p:grpSp>
        <p:nvGrpSpPr>
          <p:cNvPr id="49" name="object 49"/>
          <p:cNvGrpSpPr/>
          <p:nvPr/>
        </p:nvGrpSpPr>
        <p:grpSpPr>
          <a:xfrm>
            <a:off x="7815239" y="1198452"/>
            <a:ext cx="3078446" cy="3782309"/>
            <a:chOff x="13617878" y="2485678"/>
            <a:chExt cx="6384925" cy="7844790"/>
          </a:xfrm>
        </p:grpSpPr>
        <p:sp>
          <p:nvSpPr>
            <p:cNvPr id="50" name="object 50"/>
            <p:cNvSpPr/>
            <p:nvPr/>
          </p:nvSpPr>
          <p:spPr>
            <a:xfrm>
              <a:off x="13621053" y="2488853"/>
              <a:ext cx="6378575" cy="7838440"/>
            </a:xfrm>
            <a:custGeom>
              <a:avLst/>
              <a:gdLst/>
              <a:ahLst/>
              <a:cxnLst/>
              <a:rect l="l" t="t" r="r" b="b"/>
              <a:pathLst>
                <a:path w="6378575" h="7838440">
                  <a:moveTo>
                    <a:pt x="6378538" y="0"/>
                  </a:moveTo>
                  <a:lnTo>
                    <a:pt x="0" y="0"/>
                  </a:lnTo>
                  <a:lnTo>
                    <a:pt x="0" y="7838064"/>
                  </a:lnTo>
                  <a:lnTo>
                    <a:pt x="6378538" y="7838064"/>
                  </a:lnTo>
                  <a:lnTo>
                    <a:pt x="6378538" y="0"/>
                  </a:lnTo>
                  <a:close/>
                </a:path>
              </a:pathLst>
            </a:custGeom>
            <a:solidFill>
              <a:srgbClr val="353941"/>
            </a:solidFill>
          </p:spPr>
          <p:txBody>
            <a:bodyPr wrap="square" lIns="0" tIns="0" rIns="0" bIns="0" rtlCol="0"/>
            <a:lstStyle/>
            <a:p>
              <a:pPr defTabSz="440832"/>
              <a:endParaRPr sz="868">
                <a:solidFill>
                  <a:prstClr val="black"/>
                </a:solidFill>
                <a:latin typeface="Calibri"/>
              </a:endParaRPr>
            </a:p>
          </p:txBody>
        </p:sp>
        <p:sp>
          <p:nvSpPr>
            <p:cNvPr id="51" name="object 51"/>
            <p:cNvSpPr/>
            <p:nvPr/>
          </p:nvSpPr>
          <p:spPr>
            <a:xfrm>
              <a:off x="13621053" y="2488853"/>
              <a:ext cx="6378575" cy="7838440"/>
            </a:xfrm>
            <a:custGeom>
              <a:avLst/>
              <a:gdLst/>
              <a:ahLst/>
              <a:cxnLst/>
              <a:rect l="l" t="t" r="r" b="b"/>
              <a:pathLst>
                <a:path w="6378575" h="7838440">
                  <a:moveTo>
                    <a:pt x="0" y="7838064"/>
                  </a:moveTo>
                  <a:lnTo>
                    <a:pt x="6378538" y="7838064"/>
                  </a:lnTo>
                  <a:lnTo>
                    <a:pt x="6378538" y="0"/>
                  </a:lnTo>
                  <a:lnTo>
                    <a:pt x="0" y="0"/>
                  </a:lnTo>
                  <a:lnTo>
                    <a:pt x="0" y="7838064"/>
                  </a:lnTo>
                  <a:close/>
                </a:path>
              </a:pathLst>
            </a:custGeom>
            <a:ln w="5965">
              <a:solidFill>
                <a:srgbClr val="353941"/>
              </a:solidFill>
            </a:ln>
          </p:spPr>
          <p:txBody>
            <a:bodyPr wrap="square" lIns="0" tIns="0" rIns="0" bIns="0" rtlCol="0"/>
            <a:lstStyle/>
            <a:p>
              <a:pPr defTabSz="440832"/>
              <a:endParaRPr sz="868">
                <a:solidFill>
                  <a:prstClr val="black"/>
                </a:solidFill>
                <a:latin typeface="Calibri"/>
              </a:endParaRPr>
            </a:p>
          </p:txBody>
        </p:sp>
      </p:grpSp>
      <p:sp>
        <p:nvSpPr>
          <p:cNvPr id="52" name="object 52"/>
          <p:cNvSpPr txBox="1"/>
          <p:nvPr/>
        </p:nvSpPr>
        <p:spPr>
          <a:xfrm>
            <a:off x="7831698" y="1029783"/>
            <a:ext cx="679677" cy="131753"/>
          </a:xfrm>
          <a:prstGeom prst="rect">
            <a:avLst/>
          </a:prstGeom>
        </p:spPr>
        <p:txBody>
          <a:bodyPr vert="horz" wrap="square" lIns="0" tIns="5511" rIns="0" bIns="0" rtlCol="0">
            <a:spAutoFit/>
          </a:bodyPr>
          <a:lstStyle/>
          <a:p>
            <a:pPr marL="6123" defTabSz="440832">
              <a:spcBef>
                <a:spcPts val="43"/>
              </a:spcBef>
            </a:pPr>
            <a:r>
              <a:rPr sz="820" b="1" spc="-2" dirty="0">
                <a:solidFill>
                  <a:srgbClr val="ED8008"/>
                </a:solidFill>
                <a:latin typeface="Arial"/>
                <a:cs typeface="Arial"/>
              </a:rPr>
              <a:t>Results</a:t>
            </a:r>
            <a:r>
              <a:rPr sz="820" b="1" spc="-41" dirty="0">
                <a:solidFill>
                  <a:srgbClr val="ED8008"/>
                </a:solidFill>
                <a:latin typeface="Arial"/>
                <a:cs typeface="Arial"/>
              </a:rPr>
              <a:t> </a:t>
            </a:r>
            <a:r>
              <a:rPr sz="820" b="1" spc="-2" dirty="0">
                <a:solidFill>
                  <a:srgbClr val="ED8008"/>
                </a:solidFill>
                <a:latin typeface="Arial"/>
                <a:cs typeface="Arial"/>
              </a:rPr>
              <a:t>Cont.</a:t>
            </a:r>
            <a:endParaRPr sz="820">
              <a:solidFill>
                <a:prstClr val="black"/>
              </a:solidFill>
              <a:latin typeface="Arial"/>
              <a:cs typeface="Arial"/>
            </a:endParaRPr>
          </a:p>
        </p:txBody>
      </p:sp>
      <p:sp>
        <p:nvSpPr>
          <p:cNvPr id="53" name="object 53"/>
          <p:cNvSpPr txBox="1"/>
          <p:nvPr/>
        </p:nvSpPr>
        <p:spPr>
          <a:xfrm>
            <a:off x="7897760" y="1270620"/>
            <a:ext cx="1395481" cy="89290"/>
          </a:xfrm>
          <a:prstGeom prst="rect">
            <a:avLst/>
          </a:prstGeom>
        </p:spPr>
        <p:txBody>
          <a:bodyPr vert="horz" wrap="square" lIns="0" tIns="7654" rIns="0" bIns="0" rtlCol="0">
            <a:spAutoFit/>
          </a:bodyPr>
          <a:lstStyle/>
          <a:p>
            <a:pPr marL="6123" defTabSz="440832">
              <a:spcBef>
                <a:spcPts val="60"/>
              </a:spcBef>
            </a:pPr>
            <a:r>
              <a:rPr sz="530" b="1" spc="5" dirty="0">
                <a:solidFill>
                  <a:srgbClr val="FFFFFF"/>
                </a:solidFill>
                <a:latin typeface="Arial"/>
                <a:cs typeface="Arial"/>
              </a:rPr>
              <a:t>Stygofauna</a:t>
            </a:r>
            <a:r>
              <a:rPr sz="530" b="1" spc="7" dirty="0">
                <a:solidFill>
                  <a:srgbClr val="FFFFFF"/>
                </a:solidFill>
                <a:latin typeface="Arial"/>
                <a:cs typeface="Arial"/>
              </a:rPr>
              <a:t> </a:t>
            </a:r>
            <a:r>
              <a:rPr sz="530" b="1" spc="5" dirty="0">
                <a:solidFill>
                  <a:srgbClr val="FFFFFF"/>
                </a:solidFill>
                <a:latin typeface="Arial"/>
                <a:cs typeface="Arial"/>
              </a:rPr>
              <a:t>trap</a:t>
            </a:r>
            <a:r>
              <a:rPr sz="530" b="1" dirty="0">
                <a:solidFill>
                  <a:srgbClr val="FFFFFF"/>
                </a:solidFill>
                <a:latin typeface="Arial"/>
                <a:cs typeface="Arial"/>
              </a:rPr>
              <a:t> </a:t>
            </a:r>
            <a:r>
              <a:rPr sz="530" b="1" spc="5" dirty="0">
                <a:solidFill>
                  <a:srgbClr val="FFFFFF"/>
                </a:solidFill>
                <a:latin typeface="Arial"/>
                <a:cs typeface="Arial"/>
              </a:rPr>
              <a:t>and</a:t>
            </a:r>
            <a:r>
              <a:rPr sz="530" b="1" spc="2" dirty="0">
                <a:solidFill>
                  <a:srgbClr val="FFFFFF"/>
                </a:solidFill>
                <a:latin typeface="Arial"/>
                <a:cs typeface="Arial"/>
              </a:rPr>
              <a:t> </a:t>
            </a:r>
            <a:r>
              <a:rPr sz="530" b="1" spc="5" dirty="0">
                <a:solidFill>
                  <a:srgbClr val="FFFFFF"/>
                </a:solidFill>
                <a:latin typeface="Arial"/>
                <a:cs typeface="Arial"/>
              </a:rPr>
              <a:t>net</a:t>
            </a:r>
            <a:r>
              <a:rPr sz="530" b="1" spc="2" dirty="0">
                <a:solidFill>
                  <a:srgbClr val="FFFFFF"/>
                </a:solidFill>
                <a:latin typeface="Arial"/>
                <a:cs typeface="Arial"/>
              </a:rPr>
              <a:t> </a:t>
            </a:r>
            <a:r>
              <a:rPr sz="530" b="1" spc="5" dirty="0">
                <a:solidFill>
                  <a:srgbClr val="FFFFFF"/>
                </a:solidFill>
                <a:latin typeface="Arial"/>
                <a:cs typeface="Arial"/>
              </a:rPr>
              <a:t>haul</a:t>
            </a:r>
            <a:r>
              <a:rPr sz="530" b="1" dirty="0">
                <a:solidFill>
                  <a:srgbClr val="FFFFFF"/>
                </a:solidFill>
                <a:latin typeface="Arial"/>
                <a:cs typeface="Arial"/>
              </a:rPr>
              <a:t> </a:t>
            </a:r>
            <a:r>
              <a:rPr sz="530" b="1" spc="5" dirty="0">
                <a:solidFill>
                  <a:srgbClr val="FFFFFF"/>
                </a:solidFill>
                <a:latin typeface="Arial"/>
                <a:cs typeface="Arial"/>
              </a:rPr>
              <a:t>comparison:</a:t>
            </a:r>
            <a:endParaRPr sz="530">
              <a:solidFill>
                <a:prstClr val="black"/>
              </a:solidFill>
              <a:latin typeface="Arial"/>
              <a:cs typeface="Arial"/>
            </a:endParaRPr>
          </a:p>
        </p:txBody>
      </p:sp>
      <p:sp>
        <p:nvSpPr>
          <p:cNvPr id="54" name="object 54"/>
          <p:cNvSpPr txBox="1"/>
          <p:nvPr/>
        </p:nvSpPr>
        <p:spPr>
          <a:xfrm>
            <a:off x="7897760" y="1415571"/>
            <a:ext cx="2914344" cy="333271"/>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5" dirty="0">
                <a:solidFill>
                  <a:srgbClr val="FFFFFF"/>
                </a:solidFill>
                <a:latin typeface="Arial MT"/>
                <a:cs typeface="Arial MT"/>
              </a:rPr>
              <a:t>Based on these </a:t>
            </a:r>
            <a:r>
              <a:rPr sz="530" spc="2" dirty="0">
                <a:solidFill>
                  <a:srgbClr val="FFFFFF"/>
                </a:solidFill>
                <a:latin typeface="Arial MT"/>
                <a:cs typeface="Arial MT"/>
              </a:rPr>
              <a:t>initial </a:t>
            </a:r>
            <a:r>
              <a:rPr sz="530" spc="5" dirty="0">
                <a:solidFill>
                  <a:srgbClr val="FFFFFF"/>
                </a:solidFill>
                <a:latin typeface="Arial MT"/>
                <a:cs typeface="Arial MT"/>
              </a:rPr>
              <a:t>results, there was </a:t>
            </a:r>
            <a:r>
              <a:rPr sz="530" spc="7" dirty="0">
                <a:solidFill>
                  <a:srgbClr val="FFFFFF"/>
                </a:solidFill>
                <a:latin typeface="Arial MT"/>
                <a:cs typeface="Arial MT"/>
              </a:rPr>
              <a:t>a </a:t>
            </a:r>
            <a:r>
              <a:rPr sz="530" spc="5" dirty="0">
                <a:solidFill>
                  <a:srgbClr val="FFFFFF"/>
                </a:solidFill>
                <a:latin typeface="Arial MT"/>
                <a:cs typeface="Arial MT"/>
              </a:rPr>
              <a:t>significant </a:t>
            </a:r>
            <a:r>
              <a:rPr sz="530" spc="2" dirty="0">
                <a:solidFill>
                  <a:srgbClr val="FFFFFF"/>
                </a:solidFill>
                <a:latin typeface="Arial MT"/>
                <a:cs typeface="Arial MT"/>
              </a:rPr>
              <a:t>difference in </a:t>
            </a:r>
            <a:r>
              <a:rPr sz="530" spc="5" dirty="0">
                <a:solidFill>
                  <a:srgbClr val="FFFFFF"/>
                </a:solidFill>
                <a:latin typeface="Arial MT"/>
                <a:cs typeface="Arial MT"/>
              </a:rPr>
              <a:t>stygofauna taxa composition </a:t>
            </a:r>
            <a:r>
              <a:rPr sz="530" spc="7" dirty="0">
                <a:solidFill>
                  <a:srgbClr val="FFFFFF"/>
                </a:solidFill>
                <a:latin typeface="Arial MT"/>
                <a:cs typeface="Arial MT"/>
              </a:rPr>
              <a:t> </a:t>
            </a:r>
            <a:r>
              <a:rPr sz="530" spc="5" dirty="0">
                <a:solidFill>
                  <a:srgbClr val="FFFFFF"/>
                </a:solidFill>
                <a:latin typeface="Arial MT"/>
                <a:cs typeface="Arial MT"/>
              </a:rPr>
              <a:t>between the stygofauna trap </a:t>
            </a:r>
            <a:r>
              <a:rPr sz="530" spc="7" dirty="0">
                <a:solidFill>
                  <a:srgbClr val="FFFFFF"/>
                </a:solidFill>
                <a:latin typeface="Arial MT"/>
                <a:cs typeface="Arial MT"/>
              </a:rPr>
              <a:t>and </a:t>
            </a:r>
            <a:r>
              <a:rPr sz="530" spc="2" dirty="0">
                <a:solidFill>
                  <a:srgbClr val="FFFFFF"/>
                </a:solidFill>
                <a:latin typeface="Arial MT"/>
                <a:cs typeface="Arial MT"/>
              </a:rPr>
              <a:t>net </a:t>
            </a:r>
            <a:r>
              <a:rPr sz="530" spc="5" dirty="0">
                <a:solidFill>
                  <a:srgbClr val="FFFFFF"/>
                </a:solidFill>
                <a:latin typeface="Arial MT"/>
                <a:cs typeface="Arial MT"/>
              </a:rPr>
              <a:t>haul methods </a:t>
            </a:r>
            <a:r>
              <a:rPr sz="530" spc="2" dirty="0">
                <a:solidFill>
                  <a:srgbClr val="FFFFFF"/>
                </a:solidFill>
                <a:latin typeface="Arial MT"/>
                <a:cs typeface="Arial MT"/>
              </a:rPr>
              <a:t>(PERMANOVA </a:t>
            </a:r>
            <a:r>
              <a:rPr sz="530" spc="5" dirty="0">
                <a:solidFill>
                  <a:srgbClr val="FFFFFF"/>
                </a:solidFill>
                <a:latin typeface="Arial MT"/>
                <a:cs typeface="Arial MT"/>
              </a:rPr>
              <a:t>df=8, MS=2484.9, Pseudo- </a:t>
            </a:r>
            <a:r>
              <a:rPr sz="530" spc="7" dirty="0">
                <a:solidFill>
                  <a:srgbClr val="FFFFFF"/>
                </a:solidFill>
                <a:latin typeface="Arial MT"/>
                <a:cs typeface="Arial MT"/>
              </a:rPr>
              <a:t> </a:t>
            </a:r>
            <a:r>
              <a:rPr sz="530" spc="5" dirty="0">
                <a:solidFill>
                  <a:srgbClr val="FFFFFF"/>
                </a:solidFill>
                <a:latin typeface="Arial MT"/>
                <a:cs typeface="Arial MT"/>
              </a:rPr>
              <a:t>F=4.4728 </a:t>
            </a:r>
            <a:r>
              <a:rPr sz="530" spc="2" dirty="0">
                <a:solidFill>
                  <a:srgbClr val="FFFFFF"/>
                </a:solidFill>
                <a:latin typeface="Arial MT"/>
                <a:cs typeface="Arial MT"/>
              </a:rPr>
              <a:t>, </a:t>
            </a:r>
            <a:r>
              <a:rPr sz="530" i="1" spc="5" dirty="0">
                <a:solidFill>
                  <a:srgbClr val="FFFFFF"/>
                </a:solidFill>
                <a:latin typeface="Arial"/>
                <a:cs typeface="Arial"/>
              </a:rPr>
              <a:t>p=0.0303</a:t>
            </a:r>
            <a:r>
              <a:rPr sz="530" spc="5" dirty="0">
                <a:solidFill>
                  <a:srgbClr val="FFFFFF"/>
                </a:solidFill>
                <a:latin typeface="Arial MT"/>
                <a:cs typeface="Arial MT"/>
              </a:rPr>
              <a:t>). </a:t>
            </a:r>
            <a:r>
              <a:rPr sz="530" spc="7" dirty="0">
                <a:solidFill>
                  <a:srgbClr val="FFFFFF"/>
                </a:solidFill>
                <a:latin typeface="Arial MT"/>
                <a:cs typeface="Arial MT"/>
              </a:rPr>
              <a:t>Compared </a:t>
            </a:r>
            <a:r>
              <a:rPr sz="530" spc="5" dirty="0">
                <a:solidFill>
                  <a:srgbClr val="FFFFFF"/>
                </a:solidFill>
                <a:latin typeface="Arial MT"/>
                <a:cs typeface="Arial MT"/>
              </a:rPr>
              <a:t>to the associated </a:t>
            </a:r>
            <a:r>
              <a:rPr sz="530" spc="2" dirty="0">
                <a:solidFill>
                  <a:srgbClr val="FFFFFF"/>
                </a:solidFill>
                <a:latin typeface="Arial MT"/>
                <a:cs typeface="Arial MT"/>
              </a:rPr>
              <a:t>net </a:t>
            </a:r>
            <a:r>
              <a:rPr sz="530" spc="5" dirty="0">
                <a:solidFill>
                  <a:srgbClr val="FFFFFF"/>
                </a:solidFill>
                <a:latin typeface="Arial MT"/>
                <a:cs typeface="Arial MT"/>
              </a:rPr>
              <a:t>haul samples, the stygofauna traps </a:t>
            </a:r>
            <a:r>
              <a:rPr sz="530" spc="7" dirty="0">
                <a:solidFill>
                  <a:srgbClr val="FFFFFF"/>
                </a:solidFill>
                <a:latin typeface="Arial MT"/>
                <a:cs typeface="Arial MT"/>
              </a:rPr>
              <a:t> </a:t>
            </a:r>
            <a:r>
              <a:rPr sz="530" spc="5" dirty="0">
                <a:solidFill>
                  <a:srgbClr val="FFFFFF"/>
                </a:solidFill>
                <a:latin typeface="Arial MT"/>
                <a:cs typeface="Arial MT"/>
              </a:rPr>
              <a:t>yielded</a:t>
            </a:r>
            <a:r>
              <a:rPr sz="530" spc="7" dirty="0">
                <a:solidFill>
                  <a:srgbClr val="FFFFFF"/>
                </a:solidFill>
                <a:latin typeface="Arial MT"/>
                <a:cs typeface="Arial MT"/>
              </a:rPr>
              <a:t> </a:t>
            </a:r>
            <a:r>
              <a:rPr sz="530" spc="5" dirty="0">
                <a:solidFill>
                  <a:srgbClr val="FFFFFF"/>
                </a:solidFill>
                <a:latin typeface="Arial MT"/>
                <a:cs typeface="Arial MT"/>
              </a:rPr>
              <a:t>lower</a:t>
            </a:r>
            <a:r>
              <a:rPr sz="530" spc="7" dirty="0">
                <a:solidFill>
                  <a:srgbClr val="FFFFFF"/>
                </a:solidFill>
                <a:latin typeface="Arial MT"/>
                <a:cs typeface="Arial MT"/>
              </a:rPr>
              <a:t> </a:t>
            </a:r>
            <a:r>
              <a:rPr sz="530" spc="5" dirty="0">
                <a:solidFill>
                  <a:srgbClr val="FFFFFF"/>
                </a:solidFill>
                <a:latin typeface="Arial MT"/>
                <a:cs typeface="Arial MT"/>
              </a:rPr>
              <a:t>abundances</a:t>
            </a:r>
            <a:r>
              <a:rPr sz="530" spc="12" dirty="0">
                <a:solidFill>
                  <a:srgbClr val="FFFFFF"/>
                </a:solidFill>
                <a:latin typeface="Arial MT"/>
                <a:cs typeface="Arial MT"/>
              </a:rPr>
              <a:t> </a:t>
            </a:r>
            <a:r>
              <a:rPr sz="530" spc="5" dirty="0">
                <a:solidFill>
                  <a:srgbClr val="FFFFFF"/>
                </a:solidFill>
                <a:latin typeface="Arial MT"/>
                <a:cs typeface="Arial MT"/>
              </a:rPr>
              <a:t>and</a:t>
            </a:r>
            <a:r>
              <a:rPr sz="530" spc="2" dirty="0">
                <a:solidFill>
                  <a:srgbClr val="FFFFFF"/>
                </a:solidFill>
                <a:latin typeface="Arial MT"/>
                <a:cs typeface="Arial MT"/>
              </a:rPr>
              <a:t> </a:t>
            </a:r>
            <a:r>
              <a:rPr sz="530" spc="5" dirty="0">
                <a:solidFill>
                  <a:srgbClr val="FFFFFF"/>
                </a:solidFill>
                <a:latin typeface="Arial MT"/>
                <a:cs typeface="Arial MT"/>
              </a:rPr>
              <a:t>taxa richness </a:t>
            </a:r>
            <a:r>
              <a:rPr sz="530" spc="-5" dirty="0">
                <a:solidFill>
                  <a:srgbClr val="FFFFFF"/>
                </a:solidFill>
                <a:latin typeface="Arial MT"/>
                <a:cs typeface="Arial MT"/>
              </a:rPr>
              <a:t>(Table</a:t>
            </a:r>
            <a:r>
              <a:rPr sz="530" spc="5" dirty="0">
                <a:solidFill>
                  <a:srgbClr val="FFFFFF"/>
                </a:solidFill>
                <a:latin typeface="Arial MT"/>
                <a:cs typeface="Arial MT"/>
              </a:rPr>
              <a:t> </a:t>
            </a:r>
            <a:r>
              <a:rPr sz="530" spc="2" dirty="0">
                <a:solidFill>
                  <a:srgbClr val="FFFFFF"/>
                </a:solidFill>
                <a:latin typeface="Arial MT"/>
                <a:cs typeface="Arial MT"/>
              </a:rPr>
              <a:t>1).</a:t>
            </a:r>
            <a:endParaRPr sz="530">
              <a:solidFill>
                <a:prstClr val="black"/>
              </a:solidFill>
              <a:latin typeface="Arial MT"/>
              <a:cs typeface="Arial MT"/>
            </a:endParaRPr>
          </a:p>
        </p:txBody>
      </p:sp>
      <p:sp>
        <p:nvSpPr>
          <p:cNvPr id="55" name="object 55"/>
          <p:cNvSpPr txBox="1"/>
          <p:nvPr/>
        </p:nvSpPr>
        <p:spPr>
          <a:xfrm>
            <a:off x="7897760" y="1809008"/>
            <a:ext cx="2913732" cy="333271"/>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5" dirty="0">
                <a:solidFill>
                  <a:srgbClr val="FFFFFF"/>
                </a:solidFill>
                <a:latin typeface="Arial MT"/>
                <a:cs typeface="Arial MT"/>
              </a:rPr>
              <a:t>Stygofaunal groups, such as mites, beetles and syncarids were </a:t>
            </a:r>
            <a:r>
              <a:rPr sz="530" spc="2" dirty="0">
                <a:solidFill>
                  <a:srgbClr val="FFFFFF"/>
                </a:solidFill>
                <a:latin typeface="Arial MT"/>
                <a:cs typeface="Arial MT"/>
              </a:rPr>
              <a:t>not </a:t>
            </a:r>
            <a:r>
              <a:rPr sz="530" spc="5" dirty="0">
                <a:solidFill>
                  <a:srgbClr val="FFFFFF"/>
                </a:solidFill>
                <a:latin typeface="Arial MT"/>
                <a:cs typeface="Arial MT"/>
              </a:rPr>
              <a:t>collected in stygofauna </a:t>
            </a:r>
            <a:r>
              <a:rPr sz="530" spc="7" dirty="0">
                <a:solidFill>
                  <a:srgbClr val="FFFFFF"/>
                </a:solidFill>
                <a:latin typeface="Arial MT"/>
                <a:cs typeface="Arial MT"/>
              </a:rPr>
              <a:t> </a:t>
            </a:r>
            <a:r>
              <a:rPr sz="530" spc="5" dirty="0">
                <a:solidFill>
                  <a:srgbClr val="FFFFFF"/>
                </a:solidFill>
                <a:latin typeface="Arial MT"/>
                <a:cs typeface="Arial MT"/>
              </a:rPr>
              <a:t>traps, </a:t>
            </a:r>
            <a:r>
              <a:rPr sz="530" spc="2" dirty="0">
                <a:solidFill>
                  <a:srgbClr val="FFFFFF"/>
                </a:solidFill>
                <a:latin typeface="Arial MT"/>
                <a:cs typeface="Arial MT"/>
              </a:rPr>
              <a:t>but </a:t>
            </a:r>
            <a:r>
              <a:rPr sz="530" spc="5" dirty="0">
                <a:solidFill>
                  <a:srgbClr val="FFFFFF"/>
                </a:solidFill>
                <a:latin typeface="Arial MT"/>
                <a:cs typeface="Arial MT"/>
              </a:rPr>
              <a:t>collected in </a:t>
            </a:r>
            <a:r>
              <a:rPr sz="530" spc="2" dirty="0">
                <a:solidFill>
                  <a:srgbClr val="FFFFFF"/>
                </a:solidFill>
                <a:latin typeface="Arial MT"/>
                <a:cs typeface="Arial MT"/>
              </a:rPr>
              <a:t>net </a:t>
            </a:r>
            <a:r>
              <a:rPr sz="530" spc="5" dirty="0">
                <a:solidFill>
                  <a:srgbClr val="FFFFFF"/>
                </a:solidFill>
                <a:latin typeface="Arial MT"/>
                <a:cs typeface="Arial MT"/>
              </a:rPr>
              <a:t>haul samples. </a:t>
            </a:r>
            <a:r>
              <a:rPr sz="530" spc="2" dirty="0">
                <a:solidFill>
                  <a:srgbClr val="FFFFFF"/>
                </a:solidFill>
                <a:latin typeface="Arial MT"/>
                <a:cs typeface="Arial MT"/>
              </a:rPr>
              <a:t>However, </a:t>
            </a:r>
            <a:r>
              <a:rPr sz="530" spc="7" dirty="0">
                <a:solidFill>
                  <a:srgbClr val="FFFFFF"/>
                </a:solidFill>
                <a:latin typeface="Arial MT"/>
                <a:cs typeface="Arial MT"/>
              </a:rPr>
              <a:t>5 </a:t>
            </a:r>
            <a:r>
              <a:rPr sz="530" spc="5" dirty="0">
                <a:solidFill>
                  <a:srgbClr val="FFFFFF"/>
                </a:solidFill>
                <a:latin typeface="Arial MT"/>
                <a:cs typeface="Arial MT"/>
              </a:rPr>
              <a:t>taxa (1 isopod, </a:t>
            </a:r>
            <a:r>
              <a:rPr sz="530" spc="7" dirty="0">
                <a:solidFill>
                  <a:srgbClr val="FFFFFF"/>
                </a:solidFill>
                <a:latin typeface="Arial MT"/>
                <a:cs typeface="Arial MT"/>
              </a:rPr>
              <a:t>2 </a:t>
            </a:r>
            <a:r>
              <a:rPr sz="530" spc="5" dirty="0">
                <a:solidFill>
                  <a:srgbClr val="FFFFFF"/>
                </a:solidFill>
                <a:latin typeface="Arial MT"/>
                <a:cs typeface="Arial MT"/>
              </a:rPr>
              <a:t>amphipods and </a:t>
            </a:r>
            <a:r>
              <a:rPr sz="530" spc="7" dirty="0">
                <a:solidFill>
                  <a:srgbClr val="FFFFFF"/>
                </a:solidFill>
                <a:latin typeface="Arial MT"/>
                <a:cs typeface="Arial MT"/>
              </a:rPr>
              <a:t>2 </a:t>
            </a:r>
            <a:r>
              <a:rPr sz="530" spc="10" dirty="0">
                <a:solidFill>
                  <a:srgbClr val="FFFFFF"/>
                </a:solidFill>
                <a:latin typeface="Arial MT"/>
                <a:cs typeface="Arial MT"/>
              </a:rPr>
              <a:t> </a:t>
            </a:r>
            <a:r>
              <a:rPr sz="530" spc="5" dirty="0">
                <a:solidFill>
                  <a:srgbClr val="FFFFFF"/>
                </a:solidFill>
                <a:latin typeface="Arial MT"/>
                <a:cs typeface="Arial MT"/>
              </a:rPr>
              <a:t>copepods) were recorded </a:t>
            </a:r>
            <a:r>
              <a:rPr sz="530" spc="2" dirty="0">
                <a:solidFill>
                  <a:srgbClr val="FFFFFF"/>
                </a:solidFill>
                <a:latin typeface="Arial MT"/>
                <a:cs typeface="Arial MT"/>
              </a:rPr>
              <a:t>in </a:t>
            </a:r>
            <a:r>
              <a:rPr sz="530" spc="5" dirty="0">
                <a:solidFill>
                  <a:srgbClr val="FFFFFF"/>
                </a:solidFill>
                <a:latin typeface="Arial MT"/>
                <a:cs typeface="Arial MT"/>
              </a:rPr>
              <a:t>stygofauna traps and </a:t>
            </a:r>
            <a:r>
              <a:rPr sz="530" spc="2" dirty="0">
                <a:solidFill>
                  <a:srgbClr val="FFFFFF"/>
                </a:solidFill>
                <a:latin typeface="Arial MT"/>
                <a:cs typeface="Arial MT"/>
              </a:rPr>
              <a:t>not </a:t>
            </a:r>
            <a:r>
              <a:rPr sz="530" spc="5" dirty="0">
                <a:solidFill>
                  <a:srgbClr val="FFFFFF"/>
                </a:solidFill>
                <a:latin typeface="Arial MT"/>
                <a:cs typeface="Arial MT"/>
              </a:rPr>
              <a:t>the associated </a:t>
            </a:r>
            <a:r>
              <a:rPr sz="530" spc="2" dirty="0">
                <a:solidFill>
                  <a:srgbClr val="FFFFFF"/>
                </a:solidFill>
                <a:latin typeface="Arial MT"/>
                <a:cs typeface="Arial MT"/>
              </a:rPr>
              <a:t>net </a:t>
            </a:r>
            <a:r>
              <a:rPr sz="530" spc="5" dirty="0">
                <a:solidFill>
                  <a:srgbClr val="FFFFFF"/>
                </a:solidFill>
                <a:latin typeface="Arial MT"/>
                <a:cs typeface="Arial MT"/>
              </a:rPr>
              <a:t>haul sample during </a:t>
            </a:r>
            <a:r>
              <a:rPr sz="530" spc="7" dirty="0">
                <a:solidFill>
                  <a:srgbClr val="FFFFFF"/>
                </a:solidFill>
                <a:latin typeface="Arial MT"/>
                <a:cs typeface="Arial MT"/>
              </a:rPr>
              <a:t>a </a:t>
            </a:r>
            <a:r>
              <a:rPr sz="530" spc="10" dirty="0">
                <a:solidFill>
                  <a:srgbClr val="FFFFFF"/>
                </a:solidFill>
                <a:latin typeface="Arial MT"/>
                <a:cs typeface="Arial MT"/>
              </a:rPr>
              <a:t> </a:t>
            </a:r>
            <a:r>
              <a:rPr sz="530" spc="5" dirty="0">
                <a:solidFill>
                  <a:srgbClr val="FFFFFF"/>
                </a:solidFill>
                <a:latin typeface="Arial MT"/>
                <a:cs typeface="Arial MT"/>
              </a:rPr>
              <a:t>sampling event.</a:t>
            </a:r>
            <a:endParaRPr sz="530">
              <a:solidFill>
                <a:prstClr val="black"/>
              </a:solidFill>
              <a:latin typeface="Arial MT"/>
              <a:cs typeface="Arial MT"/>
            </a:endParaRPr>
          </a:p>
        </p:txBody>
      </p:sp>
      <p:sp>
        <p:nvSpPr>
          <p:cNvPr id="56" name="object 56"/>
          <p:cNvSpPr txBox="1"/>
          <p:nvPr/>
        </p:nvSpPr>
        <p:spPr>
          <a:xfrm>
            <a:off x="7896945" y="2338330"/>
            <a:ext cx="391886" cy="62523"/>
          </a:xfrm>
          <a:prstGeom prst="rect">
            <a:avLst/>
          </a:prstGeom>
        </p:spPr>
        <p:txBody>
          <a:bodyPr vert="horz" wrap="square" lIns="0" tIns="6736" rIns="0" bIns="0" rtlCol="0">
            <a:spAutoFit/>
          </a:bodyPr>
          <a:lstStyle/>
          <a:p>
            <a:pPr marL="6123" defTabSz="440832">
              <a:spcBef>
                <a:spcPts val="53"/>
              </a:spcBef>
            </a:pPr>
            <a:r>
              <a:rPr sz="362" b="1" spc="-24" dirty="0">
                <a:solidFill>
                  <a:srgbClr val="FFFFFF"/>
                </a:solidFill>
                <a:latin typeface="Arial"/>
                <a:cs typeface="Arial"/>
              </a:rPr>
              <a:t>S</a:t>
            </a:r>
            <a:r>
              <a:rPr sz="362" b="1" spc="-12" dirty="0">
                <a:solidFill>
                  <a:srgbClr val="FFFFFF"/>
                </a:solidFill>
                <a:latin typeface="Arial"/>
                <a:cs typeface="Arial"/>
              </a:rPr>
              <a:t>t</a:t>
            </a:r>
            <a:r>
              <a:rPr sz="362" b="1" spc="-2" dirty="0">
                <a:solidFill>
                  <a:srgbClr val="FFFFFF"/>
                </a:solidFill>
                <a:latin typeface="Arial"/>
                <a:cs typeface="Arial"/>
              </a:rPr>
              <a:t>y</a:t>
            </a:r>
            <a:r>
              <a:rPr sz="362" b="1" spc="-19" dirty="0">
                <a:solidFill>
                  <a:srgbClr val="FFFFFF"/>
                </a:solidFill>
                <a:latin typeface="Arial"/>
                <a:cs typeface="Arial"/>
              </a:rPr>
              <a:t>g</a:t>
            </a:r>
            <a:r>
              <a:rPr sz="362" b="1" spc="-22" dirty="0">
                <a:solidFill>
                  <a:srgbClr val="FFFFFF"/>
                </a:solidFill>
                <a:latin typeface="Arial"/>
                <a:cs typeface="Arial"/>
              </a:rPr>
              <a:t>o</a:t>
            </a:r>
            <a:r>
              <a:rPr sz="362" b="1" spc="-12" dirty="0">
                <a:solidFill>
                  <a:srgbClr val="FFFFFF"/>
                </a:solidFill>
                <a:latin typeface="Arial"/>
                <a:cs typeface="Arial"/>
              </a:rPr>
              <a:t>f</a:t>
            </a:r>
            <a:r>
              <a:rPr sz="362" b="1" spc="-19" dirty="0">
                <a:solidFill>
                  <a:srgbClr val="FFFFFF"/>
                </a:solidFill>
                <a:latin typeface="Arial"/>
                <a:cs typeface="Arial"/>
              </a:rPr>
              <a:t>au</a:t>
            </a:r>
            <a:r>
              <a:rPr sz="362" b="1" spc="-22" dirty="0">
                <a:solidFill>
                  <a:srgbClr val="FFFFFF"/>
                </a:solidFill>
                <a:latin typeface="Arial"/>
                <a:cs typeface="Arial"/>
              </a:rPr>
              <a:t>n</a:t>
            </a:r>
            <a:r>
              <a:rPr sz="362" b="1" spc="-19" dirty="0">
                <a:solidFill>
                  <a:srgbClr val="FFFFFF"/>
                </a:solidFill>
                <a:latin typeface="Arial"/>
                <a:cs typeface="Arial"/>
              </a:rPr>
              <a:t>a</a:t>
            </a:r>
            <a:r>
              <a:rPr sz="362" b="1" spc="-10" dirty="0">
                <a:solidFill>
                  <a:srgbClr val="FFFFFF"/>
                </a:solidFill>
                <a:latin typeface="Arial"/>
                <a:cs typeface="Arial"/>
              </a:rPr>
              <a:t>l </a:t>
            </a:r>
            <a:r>
              <a:rPr sz="362" b="1" spc="-27" dirty="0">
                <a:solidFill>
                  <a:srgbClr val="FFFFFF"/>
                </a:solidFill>
                <a:latin typeface="Arial"/>
                <a:cs typeface="Arial"/>
              </a:rPr>
              <a:t>G</a:t>
            </a:r>
            <a:r>
              <a:rPr sz="362" b="1" spc="-12" dirty="0">
                <a:solidFill>
                  <a:srgbClr val="FFFFFF"/>
                </a:solidFill>
                <a:latin typeface="Arial"/>
                <a:cs typeface="Arial"/>
              </a:rPr>
              <a:t>r</a:t>
            </a:r>
            <a:r>
              <a:rPr sz="362" b="1" spc="-22" dirty="0">
                <a:solidFill>
                  <a:srgbClr val="FFFFFF"/>
                </a:solidFill>
                <a:latin typeface="Arial"/>
                <a:cs typeface="Arial"/>
              </a:rPr>
              <a:t>o</a:t>
            </a:r>
            <a:r>
              <a:rPr sz="362" b="1" spc="-19" dirty="0">
                <a:solidFill>
                  <a:srgbClr val="FFFFFF"/>
                </a:solidFill>
                <a:latin typeface="Arial"/>
                <a:cs typeface="Arial"/>
              </a:rPr>
              <a:t>up</a:t>
            </a:r>
            <a:endParaRPr sz="362">
              <a:solidFill>
                <a:prstClr val="black"/>
              </a:solidFill>
              <a:latin typeface="Arial"/>
              <a:cs typeface="Arial"/>
            </a:endParaRPr>
          </a:p>
        </p:txBody>
      </p:sp>
      <p:sp>
        <p:nvSpPr>
          <p:cNvPr id="57" name="object 57"/>
          <p:cNvSpPr txBox="1"/>
          <p:nvPr/>
        </p:nvSpPr>
        <p:spPr>
          <a:xfrm>
            <a:off x="7896093" y="2229221"/>
            <a:ext cx="1604894" cy="61904"/>
          </a:xfrm>
          <a:prstGeom prst="rect">
            <a:avLst/>
          </a:prstGeom>
        </p:spPr>
        <p:txBody>
          <a:bodyPr vert="horz" wrap="square" lIns="0" tIns="6123" rIns="0" bIns="0" rtlCol="0">
            <a:spAutoFit/>
          </a:bodyPr>
          <a:lstStyle/>
          <a:p>
            <a:pPr marL="6123" defTabSz="440832">
              <a:spcBef>
                <a:spcPts val="48"/>
              </a:spcBef>
            </a:pPr>
            <a:r>
              <a:rPr sz="362" spc="-10" dirty="0">
                <a:solidFill>
                  <a:srgbClr val="FFFFFF"/>
                </a:solidFill>
                <a:latin typeface="Arial MT"/>
                <a:cs typeface="Arial MT"/>
              </a:rPr>
              <a:t>Table</a:t>
            </a:r>
            <a:r>
              <a:rPr sz="362" spc="5" dirty="0">
                <a:solidFill>
                  <a:srgbClr val="FFFFFF"/>
                </a:solidFill>
                <a:latin typeface="Arial MT"/>
                <a:cs typeface="Arial MT"/>
              </a:rPr>
              <a:t> </a:t>
            </a:r>
            <a:r>
              <a:rPr sz="362" dirty="0">
                <a:solidFill>
                  <a:srgbClr val="FFFFFF"/>
                </a:solidFill>
                <a:latin typeface="Arial MT"/>
                <a:cs typeface="Arial MT"/>
              </a:rPr>
              <a:t>1.</a:t>
            </a:r>
            <a:r>
              <a:rPr sz="362" spc="10" dirty="0">
                <a:solidFill>
                  <a:srgbClr val="FFFFFF"/>
                </a:solidFill>
                <a:latin typeface="Arial MT"/>
                <a:cs typeface="Arial MT"/>
              </a:rPr>
              <a:t> </a:t>
            </a:r>
            <a:r>
              <a:rPr sz="362" spc="-2" dirty="0">
                <a:solidFill>
                  <a:srgbClr val="FFFFFF"/>
                </a:solidFill>
                <a:latin typeface="Arial MT"/>
                <a:cs typeface="Arial MT"/>
              </a:rPr>
              <a:t>Stygofaunal</a:t>
            </a:r>
            <a:r>
              <a:rPr sz="362" spc="12" dirty="0">
                <a:solidFill>
                  <a:srgbClr val="FFFFFF"/>
                </a:solidFill>
                <a:latin typeface="Arial MT"/>
                <a:cs typeface="Arial MT"/>
              </a:rPr>
              <a:t> </a:t>
            </a:r>
            <a:r>
              <a:rPr sz="362" spc="-2" dirty="0">
                <a:solidFill>
                  <a:srgbClr val="FFFFFF"/>
                </a:solidFill>
                <a:latin typeface="Arial MT"/>
                <a:cs typeface="Arial MT"/>
              </a:rPr>
              <a:t>groups</a:t>
            </a:r>
            <a:r>
              <a:rPr sz="362" spc="7" dirty="0">
                <a:solidFill>
                  <a:srgbClr val="FFFFFF"/>
                </a:solidFill>
                <a:latin typeface="Arial MT"/>
                <a:cs typeface="Arial MT"/>
              </a:rPr>
              <a:t> </a:t>
            </a:r>
            <a:r>
              <a:rPr sz="362" spc="-2" dirty="0">
                <a:solidFill>
                  <a:srgbClr val="FFFFFF"/>
                </a:solidFill>
                <a:latin typeface="Arial MT"/>
                <a:cs typeface="Arial MT"/>
              </a:rPr>
              <a:t>collected</a:t>
            </a:r>
            <a:r>
              <a:rPr sz="362" spc="2" dirty="0">
                <a:solidFill>
                  <a:srgbClr val="FFFFFF"/>
                </a:solidFill>
                <a:latin typeface="Arial MT"/>
                <a:cs typeface="Arial MT"/>
              </a:rPr>
              <a:t> </a:t>
            </a:r>
            <a:r>
              <a:rPr sz="362" spc="-2" dirty="0">
                <a:solidFill>
                  <a:srgbClr val="FFFFFF"/>
                </a:solidFill>
                <a:latin typeface="Arial MT"/>
                <a:cs typeface="Arial MT"/>
              </a:rPr>
              <a:t>in</a:t>
            </a:r>
            <a:r>
              <a:rPr sz="362" spc="7" dirty="0">
                <a:solidFill>
                  <a:srgbClr val="FFFFFF"/>
                </a:solidFill>
                <a:latin typeface="Arial MT"/>
                <a:cs typeface="Arial MT"/>
              </a:rPr>
              <a:t> </a:t>
            </a:r>
            <a:r>
              <a:rPr sz="362" spc="-2" dirty="0">
                <a:solidFill>
                  <a:srgbClr val="FFFFFF"/>
                </a:solidFill>
                <a:latin typeface="Arial MT"/>
                <a:cs typeface="Arial MT"/>
              </a:rPr>
              <a:t>stygofauna</a:t>
            </a:r>
            <a:r>
              <a:rPr sz="362" spc="10" dirty="0">
                <a:solidFill>
                  <a:srgbClr val="FFFFFF"/>
                </a:solidFill>
                <a:latin typeface="Arial MT"/>
                <a:cs typeface="Arial MT"/>
              </a:rPr>
              <a:t> </a:t>
            </a:r>
            <a:r>
              <a:rPr sz="362" dirty="0">
                <a:solidFill>
                  <a:srgbClr val="FFFFFF"/>
                </a:solidFill>
                <a:latin typeface="Arial MT"/>
                <a:cs typeface="Arial MT"/>
              </a:rPr>
              <a:t>trap</a:t>
            </a:r>
            <a:r>
              <a:rPr sz="362" spc="10" dirty="0">
                <a:solidFill>
                  <a:srgbClr val="FFFFFF"/>
                </a:solidFill>
                <a:latin typeface="Arial MT"/>
                <a:cs typeface="Arial MT"/>
              </a:rPr>
              <a:t> </a:t>
            </a:r>
            <a:r>
              <a:rPr sz="362" spc="-2" dirty="0">
                <a:solidFill>
                  <a:srgbClr val="FFFFFF"/>
                </a:solidFill>
                <a:latin typeface="Arial MT"/>
                <a:cs typeface="Arial MT"/>
              </a:rPr>
              <a:t>samples</a:t>
            </a:r>
            <a:r>
              <a:rPr sz="362" spc="2" dirty="0">
                <a:solidFill>
                  <a:srgbClr val="FFFFFF"/>
                </a:solidFill>
                <a:latin typeface="Arial MT"/>
                <a:cs typeface="Arial MT"/>
              </a:rPr>
              <a:t> </a:t>
            </a:r>
            <a:r>
              <a:rPr sz="362" spc="-2" dirty="0">
                <a:solidFill>
                  <a:srgbClr val="FFFFFF"/>
                </a:solidFill>
                <a:latin typeface="Arial MT"/>
                <a:cs typeface="Arial MT"/>
              </a:rPr>
              <a:t>and</a:t>
            </a:r>
            <a:r>
              <a:rPr sz="362" spc="10" dirty="0">
                <a:solidFill>
                  <a:srgbClr val="FFFFFF"/>
                </a:solidFill>
                <a:latin typeface="Arial MT"/>
                <a:cs typeface="Arial MT"/>
              </a:rPr>
              <a:t> </a:t>
            </a:r>
            <a:r>
              <a:rPr sz="362" dirty="0">
                <a:solidFill>
                  <a:srgbClr val="FFFFFF"/>
                </a:solidFill>
                <a:latin typeface="Arial MT"/>
                <a:cs typeface="Arial MT"/>
              </a:rPr>
              <a:t>net</a:t>
            </a:r>
            <a:r>
              <a:rPr sz="362" spc="5" dirty="0">
                <a:solidFill>
                  <a:srgbClr val="FFFFFF"/>
                </a:solidFill>
                <a:latin typeface="Arial MT"/>
                <a:cs typeface="Arial MT"/>
              </a:rPr>
              <a:t> </a:t>
            </a:r>
            <a:r>
              <a:rPr sz="362" spc="-2" dirty="0">
                <a:solidFill>
                  <a:srgbClr val="FFFFFF"/>
                </a:solidFill>
                <a:latin typeface="Arial MT"/>
                <a:cs typeface="Arial MT"/>
              </a:rPr>
              <a:t>haul</a:t>
            </a:r>
            <a:endParaRPr sz="362">
              <a:solidFill>
                <a:prstClr val="black"/>
              </a:solidFill>
              <a:latin typeface="Arial MT"/>
              <a:cs typeface="Arial MT"/>
            </a:endParaRPr>
          </a:p>
        </p:txBody>
      </p:sp>
      <p:graphicFrame>
        <p:nvGraphicFramePr>
          <p:cNvPr id="58" name="object 58"/>
          <p:cNvGraphicFramePr>
            <a:graphicFrameLocks noGrp="1"/>
          </p:cNvGraphicFramePr>
          <p:nvPr/>
        </p:nvGraphicFramePr>
        <p:xfrm>
          <a:off x="7893760" y="2313341"/>
          <a:ext cx="1735625" cy="1692652"/>
        </p:xfrm>
        <a:graphic>
          <a:graphicData uri="http://schemas.openxmlformats.org/drawingml/2006/table">
            <a:tbl>
              <a:tblPr firstRow="1" bandRow="1">
                <a:tableStyleId>{2D5ABB26-0587-4C30-8999-92F81FD0307C}</a:tableStyleId>
              </a:tblPr>
              <a:tblGrid>
                <a:gridCol w="487102">
                  <a:extLst>
                    <a:ext uri="{9D8B030D-6E8A-4147-A177-3AD203B41FA5}">
                      <a16:colId xmlns:a16="http://schemas.microsoft.com/office/drawing/2014/main" val="20000"/>
                    </a:ext>
                  </a:extLst>
                </a:gridCol>
                <a:gridCol w="312284">
                  <a:extLst>
                    <a:ext uri="{9D8B030D-6E8A-4147-A177-3AD203B41FA5}">
                      <a16:colId xmlns:a16="http://schemas.microsoft.com/office/drawing/2014/main" val="20001"/>
                    </a:ext>
                  </a:extLst>
                </a:gridCol>
                <a:gridCol w="312284">
                  <a:extLst>
                    <a:ext uri="{9D8B030D-6E8A-4147-A177-3AD203B41FA5}">
                      <a16:colId xmlns:a16="http://schemas.microsoft.com/office/drawing/2014/main" val="20002"/>
                    </a:ext>
                  </a:extLst>
                </a:gridCol>
                <a:gridCol w="312284">
                  <a:extLst>
                    <a:ext uri="{9D8B030D-6E8A-4147-A177-3AD203B41FA5}">
                      <a16:colId xmlns:a16="http://schemas.microsoft.com/office/drawing/2014/main" val="20003"/>
                    </a:ext>
                  </a:extLst>
                </a:gridCol>
                <a:gridCol w="311671">
                  <a:extLst>
                    <a:ext uri="{9D8B030D-6E8A-4147-A177-3AD203B41FA5}">
                      <a16:colId xmlns:a16="http://schemas.microsoft.com/office/drawing/2014/main" val="20004"/>
                    </a:ext>
                  </a:extLst>
                </a:gridCol>
              </a:tblGrid>
              <a:tr h="62268">
                <a:tc>
                  <a:txBody>
                    <a:bodyPr/>
                    <a:lstStyle/>
                    <a:p>
                      <a:pPr marL="14604">
                        <a:lnSpc>
                          <a:spcPts val="505"/>
                        </a:lnSpc>
                      </a:pPr>
                      <a:r>
                        <a:rPr sz="400" spc="-5" dirty="0">
                          <a:solidFill>
                            <a:srgbClr val="FFFFFF"/>
                          </a:solidFill>
                          <a:latin typeface="Arial MT"/>
                          <a:cs typeface="Arial MT"/>
                        </a:rPr>
                        <a:t>samples.</a:t>
                      </a:r>
                      <a:endParaRPr sz="400">
                        <a:latin typeface="Arial MT"/>
                        <a:cs typeface="Arial MT"/>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rgbClr val="585858"/>
                    </a:solidFill>
                  </a:tcPr>
                </a:tc>
                <a:tc gridSpan="2">
                  <a:txBody>
                    <a:bodyPr/>
                    <a:lstStyle/>
                    <a:p>
                      <a:pPr marL="407670">
                        <a:lnSpc>
                          <a:spcPts val="840"/>
                        </a:lnSpc>
                        <a:spcBef>
                          <a:spcPts val="75"/>
                        </a:spcBef>
                      </a:pPr>
                      <a:r>
                        <a:rPr sz="400" b="1" spc="-45" dirty="0">
                          <a:solidFill>
                            <a:srgbClr val="FFFFFF"/>
                          </a:solidFill>
                          <a:latin typeface="Arial"/>
                          <a:cs typeface="Arial"/>
                        </a:rPr>
                        <a:t>Abundance</a:t>
                      </a:r>
                      <a:endParaRPr sz="400">
                        <a:latin typeface="Arial"/>
                        <a:cs typeface="Arial"/>
                      </a:endParaRPr>
                    </a:p>
                  </a:txBody>
                  <a:tcPr marL="0" marR="0" marT="4592"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585858"/>
                    </a:solidFill>
                  </a:tcPr>
                </a:tc>
                <a:tc hMerge="1">
                  <a:txBody>
                    <a:bodyPr/>
                    <a:lstStyle/>
                    <a:p>
                      <a:endParaRPr/>
                    </a:p>
                  </a:txBody>
                  <a:tcPr marL="0" marR="0" marT="0" marB="0"/>
                </a:tc>
                <a:tc gridSpan="2">
                  <a:txBody>
                    <a:bodyPr/>
                    <a:lstStyle/>
                    <a:p>
                      <a:pPr marL="272415">
                        <a:lnSpc>
                          <a:spcPts val="840"/>
                        </a:lnSpc>
                        <a:spcBef>
                          <a:spcPts val="75"/>
                        </a:spcBef>
                      </a:pPr>
                      <a:r>
                        <a:rPr sz="400" b="1" spc="-5" dirty="0">
                          <a:solidFill>
                            <a:srgbClr val="FFFFFF"/>
                          </a:solidFill>
                          <a:latin typeface="Arial"/>
                          <a:cs typeface="Arial"/>
                        </a:rPr>
                        <a:t>S</a:t>
                      </a:r>
                      <a:r>
                        <a:rPr sz="400" b="1" dirty="0">
                          <a:solidFill>
                            <a:srgbClr val="FFFFFF"/>
                          </a:solidFill>
                          <a:latin typeface="Arial"/>
                          <a:cs typeface="Arial"/>
                        </a:rPr>
                        <a:t>p</a:t>
                      </a:r>
                      <a:r>
                        <a:rPr sz="400" b="1" spc="30" dirty="0">
                          <a:solidFill>
                            <a:srgbClr val="FFFFFF"/>
                          </a:solidFill>
                          <a:latin typeface="Arial"/>
                          <a:cs typeface="Arial"/>
                        </a:rPr>
                        <a:t>e</a:t>
                      </a:r>
                      <a:r>
                        <a:rPr sz="400" b="1" spc="-5" dirty="0">
                          <a:solidFill>
                            <a:srgbClr val="FFFFFF"/>
                          </a:solidFill>
                          <a:latin typeface="Arial"/>
                          <a:cs typeface="Arial"/>
                        </a:rPr>
                        <a:t>c</a:t>
                      </a:r>
                      <a:r>
                        <a:rPr sz="400" b="1" dirty="0">
                          <a:solidFill>
                            <a:srgbClr val="FFFFFF"/>
                          </a:solidFill>
                          <a:latin typeface="Arial"/>
                          <a:cs typeface="Arial"/>
                        </a:rPr>
                        <a:t>i</a:t>
                      </a:r>
                      <a:r>
                        <a:rPr sz="400" b="1" spc="30" dirty="0">
                          <a:solidFill>
                            <a:srgbClr val="FFFFFF"/>
                          </a:solidFill>
                          <a:latin typeface="Arial"/>
                          <a:cs typeface="Arial"/>
                        </a:rPr>
                        <a:t>e</a:t>
                      </a:r>
                      <a:r>
                        <a:rPr sz="400" b="1" dirty="0">
                          <a:solidFill>
                            <a:srgbClr val="FFFFFF"/>
                          </a:solidFill>
                          <a:latin typeface="Arial"/>
                          <a:cs typeface="Arial"/>
                        </a:rPr>
                        <a:t>s</a:t>
                      </a:r>
                      <a:r>
                        <a:rPr sz="400" b="1" spc="-20" dirty="0">
                          <a:solidFill>
                            <a:srgbClr val="FFFFFF"/>
                          </a:solidFill>
                          <a:latin typeface="Arial"/>
                          <a:cs typeface="Arial"/>
                        </a:rPr>
                        <a:t> </a:t>
                      </a:r>
                      <a:r>
                        <a:rPr sz="400" b="1" spc="-5" dirty="0">
                          <a:solidFill>
                            <a:srgbClr val="FFFFFF"/>
                          </a:solidFill>
                          <a:latin typeface="Arial"/>
                          <a:cs typeface="Arial"/>
                        </a:rPr>
                        <a:t>R</a:t>
                      </a:r>
                      <a:r>
                        <a:rPr sz="400" b="1" dirty="0">
                          <a:solidFill>
                            <a:srgbClr val="FFFFFF"/>
                          </a:solidFill>
                          <a:latin typeface="Arial"/>
                          <a:cs typeface="Arial"/>
                        </a:rPr>
                        <a:t>i</a:t>
                      </a:r>
                      <a:r>
                        <a:rPr sz="400" b="1" spc="-5" dirty="0">
                          <a:solidFill>
                            <a:srgbClr val="FFFFFF"/>
                          </a:solidFill>
                          <a:latin typeface="Arial"/>
                          <a:cs typeface="Arial"/>
                        </a:rPr>
                        <a:t>c</a:t>
                      </a:r>
                      <a:r>
                        <a:rPr sz="400" b="1" dirty="0">
                          <a:solidFill>
                            <a:srgbClr val="FFFFFF"/>
                          </a:solidFill>
                          <a:latin typeface="Arial"/>
                          <a:cs typeface="Arial"/>
                        </a:rPr>
                        <a:t>h</a:t>
                      </a:r>
                      <a:r>
                        <a:rPr sz="400" b="1" spc="-5" dirty="0">
                          <a:solidFill>
                            <a:srgbClr val="FFFFFF"/>
                          </a:solidFill>
                          <a:latin typeface="Arial"/>
                          <a:cs typeface="Arial"/>
                        </a:rPr>
                        <a:t>n</a:t>
                      </a:r>
                      <a:r>
                        <a:rPr sz="400" b="1" spc="35" dirty="0">
                          <a:solidFill>
                            <a:srgbClr val="FFFFFF"/>
                          </a:solidFill>
                          <a:latin typeface="Arial"/>
                          <a:cs typeface="Arial"/>
                        </a:rPr>
                        <a:t>e</a:t>
                      </a:r>
                      <a:r>
                        <a:rPr sz="400" b="1" spc="-5" dirty="0">
                          <a:solidFill>
                            <a:srgbClr val="FFFFFF"/>
                          </a:solidFill>
                          <a:latin typeface="Arial"/>
                          <a:cs typeface="Arial"/>
                        </a:rPr>
                        <a:t>s</a:t>
                      </a:r>
                      <a:r>
                        <a:rPr sz="400" b="1" dirty="0">
                          <a:solidFill>
                            <a:srgbClr val="FFFFFF"/>
                          </a:solidFill>
                          <a:latin typeface="Arial"/>
                          <a:cs typeface="Arial"/>
                        </a:rPr>
                        <a:t>s</a:t>
                      </a:r>
                      <a:endParaRPr sz="400">
                        <a:latin typeface="Arial"/>
                        <a:cs typeface="Arial"/>
                      </a:endParaRPr>
                    </a:p>
                  </a:txBody>
                  <a:tcPr marL="0" marR="0" marT="4592"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585858"/>
                    </a:solidFill>
                  </a:tcPr>
                </a:tc>
                <a:tc hMerge="1">
                  <a:txBody>
                    <a:bodyPr/>
                    <a:lstStyle/>
                    <a:p>
                      <a:endParaRPr/>
                    </a:p>
                  </a:txBody>
                  <a:tcPr marL="0" marR="0" marT="0" marB="0"/>
                </a:tc>
                <a:extLst>
                  <a:ext uri="{0D108BD9-81ED-4DB2-BD59-A6C34878D82A}">
                    <a16:rowId xmlns:a16="http://schemas.microsoft.com/office/drawing/2014/main" val="10000"/>
                  </a:ext>
                </a:extLst>
              </a:tr>
              <a:tr h="59690">
                <a:tc>
                  <a:txBody>
                    <a:bodyPr/>
                    <a:lstStyle/>
                    <a:p>
                      <a:pPr>
                        <a:lnSpc>
                          <a:spcPct val="100000"/>
                        </a:lnSpc>
                      </a:pPr>
                      <a:endParaRPr sz="300">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rgbClr val="585858"/>
                    </a:solidFill>
                  </a:tcPr>
                </a:tc>
                <a:tc>
                  <a:txBody>
                    <a:bodyPr/>
                    <a:lstStyle/>
                    <a:p>
                      <a:pPr algn="ctr">
                        <a:lnSpc>
                          <a:spcPts val="840"/>
                        </a:lnSpc>
                        <a:spcBef>
                          <a:spcPts val="35"/>
                        </a:spcBef>
                      </a:pPr>
                      <a:r>
                        <a:rPr sz="400" b="1" spc="-40" dirty="0">
                          <a:solidFill>
                            <a:srgbClr val="FFFFFF"/>
                          </a:solidFill>
                          <a:latin typeface="Arial"/>
                          <a:cs typeface="Arial"/>
                        </a:rPr>
                        <a:t>Haul</a:t>
                      </a:r>
                      <a:endParaRPr sz="400">
                        <a:latin typeface="Arial"/>
                        <a:cs typeface="Arial"/>
                      </a:endParaRPr>
                    </a:p>
                  </a:txBody>
                  <a:tcPr marL="0" marR="0" marT="2143"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2F5395"/>
                    </a:solidFill>
                  </a:tcPr>
                </a:tc>
                <a:tc>
                  <a:txBody>
                    <a:bodyPr/>
                    <a:lstStyle/>
                    <a:p>
                      <a:pPr algn="ctr">
                        <a:lnSpc>
                          <a:spcPts val="840"/>
                        </a:lnSpc>
                        <a:spcBef>
                          <a:spcPts val="35"/>
                        </a:spcBef>
                      </a:pPr>
                      <a:r>
                        <a:rPr sz="400" b="1" spc="-5" dirty="0">
                          <a:solidFill>
                            <a:srgbClr val="FFFFFF"/>
                          </a:solidFill>
                          <a:latin typeface="Arial"/>
                          <a:cs typeface="Arial"/>
                        </a:rPr>
                        <a:t>S</a:t>
                      </a:r>
                      <a:r>
                        <a:rPr sz="400" b="1" dirty="0">
                          <a:solidFill>
                            <a:srgbClr val="FFFFFF"/>
                          </a:solidFill>
                          <a:latin typeface="Arial"/>
                          <a:cs typeface="Arial"/>
                        </a:rPr>
                        <a:t>t</a:t>
                      </a:r>
                      <a:r>
                        <a:rPr sz="400" b="1" spc="30" dirty="0">
                          <a:solidFill>
                            <a:srgbClr val="FFFFFF"/>
                          </a:solidFill>
                          <a:latin typeface="Arial"/>
                          <a:cs typeface="Arial"/>
                        </a:rPr>
                        <a:t>y</a:t>
                      </a:r>
                      <a:r>
                        <a:rPr sz="400" b="1" dirty="0">
                          <a:solidFill>
                            <a:srgbClr val="FFFFFF"/>
                          </a:solidFill>
                          <a:latin typeface="Arial"/>
                          <a:cs typeface="Arial"/>
                        </a:rPr>
                        <a:t>go</a:t>
                      </a:r>
                      <a:r>
                        <a:rPr sz="400" b="1" spc="-25" dirty="0">
                          <a:solidFill>
                            <a:srgbClr val="FFFFFF"/>
                          </a:solidFill>
                          <a:latin typeface="Arial"/>
                          <a:cs typeface="Arial"/>
                        </a:rPr>
                        <a:t> </a:t>
                      </a:r>
                      <a:r>
                        <a:rPr sz="400" b="1" spc="-5" dirty="0">
                          <a:solidFill>
                            <a:srgbClr val="FFFFFF"/>
                          </a:solidFill>
                          <a:latin typeface="Arial"/>
                          <a:cs typeface="Arial"/>
                        </a:rPr>
                        <a:t>T</a:t>
                      </a:r>
                      <a:r>
                        <a:rPr sz="400" b="1" dirty="0">
                          <a:solidFill>
                            <a:srgbClr val="FFFFFF"/>
                          </a:solidFill>
                          <a:latin typeface="Arial"/>
                          <a:cs typeface="Arial"/>
                        </a:rPr>
                        <a:t>r</a:t>
                      </a:r>
                      <a:r>
                        <a:rPr sz="400" b="1" spc="-5" dirty="0">
                          <a:solidFill>
                            <a:srgbClr val="FFFFFF"/>
                          </a:solidFill>
                          <a:latin typeface="Arial"/>
                          <a:cs typeface="Arial"/>
                        </a:rPr>
                        <a:t>a</a:t>
                      </a:r>
                      <a:r>
                        <a:rPr sz="400" b="1" dirty="0">
                          <a:solidFill>
                            <a:srgbClr val="FFFFFF"/>
                          </a:solidFill>
                          <a:latin typeface="Arial"/>
                          <a:cs typeface="Arial"/>
                        </a:rPr>
                        <a:t>p</a:t>
                      </a:r>
                      <a:endParaRPr sz="400">
                        <a:latin typeface="Arial"/>
                        <a:cs typeface="Arial"/>
                      </a:endParaRPr>
                    </a:p>
                  </a:txBody>
                  <a:tcPr marL="0" marR="0" marT="2143"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375522"/>
                    </a:solidFill>
                  </a:tcPr>
                </a:tc>
                <a:tc>
                  <a:txBody>
                    <a:bodyPr/>
                    <a:lstStyle/>
                    <a:p>
                      <a:pPr marR="222250" algn="r">
                        <a:lnSpc>
                          <a:spcPts val="840"/>
                        </a:lnSpc>
                        <a:spcBef>
                          <a:spcPts val="35"/>
                        </a:spcBef>
                      </a:pPr>
                      <a:r>
                        <a:rPr sz="400" b="1" spc="-40" dirty="0">
                          <a:solidFill>
                            <a:srgbClr val="FFFFFF"/>
                          </a:solidFill>
                          <a:latin typeface="Arial"/>
                          <a:cs typeface="Arial"/>
                        </a:rPr>
                        <a:t>Haul</a:t>
                      </a:r>
                      <a:endParaRPr sz="400">
                        <a:latin typeface="Arial"/>
                        <a:cs typeface="Arial"/>
                      </a:endParaRPr>
                    </a:p>
                  </a:txBody>
                  <a:tcPr marL="0" marR="0" marT="2143"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2F5395"/>
                    </a:solidFill>
                  </a:tcPr>
                </a:tc>
                <a:tc>
                  <a:txBody>
                    <a:bodyPr/>
                    <a:lstStyle/>
                    <a:p>
                      <a:pPr algn="ctr">
                        <a:lnSpc>
                          <a:spcPts val="840"/>
                        </a:lnSpc>
                        <a:spcBef>
                          <a:spcPts val="35"/>
                        </a:spcBef>
                      </a:pPr>
                      <a:r>
                        <a:rPr sz="400" b="1" spc="-5" dirty="0">
                          <a:solidFill>
                            <a:srgbClr val="FFFFFF"/>
                          </a:solidFill>
                          <a:latin typeface="Arial"/>
                          <a:cs typeface="Arial"/>
                        </a:rPr>
                        <a:t>S</a:t>
                      </a:r>
                      <a:r>
                        <a:rPr sz="400" b="1" dirty="0">
                          <a:solidFill>
                            <a:srgbClr val="FFFFFF"/>
                          </a:solidFill>
                          <a:latin typeface="Arial"/>
                          <a:cs typeface="Arial"/>
                        </a:rPr>
                        <a:t>t</a:t>
                      </a:r>
                      <a:r>
                        <a:rPr sz="400" b="1" spc="30" dirty="0">
                          <a:solidFill>
                            <a:srgbClr val="FFFFFF"/>
                          </a:solidFill>
                          <a:latin typeface="Arial"/>
                          <a:cs typeface="Arial"/>
                        </a:rPr>
                        <a:t>y</a:t>
                      </a:r>
                      <a:r>
                        <a:rPr sz="400" b="1" dirty="0">
                          <a:solidFill>
                            <a:srgbClr val="FFFFFF"/>
                          </a:solidFill>
                          <a:latin typeface="Arial"/>
                          <a:cs typeface="Arial"/>
                        </a:rPr>
                        <a:t>go</a:t>
                      </a:r>
                      <a:r>
                        <a:rPr sz="400" b="1" spc="-25" dirty="0">
                          <a:solidFill>
                            <a:srgbClr val="FFFFFF"/>
                          </a:solidFill>
                          <a:latin typeface="Arial"/>
                          <a:cs typeface="Arial"/>
                        </a:rPr>
                        <a:t> </a:t>
                      </a:r>
                      <a:r>
                        <a:rPr sz="400" b="1" spc="-5" dirty="0">
                          <a:solidFill>
                            <a:srgbClr val="FFFFFF"/>
                          </a:solidFill>
                          <a:latin typeface="Arial"/>
                          <a:cs typeface="Arial"/>
                        </a:rPr>
                        <a:t>T</a:t>
                      </a:r>
                      <a:r>
                        <a:rPr sz="400" b="1" dirty="0">
                          <a:solidFill>
                            <a:srgbClr val="FFFFFF"/>
                          </a:solidFill>
                          <a:latin typeface="Arial"/>
                          <a:cs typeface="Arial"/>
                        </a:rPr>
                        <a:t>r</a:t>
                      </a:r>
                      <a:r>
                        <a:rPr sz="400" b="1" spc="-5" dirty="0">
                          <a:solidFill>
                            <a:srgbClr val="FFFFFF"/>
                          </a:solidFill>
                          <a:latin typeface="Arial"/>
                          <a:cs typeface="Arial"/>
                        </a:rPr>
                        <a:t>a</a:t>
                      </a:r>
                      <a:r>
                        <a:rPr sz="400" b="1" dirty="0">
                          <a:solidFill>
                            <a:srgbClr val="FFFFFF"/>
                          </a:solidFill>
                          <a:latin typeface="Arial"/>
                          <a:cs typeface="Arial"/>
                        </a:rPr>
                        <a:t>p</a:t>
                      </a:r>
                      <a:endParaRPr sz="400">
                        <a:latin typeface="Arial"/>
                        <a:cs typeface="Arial"/>
                      </a:endParaRPr>
                    </a:p>
                  </a:txBody>
                  <a:tcPr marL="0" marR="0" marT="2143"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375522"/>
                    </a:solidFill>
                  </a:tcPr>
                </a:tc>
                <a:extLst>
                  <a:ext uri="{0D108BD9-81ED-4DB2-BD59-A6C34878D82A}">
                    <a16:rowId xmlns:a16="http://schemas.microsoft.com/office/drawing/2014/main" val="10001"/>
                  </a:ext>
                </a:extLst>
              </a:tr>
              <a:tr h="61683">
                <a:tc>
                  <a:txBody>
                    <a:bodyPr/>
                    <a:lstStyle/>
                    <a:p>
                      <a:pPr marL="74930">
                        <a:lnSpc>
                          <a:spcPts val="875"/>
                        </a:lnSpc>
                        <a:spcBef>
                          <a:spcPts val="35"/>
                        </a:spcBef>
                      </a:pPr>
                      <a:r>
                        <a:rPr sz="400" spc="-40" dirty="0">
                          <a:latin typeface="Arial MT"/>
                          <a:cs typeface="Arial MT"/>
                        </a:rPr>
                        <a:t>Acari</a:t>
                      </a:r>
                      <a:endParaRPr sz="400">
                        <a:latin typeface="Arial MT"/>
                        <a:cs typeface="Arial MT"/>
                      </a:endParaRPr>
                    </a:p>
                  </a:txBody>
                  <a:tcPr marL="0" marR="0" marT="2143" marB="0">
                    <a:lnL w="6350">
                      <a:solidFill>
                        <a:srgbClr val="000000"/>
                      </a:solidFill>
                      <a:prstDash val="solid"/>
                    </a:lnL>
                    <a:lnR w="6350">
                      <a:solidFill>
                        <a:srgbClr val="000000"/>
                      </a:solidFill>
                      <a:prstDash val="solid"/>
                    </a:lnR>
                    <a:lnT w="6350">
                      <a:solidFill>
                        <a:srgbClr val="000000"/>
                      </a:solidFill>
                      <a:prstDash val="solid"/>
                    </a:lnT>
                    <a:solidFill>
                      <a:srgbClr val="FFFFFF"/>
                    </a:solidFill>
                  </a:tcPr>
                </a:tc>
                <a:tc>
                  <a:txBody>
                    <a:bodyPr/>
                    <a:lstStyle/>
                    <a:p>
                      <a:pPr marL="4445" algn="ctr">
                        <a:lnSpc>
                          <a:spcPts val="875"/>
                        </a:lnSpc>
                        <a:spcBef>
                          <a:spcPts val="35"/>
                        </a:spcBef>
                      </a:pPr>
                      <a:r>
                        <a:rPr sz="400" dirty="0">
                          <a:latin typeface="Arial MT"/>
                          <a:cs typeface="Arial MT"/>
                        </a:rPr>
                        <a:t>1</a:t>
                      </a:r>
                      <a:endParaRPr sz="400">
                        <a:latin typeface="Arial MT"/>
                        <a:cs typeface="Arial MT"/>
                      </a:endParaRPr>
                    </a:p>
                  </a:txBody>
                  <a:tcPr marL="0" marR="0" marT="2143" marB="0">
                    <a:lnL w="6350">
                      <a:solidFill>
                        <a:srgbClr val="000000"/>
                      </a:solidFill>
                      <a:prstDash val="solid"/>
                    </a:lnL>
                    <a:lnT w="6350">
                      <a:solidFill>
                        <a:srgbClr val="000000"/>
                      </a:solidFill>
                      <a:prstDash val="solid"/>
                    </a:lnT>
                    <a:solidFill>
                      <a:srgbClr val="FFFFFF"/>
                    </a:solidFill>
                  </a:tcPr>
                </a:tc>
                <a:tc>
                  <a:txBody>
                    <a:bodyPr/>
                    <a:lstStyle/>
                    <a:p>
                      <a:pPr>
                        <a:lnSpc>
                          <a:spcPct val="100000"/>
                        </a:lnSpc>
                      </a:pPr>
                      <a:endParaRPr sz="300">
                        <a:latin typeface="Times New Roman"/>
                        <a:cs typeface="Times New Roman"/>
                      </a:endParaRPr>
                    </a:p>
                  </a:txBody>
                  <a:tcPr marL="0" marR="0" marT="0" marB="0">
                    <a:lnR w="6350">
                      <a:solidFill>
                        <a:srgbClr val="000000"/>
                      </a:solidFill>
                      <a:prstDash val="solid"/>
                    </a:lnR>
                    <a:lnT w="6350">
                      <a:solidFill>
                        <a:srgbClr val="000000"/>
                      </a:solidFill>
                      <a:prstDash val="solid"/>
                    </a:lnT>
                    <a:solidFill>
                      <a:srgbClr val="FFFFFF"/>
                    </a:solidFill>
                  </a:tcPr>
                </a:tc>
                <a:tc>
                  <a:txBody>
                    <a:bodyPr/>
                    <a:lstStyle/>
                    <a:p>
                      <a:pPr marR="289560" algn="r">
                        <a:lnSpc>
                          <a:spcPts val="875"/>
                        </a:lnSpc>
                        <a:spcBef>
                          <a:spcPts val="35"/>
                        </a:spcBef>
                      </a:pPr>
                      <a:r>
                        <a:rPr sz="400" dirty="0">
                          <a:latin typeface="Arial MT"/>
                          <a:cs typeface="Arial MT"/>
                        </a:rPr>
                        <a:t>1</a:t>
                      </a:r>
                      <a:endParaRPr sz="400">
                        <a:latin typeface="Arial MT"/>
                        <a:cs typeface="Arial MT"/>
                      </a:endParaRPr>
                    </a:p>
                  </a:txBody>
                  <a:tcPr marL="0" marR="0" marT="2143" marB="0">
                    <a:lnL w="6350">
                      <a:solidFill>
                        <a:srgbClr val="000000"/>
                      </a:solidFill>
                      <a:prstDash val="solid"/>
                    </a:lnL>
                    <a:lnT w="6350">
                      <a:solidFill>
                        <a:srgbClr val="000000"/>
                      </a:solidFill>
                      <a:prstDash val="solid"/>
                    </a:lnT>
                    <a:solidFill>
                      <a:srgbClr val="FFFFFF"/>
                    </a:solidFill>
                  </a:tcPr>
                </a:tc>
                <a:tc>
                  <a:txBody>
                    <a:bodyPr/>
                    <a:lstStyle/>
                    <a:p>
                      <a:pPr>
                        <a:lnSpc>
                          <a:spcPct val="100000"/>
                        </a:lnSpc>
                      </a:pPr>
                      <a:endParaRPr sz="300">
                        <a:latin typeface="Times New Roman"/>
                        <a:cs typeface="Times New Roman"/>
                      </a:endParaRPr>
                    </a:p>
                  </a:txBody>
                  <a:tcPr marL="0" marR="0" marT="0" marB="0">
                    <a:lnR w="3175">
                      <a:solidFill>
                        <a:srgbClr val="000000"/>
                      </a:solidFill>
                      <a:prstDash val="solid"/>
                    </a:lnR>
                    <a:lnT w="6350">
                      <a:solidFill>
                        <a:srgbClr val="000000"/>
                      </a:solidFill>
                      <a:prstDash val="solid"/>
                    </a:lnT>
                    <a:solidFill>
                      <a:srgbClr val="FFFFFF"/>
                    </a:solidFill>
                  </a:tcPr>
                </a:tc>
                <a:extLst>
                  <a:ext uri="{0D108BD9-81ED-4DB2-BD59-A6C34878D82A}">
                    <a16:rowId xmlns:a16="http://schemas.microsoft.com/office/drawing/2014/main" val="10002"/>
                  </a:ext>
                </a:extLst>
              </a:tr>
              <a:tr h="59686">
                <a:tc>
                  <a:txBody>
                    <a:bodyPr/>
                    <a:lstStyle/>
                    <a:p>
                      <a:pPr marL="74930">
                        <a:lnSpc>
                          <a:spcPts val="875"/>
                        </a:lnSpc>
                      </a:pPr>
                      <a:r>
                        <a:rPr sz="400" spc="-50" dirty="0">
                          <a:latin typeface="Arial MT"/>
                          <a:cs typeface="Arial MT"/>
                        </a:rPr>
                        <a:t>Amphipoda</a:t>
                      </a:r>
                      <a:endParaRPr sz="400">
                        <a:latin typeface="Arial MT"/>
                        <a:cs typeface="Arial MT"/>
                      </a:endParaRPr>
                    </a:p>
                  </a:txBody>
                  <a:tcPr marL="0" marR="0" marT="0" marB="0">
                    <a:lnL w="6350">
                      <a:solidFill>
                        <a:srgbClr val="000000"/>
                      </a:solidFill>
                      <a:prstDash val="solid"/>
                    </a:lnL>
                    <a:lnR w="6350">
                      <a:solidFill>
                        <a:srgbClr val="000000"/>
                      </a:solidFill>
                      <a:prstDash val="solid"/>
                    </a:lnR>
                    <a:solidFill>
                      <a:srgbClr val="FFFFFF"/>
                    </a:solidFill>
                  </a:tcPr>
                </a:tc>
                <a:tc>
                  <a:txBody>
                    <a:bodyPr/>
                    <a:lstStyle/>
                    <a:p>
                      <a:pPr marL="3810" algn="ctr">
                        <a:lnSpc>
                          <a:spcPts val="875"/>
                        </a:lnSpc>
                      </a:pPr>
                      <a:r>
                        <a:rPr sz="400" spc="-40" dirty="0">
                          <a:latin typeface="Arial MT"/>
                          <a:cs typeface="Arial MT"/>
                        </a:rPr>
                        <a:t>489</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4445" algn="ctr">
                        <a:lnSpc>
                          <a:spcPts val="875"/>
                        </a:lnSpc>
                      </a:pPr>
                      <a:r>
                        <a:rPr sz="400" spc="-40" dirty="0">
                          <a:latin typeface="Arial MT"/>
                          <a:cs typeface="Arial MT"/>
                        </a:rPr>
                        <a:t>43</a:t>
                      </a:r>
                      <a:endParaRPr sz="400">
                        <a:latin typeface="Arial MT"/>
                        <a:cs typeface="Arial MT"/>
                      </a:endParaRPr>
                    </a:p>
                  </a:txBody>
                  <a:tcPr marL="0" marR="0" marT="0" marB="0">
                    <a:lnR w="6350">
                      <a:solidFill>
                        <a:srgbClr val="000000"/>
                      </a:solidFill>
                      <a:prstDash val="solid"/>
                    </a:lnR>
                    <a:solidFill>
                      <a:srgbClr val="FFFFFF"/>
                    </a:solidFill>
                  </a:tcPr>
                </a:tc>
                <a:tc>
                  <a:txBody>
                    <a:bodyPr/>
                    <a:lstStyle/>
                    <a:p>
                      <a:pPr marR="265430" algn="r">
                        <a:lnSpc>
                          <a:spcPts val="875"/>
                        </a:lnSpc>
                      </a:pPr>
                      <a:r>
                        <a:rPr sz="400" spc="-40" dirty="0">
                          <a:latin typeface="Arial MT"/>
                          <a:cs typeface="Arial MT"/>
                        </a:rPr>
                        <a:t>10</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5715" algn="ctr">
                        <a:lnSpc>
                          <a:spcPts val="875"/>
                        </a:lnSpc>
                      </a:pPr>
                      <a:r>
                        <a:rPr sz="400" dirty="0">
                          <a:latin typeface="Arial MT"/>
                          <a:cs typeface="Arial MT"/>
                        </a:rPr>
                        <a:t>6</a:t>
                      </a:r>
                      <a:endParaRPr sz="400">
                        <a:latin typeface="Arial MT"/>
                        <a:cs typeface="Arial MT"/>
                      </a:endParaRPr>
                    </a:p>
                  </a:txBody>
                  <a:tcPr marL="0" marR="0" marT="0" marB="0">
                    <a:lnR w="3175">
                      <a:solidFill>
                        <a:srgbClr val="000000"/>
                      </a:solidFill>
                      <a:prstDash val="solid"/>
                    </a:lnR>
                    <a:solidFill>
                      <a:srgbClr val="FFFFFF"/>
                    </a:solidFill>
                  </a:tcPr>
                </a:tc>
                <a:extLst>
                  <a:ext uri="{0D108BD9-81ED-4DB2-BD59-A6C34878D82A}">
                    <a16:rowId xmlns:a16="http://schemas.microsoft.com/office/drawing/2014/main" val="10003"/>
                  </a:ext>
                </a:extLst>
              </a:tr>
              <a:tr h="59690">
                <a:tc>
                  <a:txBody>
                    <a:bodyPr/>
                    <a:lstStyle/>
                    <a:p>
                      <a:pPr marL="74930">
                        <a:lnSpc>
                          <a:spcPts val="875"/>
                        </a:lnSpc>
                      </a:pPr>
                      <a:r>
                        <a:rPr sz="400" spc="-35" dirty="0">
                          <a:latin typeface="Arial MT"/>
                          <a:cs typeface="Arial MT"/>
                        </a:rPr>
                        <a:t>Coleoptera</a:t>
                      </a:r>
                      <a:endParaRPr sz="400">
                        <a:latin typeface="Arial MT"/>
                        <a:cs typeface="Arial MT"/>
                      </a:endParaRPr>
                    </a:p>
                  </a:txBody>
                  <a:tcPr marL="0" marR="0" marT="0" marB="0">
                    <a:lnL w="6350">
                      <a:solidFill>
                        <a:srgbClr val="000000"/>
                      </a:solidFill>
                      <a:prstDash val="solid"/>
                    </a:lnL>
                    <a:lnR w="6350">
                      <a:solidFill>
                        <a:srgbClr val="000000"/>
                      </a:solidFill>
                      <a:prstDash val="solid"/>
                    </a:lnR>
                    <a:solidFill>
                      <a:srgbClr val="FFFFFF"/>
                    </a:solidFill>
                  </a:tcPr>
                </a:tc>
                <a:tc>
                  <a:txBody>
                    <a:bodyPr/>
                    <a:lstStyle/>
                    <a:p>
                      <a:pPr marL="4445" algn="ctr">
                        <a:lnSpc>
                          <a:spcPts val="875"/>
                        </a:lnSpc>
                      </a:pPr>
                      <a:r>
                        <a:rPr sz="400" dirty="0">
                          <a:latin typeface="Arial MT"/>
                          <a:cs typeface="Arial MT"/>
                        </a:rPr>
                        <a:t>1</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a:lnSpc>
                          <a:spcPct val="100000"/>
                        </a:lnSpc>
                      </a:pPr>
                      <a:endParaRPr sz="300">
                        <a:latin typeface="Times New Roman"/>
                        <a:cs typeface="Times New Roman"/>
                      </a:endParaRPr>
                    </a:p>
                  </a:txBody>
                  <a:tcPr marL="0" marR="0" marT="0" marB="0">
                    <a:lnR w="6350">
                      <a:solidFill>
                        <a:srgbClr val="000000"/>
                      </a:solidFill>
                      <a:prstDash val="solid"/>
                    </a:lnR>
                    <a:solidFill>
                      <a:srgbClr val="FFFFFF"/>
                    </a:solidFill>
                  </a:tcPr>
                </a:tc>
                <a:tc>
                  <a:txBody>
                    <a:bodyPr/>
                    <a:lstStyle/>
                    <a:p>
                      <a:pPr marR="289560" algn="r">
                        <a:lnSpc>
                          <a:spcPts val="875"/>
                        </a:lnSpc>
                      </a:pPr>
                      <a:r>
                        <a:rPr sz="400" dirty="0">
                          <a:latin typeface="Arial MT"/>
                          <a:cs typeface="Arial MT"/>
                        </a:rPr>
                        <a:t>1</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a:lnSpc>
                          <a:spcPct val="100000"/>
                        </a:lnSpc>
                      </a:pPr>
                      <a:endParaRPr sz="300">
                        <a:latin typeface="Times New Roman"/>
                        <a:cs typeface="Times New Roman"/>
                      </a:endParaRPr>
                    </a:p>
                  </a:txBody>
                  <a:tcPr marL="0" marR="0" marT="0" marB="0">
                    <a:lnR w="3175">
                      <a:solidFill>
                        <a:srgbClr val="000000"/>
                      </a:solidFill>
                      <a:prstDash val="solid"/>
                    </a:lnR>
                    <a:solidFill>
                      <a:srgbClr val="FFFFFF"/>
                    </a:solidFill>
                  </a:tcPr>
                </a:tc>
                <a:extLst>
                  <a:ext uri="{0D108BD9-81ED-4DB2-BD59-A6C34878D82A}">
                    <a16:rowId xmlns:a16="http://schemas.microsoft.com/office/drawing/2014/main" val="10004"/>
                  </a:ext>
                </a:extLst>
              </a:tr>
              <a:tr h="59744">
                <a:tc>
                  <a:txBody>
                    <a:bodyPr/>
                    <a:lstStyle/>
                    <a:p>
                      <a:pPr marL="74930">
                        <a:lnSpc>
                          <a:spcPts val="875"/>
                        </a:lnSpc>
                      </a:pPr>
                      <a:r>
                        <a:rPr sz="400" spc="-45" dirty="0">
                          <a:latin typeface="Arial MT"/>
                          <a:cs typeface="Arial MT"/>
                        </a:rPr>
                        <a:t>Copepoda</a:t>
                      </a:r>
                      <a:endParaRPr sz="400">
                        <a:latin typeface="Arial MT"/>
                        <a:cs typeface="Arial MT"/>
                      </a:endParaRPr>
                    </a:p>
                  </a:txBody>
                  <a:tcPr marL="0" marR="0" marT="0" marB="0">
                    <a:lnL w="6350">
                      <a:solidFill>
                        <a:srgbClr val="000000"/>
                      </a:solidFill>
                      <a:prstDash val="solid"/>
                    </a:lnL>
                    <a:lnR w="6350">
                      <a:solidFill>
                        <a:srgbClr val="000000"/>
                      </a:solidFill>
                      <a:prstDash val="solid"/>
                    </a:lnR>
                    <a:solidFill>
                      <a:srgbClr val="FFFFFF"/>
                    </a:solidFill>
                  </a:tcPr>
                </a:tc>
                <a:tc>
                  <a:txBody>
                    <a:bodyPr/>
                    <a:lstStyle/>
                    <a:p>
                      <a:pPr marL="3810" algn="ctr">
                        <a:lnSpc>
                          <a:spcPts val="875"/>
                        </a:lnSpc>
                      </a:pPr>
                      <a:r>
                        <a:rPr sz="400" spc="-40" dirty="0">
                          <a:latin typeface="Arial MT"/>
                          <a:cs typeface="Arial MT"/>
                        </a:rPr>
                        <a:t>1292</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4445" algn="ctr">
                        <a:lnSpc>
                          <a:spcPts val="875"/>
                        </a:lnSpc>
                      </a:pPr>
                      <a:r>
                        <a:rPr sz="400" spc="-40" dirty="0">
                          <a:latin typeface="Arial MT"/>
                          <a:cs typeface="Arial MT"/>
                        </a:rPr>
                        <a:t>258</a:t>
                      </a:r>
                      <a:endParaRPr sz="400">
                        <a:latin typeface="Arial MT"/>
                        <a:cs typeface="Arial MT"/>
                      </a:endParaRPr>
                    </a:p>
                  </a:txBody>
                  <a:tcPr marL="0" marR="0" marT="0" marB="0">
                    <a:lnR w="6350">
                      <a:solidFill>
                        <a:srgbClr val="000000"/>
                      </a:solidFill>
                      <a:prstDash val="solid"/>
                    </a:lnR>
                    <a:solidFill>
                      <a:srgbClr val="FFFFFF"/>
                    </a:solidFill>
                  </a:tcPr>
                </a:tc>
                <a:tc>
                  <a:txBody>
                    <a:bodyPr/>
                    <a:lstStyle/>
                    <a:p>
                      <a:pPr marR="265430" algn="r">
                        <a:lnSpc>
                          <a:spcPts val="875"/>
                        </a:lnSpc>
                      </a:pPr>
                      <a:r>
                        <a:rPr sz="400" spc="-40" dirty="0">
                          <a:latin typeface="Arial MT"/>
                          <a:cs typeface="Arial MT"/>
                        </a:rPr>
                        <a:t>13</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5715" algn="ctr">
                        <a:lnSpc>
                          <a:spcPts val="875"/>
                        </a:lnSpc>
                      </a:pPr>
                      <a:r>
                        <a:rPr sz="400" dirty="0">
                          <a:latin typeface="Arial MT"/>
                          <a:cs typeface="Arial MT"/>
                        </a:rPr>
                        <a:t>8</a:t>
                      </a:r>
                      <a:endParaRPr sz="400">
                        <a:latin typeface="Arial MT"/>
                        <a:cs typeface="Arial MT"/>
                      </a:endParaRPr>
                    </a:p>
                  </a:txBody>
                  <a:tcPr marL="0" marR="0" marT="0" marB="0">
                    <a:lnR w="3175">
                      <a:solidFill>
                        <a:srgbClr val="000000"/>
                      </a:solidFill>
                      <a:prstDash val="solid"/>
                    </a:lnR>
                    <a:solidFill>
                      <a:srgbClr val="FFFFFF"/>
                    </a:solidFill>
                  </a:tcPr>
                </a:tc>
                <a:extLst>
                  <a:ext uri="{0D108BD9-81ED-4DB2-BD59-A6C34878D82A}">
                    <a16:rowId xmlns:a16="http://schemas.microsoft.com/office/drawing/2014/main" val="10005"/>
                  </a:ext>
                </a:extLst>
              </a:tr>
              <a:tr h="59744">
                <a:tc>
                  <a:txBody>
                    <a:bodyPr/>
                    <a:lstStyle/>
                    <a:p>
                      <a:pPr marL="74930">
                        <a:lnSpc>
                          <a:spcPts val="875"/>
                        </a:lnSpc>
                      </a:pPr>
                      <a:r>
                        <a:rPr sz="400" spc="-45" dirty="0">
                          <a:latin typeface="Arial MT"/>
                          <a:cs typeface="Arial MT"/>
                        </a:rPr>
                        <a:t>Isopoda</a:t>
                      </a:r>
                      <a:endParaRPr sz="400">
                        <a:latin typeface="Arial MT"/>
                        <a:cs typeface="Arial MT"/>
                      </a:endParaRPr>
                    </a:p>
                  </a:txBody>
                  <a:tcPr marL="0" marR="0" marT="0" marB="0">
                    <a:lnL w="6350">
                      <a:solidFill>
                        <a:srgbClr val="000000"/>
                      </a:solidFill>
                      <a:prstDash val="solid"/>
                    </a:lnL>
                    <a:lnR w="6350">
                      <a:solidFill>
                        <a:srgbClr val="000000"/>
                      </a:solidFill>
                      <a:prstDash val="solid"/>
                    </a:lnR>
                    <a:solidFill>
                      <a:srgbClr val="FFFFFF"/>
                    </a:solidFill>
                  </a:tcPr>
                </a:tc>
                <a:tc>
                  <a:txBody>
                    <a:bodyPr/>
                    <a:lstStyle/>
                    <a:p>
                      <a:pPr marL="4445" algn="ctr">
                        <a:lnSpc>
                          <a:spcPts val="875"/>
                        </a:lnSpc>
                      </a:pPr>
                      <a:r>
                        <a:rPr sz="400" dirty="0">
                          <a:latin typeface="Arial MT"/>
                          <a:cs typeface="Arial MT"/>
                        </a:rPr>
                        <a:t>3</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5080" algn="ctr">
                        <a:lnSpc>
                          <a:spcPts val="875"/>
                        </a:lnSpc>
                      </a:pPr>
                      <a:r>
                        <a:rPr sz="400" dirty="0">
                          <a:latin typeface="Arial MT"/>
                          <a:cs typeface="Arial MT"/>
                        </a:rPr>
                        <a:t>4</a:t>
                      </a:r>
                      <a:endParaRPr sz="400">
                        <a:latin typeface="Arial MT"/>
                        <a:cs typeface="Arial MT"/>
                      </a:endParaRPr>
                    </a:p>
                  </a:txBody>
                  <a:tcPr marL="0" marR="0" marT="0" marB="0">
                    <a:lnR w="6350">
                      <a:solidFill>
                        <a:srgbClr val="000000"/>
                      </a:solidFill>
                      <a:prstDash val="solid"/>
                    </a:lnR>
                    <a:solidFill>
                      <a:srgbClr val="FFFFFF"/>
                    </a:solidFill>
                  </a:tcPr>
                </a:tc>
                <a:tc>
                  <a:txBody>
                    <a:bodyPr/>
                    <a:lstStyle/>
                    <a:p>
                      <a:pPr marR="289560" algn="r">
                        <a:lnSpc>
                          <a:spcPts val="875"/>
                        </a:lnSpc>
                      </a:pPr>
                      <a:r>
                        <a:rPr sz="400" dirty="0">
                          <a:latin typeface="Arial MT"/>
                          <a:cs typeface="Arial MT"/>
                        </a:rPr>
                        <a:t>2</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5715" algn="ctr">
                        <a:lnSpc>
                          <a:spcPts val="875"/>
                        </a:lnSpc>
                      </a:pPr>
                      <a:r>
                        <a:rPr sz="400" dirty="0">
                          <a:latin typeface="Arial MT"/>
                          <a:cs typeface="Arial MT"/>
                        </a:rPr>
                        <a:t>1</a:t>
                      </a:r>
                      <a:endParaRPr sz="400">
                        <a:latin typeface="Arial MT"/>
                        <a:cs typeface="Arial MT"/>
                      </a:endParaRPr>
                    </a:p>
                  </a:txBody>
                  <a:tcPr marL="0" marR="0" marT="0" marB="0">
                    <a:lnR w="3175">
                      <a:solidFill>
                        <a:srgbClr val="000000"/>
                      </a:solidFill>
                      <a:prstDash val="solid"/>
                    </a:lnR>
                    <a:solidFill>
                      <a:srgbClr val="FFFFFF"/>
                    </a:solidFill>
                  </a:tcPr>
                </a:tc>
                <a:extLst>
                  <a:ext uri="{0D108BD9-81ED-4DB2-BD59-A6C34878D82A}">
                    <a16:rowId xmlns:a16="http://schemas.microsoft.com/office/drawing/2014/main" val="10006"/>
                  </a:ext>
                </a:extLst>
              </a:tr>
              <a:tr h="59690">
                <a:tc>
                  <a:txBody>
                    <a:bodyPr/>
                    <a:lstStyle/>
                    <a:p>
                      <a:pPr marL="74930">
                        <a:lnSpc>
                          <a:spcPts val="875"/>
                        </a:lnSpc>
                      </a:pPr>
                      <a:r>
                        <a:rPr sz="400" spc="-35" dirty="0">
                          <a:latin typeface="Arial MT"/>
                          <a:cs typeface="Arial MT"/>
                        </a:rPr>
                        <a:t>Ostracoda</a:t>
                      </a:r>
                      <a:endParaRPr sz="400">
                        <a:latin typeface="Arial MT"/>
                        <a:cs typeface="Arial MT"/>
                      </a:endParaRPr>
                    </a:p>
                  </a:txBody>
                  <a:tcPr marL="0" marR="0" marT="0" marB="0">
                    <a:lnL w="6350">
                      <a:solidFill>
                        <a:srgbClr val="000000"/>
                      </a:solidFill>
                      <a:prstDash val="solid"/>
                    </a:lnL>
                    <a:lnR w="6350">
                      <a:solidFill>
                        <a:srgbClr val="000000"/>
                      </a:solidFill>
                      <a:prstDash val="solid"/>
                    </a:lnR>
                    <a:solidFill>
                      <a:srgbClr val="FFFFFF"/>
                    </a:solidFill>
                  </a:tcPr>
                </a:tc>
                <a:tc>
                  <a:txBody>
                    <a:bodyPr/>
                    <a:lstStyle/>
                    <a:p>
                      <a:pPr marL="3810" algn="ctr">
                        <a:lnSpc>
                          <a:spcPts val="875"/>
                        </a:lnSpc>
                      </a:pPr>
                      <a:r>
                        <a:rPr sz="400" spc="-40" dirty="0">
                          <a:latin typeface="Arial MT"/>
                          <a:cs typeface="Arial MT"/>
                        </a:rPr>
                        <a:t>398</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4445" algn="ctr">
                        <a:lnSpc>
                          <a:spcPts val="875"/>
                        </a:lnSpc>
                      </a:pPr>
                      <a:r>
                        <a:rPr sz="400" spc="-40" dirty="0">
                          <a:latin typeface="Arial MT"/>
                          <a:cs typeface="Arial MT"/>
                        </a:rPr>
                        <a:t>104</a:t>
                      </a:r>
                      <a:endParaRPr sz="400">
                        <a:latin typeface="Arial MT"/>
                        <a:cs typeface="Arial MT"/>
                      </a:endParaRPr>
                    </a:p>
                  </a:txBody>
                  <a:tcPr marL="0" marR="0" marT="0" marB="0">
                    <a:lnR w="6350">
                      <a:solidFill>
                        <a:srgbClr val="000000"/>
                      </a:solidFill>
                      <a:prstDash val="solid"/>
                    </a:lnR>
                    <a:solidFill>
                      <a:srgbClr val="FFFFFF"/>
                    </a:solidFill>
                  </a:tcPr>
                </a:tc>
                <a:tc>
                  <a:txBody>
                    <a:bodyPr/>
                    <a:lstStyle/>
                    <a:p>
                      <a:pPr marR="265430" algn="r">
                        <a:lnSpc>
                          <a:spcPts val="875"/>
                        </a:lnSpc>
                      </a:pPr>
                      <a:r>
                        <a:rPr sz="400" spc="-40" dirty="0">
                          <a:latin typeface="Arial MT"/>
                          <a:cs typeface="Arial MT"/>
                        </a:rPr>
                        <a:t>20</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5715" algn="ctr">
                        <a:lnSpc>
                          <a:spcPts val="875"/>
                        </a:lnSpc>
                      </a:pPr>
                      <a:r>
                        <a:rPr sz="400" dirty="0">
                          <a:latin typeface="Arial MT"/>
                          <a:cs typeface="Arial MT"/>
                        </a:rPr>
                        <a:t>6</a:t>
                      </a:r>
                      <a:endParaRPr sz="400">
                        <a:latin typeface="Arial MT"/>
                        <a:cs typeface="Arial MT"/>
                      </a:endParaRPr>
                    </a:p>
                  </a:txBody>
                  <a:tcPr marL="0" marR="0" marT="0" marB="0">
                    <a:lnR w="3175">
                      <a:solidFill>
                        <a:srgbClr val="000000"/>
                      </a:solidFill>
                      <a:prstDash val="solid"/>
                    </a:lnR>
                    <a:solidFill>
                      <a:srgbClr val="FFFFFF"/>
                    </a:solidFill>
                  </a:tcPr>
                </a:tc>
                <a:extLst>
                  <a:ext uri="{0D108BD9-81ED-4DB2-BD59-A6C34878D82A}">
                    <a16:rowId xmlns:a16="http://schemas.microsoft.com/office/drawing/2014/main" val="10007"/>
                  </a:ext>
                </a:extLst>
              </a:tr>
              <a:tr h="59690">
                <a:tc>
                  <a:txBody>
                    <a:bodyPr/>
                    <a:lstStyle/>
                    <a:p>
                      <a:pPr marL="74930">
                        <a:lnSpc>
                          <a:spcPts val="875"/>
                        </a:lnSpc>
                      </a:pPr>
                      <a:r>
                        <a:rPr sz="400" spc="-35" dirty="0">
                          <a:latin typeface="Arial MT"/>
                          <a:cs typeface="Arial MT"/>
                        </a:rPr>
                        <a:t>Syncarida</a:t>
                      </a:r>
                      <a:endParaRPr sz="400">
                        <a:latin typeface="Arial MT"/>
                        <a:cs typeface="Arial MT"/>
                      </a:endParaRPr>
                    </a:p>
                  </a:txBody>
                  <a:tcPr marL="0" marR="0" marT="0" marB="0">
                    <a:lnL w="6350">
                      <a:solidFill>
                        <a:srgbClr val="000000"/>
                      </a:solidFill>
                      <a:prstDash val="solid"/>
                    </a:lnL>
                    <a:lnR w="6350">
                      <a:solidFill>
                        <a:srgbClr val="000000"/>
                      </a:solidFill>
                      <a:prstDash val="solid"/>
                    </a:lnR>
                    <a:solidFill>
                      <a:srgbClr val="FFFFFF"/>
                    </a:solidFill>
                  </a:tcPr>
                </a:tc>
                <a:tc>
                  <a:txBody>
                    <a:bodyPr/>
                    <a:lstStyle/>
                    <a:p>
                      <a:pPr marL="4445" algn="ctr">
                        <a:lnSpc>
                          <a:spcPts val="875"/>
                        </a:lnSpc>
                      </a:pPr>
                      <a:r>
                        <a:rPr sz="400" spc="-40" dirty="0">
                          <a:latin typeface="Arial MT"/>
                          <a:cs typeface="Arial MT"/>
                        </a:rPr>
                        <a:t>20</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a:lnSpc>
                          <a:spcPct val="100000"/>
                        </a:lnSpc>
                      </a:pPr>
                      <a:endParaRPr sz="300">
                        <a:latin typeface="Times New Roman"/>
                        <a:cs typeface="Times New Roman"/>
                      </a:endParaRPr>
                    </a:p>
                  </a:txBody>
                  <a:tcPr marL="0" marR="0" marT="0" marB="0">
                    <a:lnR w="6350">
                      <a:solidFill>
                        <a:srgbClr val="000000"/>
                      </a:solidFill>
                      <a:prstDash val="solid"/>
                    </a:lnR>
                    <a:solidFill>
                      <a:srgbClr val="FFFFFF"/>
                    </a:solidFill>
                  </a:tcPr>
                </a:tc>
                <a:tc>
                  <a:txBody>
                    <a:bodyPr/>
                    <a:lstStyle/>
                    <a:p>
                      <a:pPr marR="289560" algn="r">
                        <a:lnSpc>
                          <a:spcPts val="875"/>
                        </a:lnSpc>
                      </a:pPr>
                      <a:r>
                        <a:rPr sz="400" dirty="0">
                          <a:latin typeface="Arial MT"/>
                          <a:cs typeface="Arial MT"/>
                        </a:rPr>
                        <a:t>7</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a:lnSpc>
                          <a:spcPct val="100000"/>
                        </a:lnSpc>
                      </a:pPr>
                      <a:endParaRPr sz="300">
                        <a:latin typeface="Times New Roman"/>
                        <a:cs typeface="Times New Roman"/>
                      </a:endParaRPr>
                    </a:p>
                  </a:txBody>
                  <a:tcPr marL="0" marR="0" marT="0" marB="0">
                    <a:lnR w="3175">
                      <a:solidFill>
                        <a:srgbClr val="000000"/>
                      </a:solidFill>
                      <a:prstDash val="solid"/>
                    </a:lnR>
                    <a:solidFill>
                      <a:srgbClr val="FFFFFF"/>
                    </a:solidFill>
                  </a:tcPr>
                </a:tc>
                <a:extLst>
                  <a:ext uri="{0D108BD9-81ED-4DB2-BD59-A6C34878D82A}">
                    <a16:rowId xmlns:a16="http://schemas.microsoft.com/office/drawing/2014/main" val="10008"/>
                  </a:ext>
                </a:extLst>
              </a:tr>
              <a:tr h="56400">
                <a:tc>
                  <a:txBody>
                    <a:bodyPr/>
                    <a:lstStyle/>
                    <a:p>
                      <a:pPr marL="74930">
                        <a:lnSpc>
                          <a:spcPts val="819"/>
                        </a:lnSpc>
                      </a:pPr>
                      <a:r>
                        <a:rPr sz="400" spc="-40" dirty="0">
                          <a:latin typeface="Arial MT"/>
                          <a:cs typeface="Arial MT"/>
                        </a:rPr>
                        <a:t>Thermosbaenacea</a:t>
                      </a:r>
                      <a:endParaRPr sz="400">
                        <a:latin typeface="Arial MT"/>
                        <a:cs typeface="Arial MT"/>
                      </a:endParaRPr>
                    </a:p>
                  </a:txBody>
                  <a:tcPr marL="0" marR="0" marT="0" marB="0">
                    <a:lnL w="6350">
                      <a:solidFill>
                        <a:srgbClr val="000000"/>
                      </a:solidFill>
                      <a:prstDash val="solid"/>
                    </a:lnL>
                    <a:lnR w="6350">
                      <a:solidFill>
                        <a:srgbClr val="000000"/>
                      </a:solidFill>
                      <a:prstDash val="solid"/>
                    </a:lnR>
                    <a:solidFill>
                      <a:srgbClr val="FFFFFF"/>
                    </a:solidFill>
                  </a:tcPr>
                </a:tc>
                <a:tc>
                  <a:txBody>
                    <a:bodyPr/>
                    <a:lstStyle/>
                    <a:p>
                      <a:pPr marL="3810" algn="ctr">
                        <a:lnSpc>
                          <a:spcPts val="819"/>
                        </a:lnSpc>
                      </a:pPr>
                      <a:r>
                        <a:rPr sz="400" spc="-40" dirty="0">
                          <a:latin typeface="Arial MT"/>
                          <a:cs typeface="Arial MT"/>
                        </a:rPr>
                        <a:t>284</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4445" algn="ctr">
                        <a:lnSpc>
                          <a:spcPts val="819"/>
                        </a:lnSpc>
                      </a:pPr>
                      <a:r>
                        <a:rPr sz="400" spc="-40" dirty="0">
                          <a:latin typeface="Arial MT"/>
                          <a:cs typeface="Arial MT"/>
                        </a:rPr>
                        <a:t>49</a:t>
                      </a:r>
                      <a:endParaRPr sz="400">
                        <a:latin typeface="Arial MT"/>
                        <a:cs typeface="Arial MT"/>
                      </a:endParaRPr>
                    </a:p>
                  </a:txBody>
                  <a:tcPr marL="0" marR="0" marT="0" marB="0">
                    <a:lnR w="6350">
                      <a:solidFill>
                        <a:srgbClr val="000000"/>
                      </a:solidFill>
                      <a:prstDash val="solid"/>
                    </a:lnR>
                    <a:solidFill>
                      <a:srgbClr val="FFFFFF"/>
                    </a:solidFill>
                  </a:tcPr>
                </a:tc>
                <a:tc>
                  <a:txBody>
                    <a:bodyPr/>
                    <a:lstStyle/>
                    <a:p>
                      <a:pPr marR="289560" algn="r">
                        <a:lnSpc>
                          <a:spcPts val="819"/>
                        </a:lnSpc>
                      </a:pPr>
                      <a:r>
                        <a:rPr sz="400" dirty="0">
                          <a:latin typeface="Arial MT"/>
                          <a:cs typeface="Arial MT"/>
                        </a:rPr>
                        <a:t>1</a:t>
                      </a:r>
                      <a:endParaRPr sz="400">
                        <a:latin typeface="Arial MT"/>
                        <a:cs typeface="Arial MT"/>
                      </a:endParaRPr>
                    </a:p>
                  </a:txBody>
                  <a:tcPr marL="0" marR="0" marT="0" marB="0">
                    <a:lnL w="6350">
                      <a:solidFill>
                        <a:srgbClr val="000000"/>
                      </a:solidFill>
                      <a:prstDash val="solid"/>
                    </a:lnL>
                    <a:solidFill>
                      <a:srgbClr val="FFFFFF"/>
                    </a:solidFill>
                  </a:tcPr>
                </a:tc>
                <a:tc>
                  <a:txBody>
                    <a:bodyPr/>
                    <a:lstStyle/>
                    <a:p>
                      <a:pPr marL="5715" algn="ctr">
                        <a:lnSpc>
                          <a:spcPts val="819"/>
                        </a:lnSpc>
                      </a:pPr>
                      <a:r>
                        <a:rPr sz="400" dirty="0">
                          <a:latin typeface="Arial MT"/>
                          <a:cs typeface="Arial MT"/>
                        </a:rPr>
                        <a:t>1</a:t>
                      </a:r>
                      <a:endParaRPr sz="400">
                        <a:latin typeface="Arial MT"/>
                        <a:cs typeface="Arial MT"/>
                      </a:endParaRPr>
                    </a:p>
                  </a:txBody>
                  <a:tcPr marL="0" marR="0" marT="0" marB="0">
                    <a:lnR w="3175">
                      <a:solidFill>
                        <a:srgbClr val="000000"/>
                      </a:solidFill>
                      <a:prstDash val="solid"/>
                    </a:lnR>
                    <a:solidFill>
                      <a:srgbClr val="FFFFFF"/>
                    </a:solidFill>
                  </a:tcPr>
                </a:tc>
                <a:extLst>
                  <a:ext uri="{0D108BD9-81ED-4DB2-BD59-A6C34878D82A}">
                    <a16:rowId xmlns:a16="http://schemas.microsoft.com/office/drawing/2014/main" val="10009"/>
                  </a:ext>
                </a:extLst>
              </a:tr>
              <a:tr h="57178">
                <a:tc>
                  <a:txBody>
                    <a:bodyPr/>
                    <a:lstStyle/>
                    <a:p>
                      <a:pPr marR="67310" algn="r">
                        <a:lnSpc>
                          <a:spcPts val="780"/>
                        </a:lnSpc>
                        <a:spcBef>
                          <a:spcPts val="55"/>
                        </a:spcBef>
                      </a:pPr>
                      <a:r>
                        <a:rPr sz="400" b="1" spc="-35" dirty="0">
                          <a:solidFill>
                            <a:srgbClr val="FFFFFF"/>
                          </a:solidFill>
                          <a:latin typeface="Arial"/>
                          <a:cs typeface="Arial"/>
                        </a:rPr>
                        <a:t>Total</a:t>
                      </a:r>
                      <a:endParaRPr sz="400">
                        <a:latin typeface="Arial"/>
                        <a:cs typeface="Arial"/>
                      </a:endParaRPr>
                    </a:p>
                  </a:txBody>
                  <a:tcPr marL="0" marR="0" marT="3368" marB="0">
                    <a:lnL w="6350">
                      <a:solidFill>
                        <a:srgbClr val="000000"/>
                      </a:solidFill>
                      <a:prstDash val="solid"/>
                    </a:lnL>
                    <a:lnR w="6350">
                      <a:solidFill>
                        <a:srgbClr val="000000"/>
                      </a:solidFill>
                      <a:prstDash val="solid"/>
                    </a:lnR>
                    <a:solidFill>
                      <a:srgbClr val="585858"/>
                    </a:solidFill>
                  </a:tcPr>
                </a:tc>
                <a:tc>
                  <a:txBody>
                    <a:bodyPr/>
                    <a:lstStyle/>
                    <a:p>
                      <a:pPr marL="3810" algn="ctr">
                        <a:lnSpc>
                          <a:spcPts val="780"/>
                        </a:lnSpc>
                        <a:spcBef>
                          <a:spcPts val="55"/>
                        </a:spcBef>
                      </a:pPr>
                      <a:r>
                        <a:rPr sz="400" b="1" spc="-40" dirty="0">
                          <a:solidFill>
                            <a:srgbClr val="FFFFFF"/>
                          </a:solidFill>
                          <a:latin typeface="Arial"/>
                          <a:cs typeface="Arial"/>
                        </a:rPr>
                        <a:t>2488</a:t>
                      </a:r>
                      <a:endParaRPr sz="400">
                        <a:latin typeface="Arial"/>
                        <a:cs typeface="Arial"/>
                      </a:endParaRPr>
                    </a:p>
                  </a:txBody>
                  <a:tcPr marL="0" marR="0" marT="3368" marB="0">
                    <a:lnL w="6350">
                      <a:solidFill>
                        <a:srgbClr val="000000"/>
                      </a:solidFill>
                      <a:prstDash val="solid"/>
                    </a:lnL>
                    <a:solidFill>
                      <a:srgbClr val="585858"/>
                    </a:solidFill>
                  </a:tcPr>
                </a:tc>
                <a:tc>
                  <a:txBody>
                    <a:bodyPr/>
                    <a:lstStyle/>
                    <a:p>
                      <a:pPr marL="4445" algn="ctr">
                        <a:lnSpc>
                          <a:spcPts val="780"/>
                        </a:lnSpc>
                        <a:spcBef>
                          <a:spcPts val="55"/>
                        </a:spcBef>
                      </a:pPr>
                      <a:r>
                        <a:rPr sz="400" b="1" spc="-40" dirty="0">
                          <a:solidFill>
                            <a:srgbClr val="FFFFFF"/>
                          </a:solidFill>
                          <a:latin typeface="Arial"/>
                          <a:cs typeface="Arial"/>
                        </a:rPr>
                        <a:t>458</a:t>
                      </a:r>
                      <a:endParaRPr sz="400">
                        <a:latin typeface="Arial"/>
                        <a:cs typeface="Arial"/>
                      </a:endParaRPr>
                    </a:p>
                  </a:txBody>
                  <a:tcPr marL="0" marR="0" marT="3368" marB="0">
                    <a:lnR w="6350">
                      <a:solidFill>
                        <a:srgbClr val="000000"/>
                      </a:solidFill>
                      <a:prstDash val="solid"/>
                    </a:lnR>
                    <a:solidFill>
                      <a:srgbClr val="585858"/>
                    </a:solidFill>
                  </a:tcPr>
                </a:tc>
                <a:tc>
                  <a:txBody>
                    <a:bodyPr/>
                    <a:lstStyle/>
                    <a:p>
                      <a:pPr marR="265430" algn="r">
                        <a:lnSpc>
                          <a:spcPts val="780"/>
                        </a:lnSpc>
                        <a:spcBef>
                          <a:spcPts val="55"/>
                        </a:spcBef>
                      </a:pPr>
                      <a:r>
                        <a:rPr sz="400" b="1" spc="-40" dirty="0">
                          <a:solidFill>
                            <a:srgbClr val="FFFFFF"/>
                          </a:solidFill>
                          <a:latin typeface="Arial"/>
                          <a:cs typeface="Arial"/>
                        </a:rPr>
                        <a:t>55</a:t>
                      </a:r>
                      <a:endParaRPr sz="400">
                        <a:latin typeface="Arial"/>
                        <a:cs typeface="Arial"/>
                      </a:endParaRPr>
                    </a:p>
                  </a:txBody>
                  <a:tcPr marL="0" marR="0" marT="3368" marB="0">
                    <a:lnL w="6350">
                      <a:solidFill>
                        <a:srgbClr val="000000"/>
                      </a:solidFill>
                      <a:prstDash val="solid"/>
                    </a:lnL>
                    <a:solidFill>
                      <a:srgbClr val="585858"/>
                    </a:solidFill>
                  </a:tcPr>
                </a:tc>
                <a:tc>
                  <a:txBody>
                    <a:bodyPr/>
                    <a:lstStyle/>
                    <a:p>
                      <a:pPr marL="5080" algn="ctr">
                        <a:lnSpc>
                          <a:spcPts val="780"/>
                        </a:lnSpc>
                        <a:spcBef>
                          <a:spcPts val="55"/>
                        </a:spcBef>
                      </a:pPr>
                      <a:r>
                        <a:rPr sz="400" b="1" spc="-40" dirty="0">
                          <a:solidFill>
                            <a:srgbClr val="FFFFFF"/>
                          </a:solidFill>
                          <a:latin typeface="Arial"/>
                          <a:cs typeface="Arial"/>
                        </a:rPr>
                        <a:t>22</a:t>
                      </a:r>
                      <a:endParaRPr sz="400">
                        <a:latin typeface="Arial"/>
                        <a:cs typeface="Arial"/>
                      </a:endParaRPr>
                    </a:p>
                  </a:txBody>
                  <a:tcPr marL="0" marR="0" marT="3368" marB="0">
                    <a:lnR w="3175">
                      <a:solidFill>
                        <a:srgbClr val="000000"/>
                      </a:solidFill>
                      <a:prstDash val="solid"/>
                    </a:lnR>
                    <a:solidFill>
                      <a:srgbClr val="585858"/>
                    </a:solidFill>
                  </a:tcPr>
                </a:tc>
                <a:extLst>
                  <a:ext uri="{0D108BD9-81ED-4DB2-BD59-A6C34878D82A}">
                    <a16:rowId xmlns:a16="http://schemas.microsoft.com/office/drawing/2014/main" val="10010"/>
                  </a:ext>
                </a:extLst>
              </a:tr>
            </a:tbl>
          </a:graphicData>
        </a:graphic>
      </p:graphicFrame>
      <p:pic>
        <p:nvPicPr>
          <p:cNvPr id="59" name="object 59"/>
          <p:cNvPicPr/>
          <p:nvPr/>
        </p:nvPicPr>
        <p:blipFill>
          <a:blip r:embed="rId9" cstate="print"/>
          <a:stretch>
            <a:fillRect/>
          </a:stretch>
        </p:blipFill>
        <p:spPr>
          <a:xfrm>
            <a:off x="9724249" y="2162178"/>
            <a:ext cx="1031909" cy="848305"/>
          </a:xfrm>
          <a:prstGeom prst="rect">
            <a:avLst/>
          </a:prstGeom>
        </p:spPr>
      </p:pic>
      <p:sp>
        <p:nvSpPr>
          <p:cNvPr id="60" name="object 60"/>
          <p:cNvSpPr txBox="1"/>
          <p:nvPr/>
        </p:nvSpPr>
        <p:spPr>
          <a:xfrm>
            <a:off x="9739322" y="3026391"/>
            <a:ext cx="1062684" cy="173344"/>
          </a:xfrm>
          <a:prstGeom prst="rect">
            <a:avLst/>
          </a:prstGeom>
        </p:spPr>
        <p:txBody>
          <a:bodyPr vert="horz" wrap="square" lIns="0" tIns="6123" rIns="0" bIns="0" rtlCol="0">
            <a:spAutoFit/>
          </a:bodyPr>
          <a:lstStyle/>
          <a:p>
            <a:pPr marL="6123" marR="2449" defTabSz="440832">
              <a:spcBef>
                <a:spcPts val="48"/>
              </a:spcBef>
            </a:pPr>
            <a:r>
              <a:rPr sz="362" dirty="0">
                <a:solidFill>
                  <a:srgbClr val="FFFFFF"/>
                </a:solidFill>
                <a:latin typeface="Arial MT"/>
                <a:cs typeface="Arial MT"/>
              </a:rPr>
              <a:t>Fig.</a:t>
            </a:r>
            <a:r>
              <a:rPr sz="362" spc="2" dirty="0">
                <a:solidFill>
                  <a:srgbClr val="FFFFFF"/>
                </a:solidFill>
                <a:latin typeface="Arial MT"/>
                <a:cs typeface="Arial MT"/>
              </a:rPr>
              <a:t> </a:t>
            </a:r>
            <a:r>
              <a:rPr sz="362" dirty="0">
                <a:solidFill>
                  <a:srgbClr val="FFFFFF"/>
                </a:solidFill>
                <a:latin typeface="Arial MT"/>
                <a:cs typeface="Arial MT"/>
              </a:rPr>
              <a:t>6.</a:t>
            </a:r>
            <a:r>
              <a:rPr sz="362" spc="5" dirty="0">
                <a:solidFill>
                  <a:srgbClr val="FFFFFF"/>
                </a:solidFill>
                <a:latin typeface="Arial MT"/>
                <a:cs typeface="Arial MT"/>
              </a:rPr>
              <a:t> </a:t>
            </a:r>
            <a:r>
              <a:rPr sz="362" i="1" spc="-2" dirty="0">
                <a:solidFill>
                  <a:srgbClr val="FFFFFF"/>
                </a:solidFill>
                <a:latin typeface="Arial"/>
                <a:cs typeface="Arial"/>
              </a:rPr>
              <a:t>Kagalana</a:t>
            </a:r>
            <a:r>
              <a:rPr sz="362" i="1" spc="2" dirty="0">
                <a:solidFill>
                  <a:srgbClr val="FFFFFF"/>
                </a:solidFill>
                <a:latin typeface="Arial"/>
                <a:cs typeface="Arial"/>
              </a:rPr>
              <a:t> </a:t>
            </a:r>
            <a:r>
              <a:rPr sz="362" i="1" dirty="0">
                <a:solidFill>
                  <a:srgbClr val="FFFFFF"/>
                </a:solidFill>
                <a:latin typeface="Arial"/>
                <a:cs typeface="Arial"/>
              </a:rPr>
              <a:t>tonde</a:t>
            </a:r>
            <a:r>
              <a:rPr sz="362" dirty="0">
                <a:solidFill>
                  <a:srgbClr val="FFFFFF"/>
                </a:solidFill>
                <a:latin typeface="Arial MT"/>
                <a:cs typeface="Arial MT"/>
              </a:rPr>
              <a:t>,</a:t>
            </a:r>
            <a:r>
              <a:rPr sz="362" spc="7" dirty="0">
                <a:solidFill>
                  <a:srgbClr val="FFFFFF"/>
                </a:solidFill>
                <a:latin typeface="Arial MT"/>
                <a:cs typeface="Arial MT"/>
              </a:rPr>
              <a:t> </a:t>
            </a:r>
            <a:r>
              <a:rPr sz="362" spc="-2" dirty="0">
                <a:solidFill>
                  <a:srgbClr val="FFFFFF"/>
                </a:solidFill>
                <a:latin typeface="Arial MT"/>
                <a:cs typeface="Arial MT"/>
              </a:rPr>
              <a:t>an</a:t>
            </a:r>
            <a:r>
              <a:rPr sz="362" spc="5" dirty="0">
                <a:solidFill>
                  <a:srgbClr val="FFFFFF"/>
                </a:solidFill>
                <a:latin typeface="Arial MT"/>
                <a:cs typeface="Arial MT"/>
              </a:rPr>
              <a:t> </a:t>
            </a:r>
            <a:r>
              <a:rPr sz="362" spc="-2" dirty="0">
                <a:solidFill>
                  <a:srgbClr val="FFFFFF"/>
                </a:solidFill>
                <a:latin typeface="Arial MT"/>
                <a:cs typeface="Arial MT"/>
              </a:rPr>
              <a:t>isopod</a:t>
            </a:r>
            <a:r>
              <a:rPr sz="362" dirty="0">
                <a:solidFill>
                  <a:srgbClr val="FFFFFF"/>
                </a:solidFill>
                <a:latin typeface="Arial MT"/>
                <a:cs typeface="Arial MT"/>
              </a:rPr>
              <a:t> </a:t>
            </a:r>
            <a:r>
              <a:rPr sz="362" spc="-2" dirty="0">
                <a:solidFill>
                  <a:srgbClr val="FFFFFF"/>
                </a:solidFill>
                <a:latin typeface="Arial MT"/>
                <a:cs typeface="Arial MT"/>
              </a:rPr>
              <a:t>species</a:t>
            </a:r>
            <a:r>
              <a:rPr sz="362" spc="2" dirty="0">
                <a:solidFill>
                  <a:srgbClr val="FFFFFF"/>
                </a:solidFill>
                <a:latin typeface="Arial MT"/>
                <a:cs typeface="Arial MT"/>
              </a:rPr>
              <a:t> </a:t>
            </a:r>
            <a:r>
              <a:rPr sz="362" spc="-2" dirty="0">
                <a:solidFill>
                  <a:srgbClr val="FFFFFF"/>
                </a:solidFill>
                <a:latin typeface="Arial MT"/>
                <a:cs typeface="Arial MT"/>
              </a:rPr>
              <a:t>recorded </a:t>
            </a:r>
            <a:r>
              <a:rPr sz="362" spc="-94" dirty="0">
                <a:solidFill>
                  <a:srgbClr val="FFFFFF"/>
                </a:solidFill>
                <a:latin typeface="Arial MT"/>
                <a:cs typeface="Arial MT"/>
              </a:rPr>
              <a:t> </a:t>
            </a:r>
            <a:r>
              <a:rPr sz="362" dirty="0">
                <a:solidFill>
                  <a:srgbClr val="FFFFFF"/>
                </a:solidFill>
                <a:latin typeface="Arial MT"/>
                <a:cs typeface="Arial MT"/>
              </a:rPr>
              <a:t>from</a:t>
            </a:r>
            <a:r>
              <a:rPr sz="362" spc="5" dirty="0">
                <a:solidFill>
                  <a:srgbClr val="FFFFFF"/>
                </a:solidFill>
                <a:latin typeface="Arial MT"/>
                <a:cs typeface="Arial MT"/>
              </a:rPr>
              <a:t> </a:t>
            </a:r>
            <a:r>
              <a:rPr sz="362" spc="-2" dirty="0">
                <a:solidFill>
                  <a:srgbClr val="FFFFFF"/>
                </a:solidFill>
                <a:latin typeface="Arial MT"/>
                <a:cs typeface="Arial MT"/>
              </a:rPr>
              <a:t>a</a:t>
            </a:r>
            <a:r>
              <a:rPr sz="362" spc="5" dirty="0">
                <a:solidFill>
                  <a:srgbClr val="FFFFFF"/>
                </a:solidFill>
                <a:latin typeface="Arial MT"/>
                <a:cs typeface="Arial MT"/>
              </a:rPr>
              <a:t> </a:t>
            </a:r>
            <a:r>
              <a:rPr sz="362" spc="-2" dirty="0">
                <a:solidFill>
                  <a:srgbClr val="FFFFFF"/>
                </a:solidFill>
                <a:latin typeface="Arial MT"/>
                <a:cs typeface="Arial MT"/>
              </a:rPr>
              <a:t>stygofauna</a:t>
            </a:r>
            <a:r>
              <a:rPr sz="362" spc="5" dirty="0">
                <a:solidFill>
                  <a:srgbClr val="FFFFFF"/>
                </a:solidFill>
                <a:latin typeface="Arial MT"/>
                <a:cs typeface="Arial MT"/>
              </a:rPr>
              <a:t> </a:t>
            </a:r>
            <a:r>
              <a:rPr sz="362" dirty="0">
                <a:solidFill>
                  <a:srgbClr val="FFFFFF"/>
                </a:solidFill>
                <a:latin typeface="Arial MT"/>
                <a:cs typeface="Arial MT"/>
              </a:rPr>
              <a:t>trap</a:t>
            </a:r>
            <a:r>
              <a:rPr sz="362" spc="5" dirty="0">
                <a:solidFill>
                  <a:srgbClr val="FFFFFF"/>
                </a:solidFill>
                <a:latin typeface="Arial MT"/>
                <a:cs typeface="Arial MT"/>
              </a:rPr>
              <a:t> </a:t>
            </a:r>
            <a:r>
              <a:rPr sz="362" spc="-2" dirty="0">
                <a:solidFill>
                  <a:srgbClr val="FFFFFF"/>
                </a:solidFill>
                <a:latin typeface="Arial MT"/>
                <a:cs typeface="Arial MT"/>
              </a:rPr>
              <a:t>and</a:t>
            </a:r>
            <a:r>
              <a:rPr sz="362" spc="2" dirty="0">
                <a:solidFill>
                  <a:srgbClr val="FFFFFF"/>
                </a:solidFill>
                <a:latin typeface="Arial MT"/>
                <a:cs typeface="Arial MT"/>
              </a:rPr>
              <a:t> </a:t>
            </a:r>
            <a:r>
              <a:rPr sz="362" dirty="0">
                <a:solidFill>
                  <a:srgbClr val="FFFFFF"/>
                </a:solidFill>
                <a:latin typeface="Arial MT"/>
                <a:cs typeface="Arial MT"/>
              </a:rPr>
              <a:t>not</a:t>
            </a:r>
            <a:r>
              <a:rPr sz="362" spc="2" dirty="0">
                <a:solidFill>
                  <a:srgbClr val="FFFFFF"/>
                </a:solidFill>
                <a:latin typeface="Arial MT"/>
                <a:cs typeface="Arial MT"/>
              </a:rPr>
              <a:t> </a:t>
            </a:r>
            <a:r>
              <a:rPr sz="362" spc="-2" dirty="0">
                <a:solidFill>
                  <a:srgbClr val="FFFFFF"/>
                </a:solidFill>
                <a:latin typeface="Arial MT"/>
                <a:cs typeface="Arial MT"/>
              </a:rPr>
              <a:t>associated</a:t>
            </a:r>
            <a:r>
              <a:rPr sz="362" dirty="0">
                <a:solidFill>
                  <a:srgbClr val="FFFFFF"/>
                </a:solidFill>
                <a:latin typeface="Arial MT"/>
                <a:cs typeface="Arial MT"/>
              </a:rPr>
              <a:t> net</a:t>
            </a:r>
            <a:r>
              <a:rPr sz="362" spc="2" dirty="0">
                <a:solidFill>
                  <a:srgbClr val="FFFFFF"/>
                </a:solidFill>
                <a:latin typeface="Arial MT"/>
                <a:cs typeface="Arial MT"/>
              </a:rPr>
              <a:t> </a:t>
            </a:r>
            <a:r>
              <a:rPr sz="362" spc="-2" dirty="0">
                <a:solidFill>
                  <a:srgbClr val="FFFFFF"/>
                </a:solidFill>
                <a:latin typeface="Arial MT"/>
                <a:cs typeface="Arial MT"/>
              </a:rPr>
              <a:t>haul </a:t>
            </a:r>
            <a:r>
              <a:rPr sz="362" dirty="0">
                <a:solidFill>
                  <a:srgbClr val="FFFFFF"/>
                </a:solidFill>
                <a:latin typeface="Arial MT"/>
                <a:cs typeface="Arial MT"/>
              </a:rPr>
              <a:t> sample.</a:t>
            </a:r>
            <a:endParaRPr sz="362">
              <a:solidFill>
                <a:prstClr val="black"/>
              </a:solidFill>
              <a:latin typeface="Arial MT"/>
              <a:cs typeface="Arial MT"/>
            </a:endParaRPr>
          </a:p>
        </p:txBody>
      </p:sp>
      <p:sp>
        <p:nvSpPr>
          <p:cNvPr id="61" name="object 61"/>
          <p:cNvSpPr txBox="1"/>
          <p:nvPr/>
        </p:nvSpPr>
        <p:spPr>
          <a:xfrm>
            <a:off x="7903886" y="3147787"/>
            <a:ext cx="691005" cy="89290"/>
          </a:xfrm>
          <a:prstGeom prst="rect">
            <a:avLst/>
          </a:prstGeom>
        </p:spPr>
        <p:txBody>
          <a:bodyPr vert="horz" wrap="square" lIns="0" tIns="7654" rIns="0" bIns="0" rtlCol="0">
            <a:spAutoFit/>
          </a:bodyPr>
          <a:lstStyle/>
          <a:p>
            <a:pPr marL="6123" defTabSz="440832">
              <a:spcBef>
                <a:spcPts val="60"/>
              </a:spcBef>
            </a:pPr>
            <a:r>
              <a:rPr sz="530" b="1" spc="7" dirty="0">
                <a:solidFill>
                  <a:srgbClr val="FFFFFF"/>
                </a:solidFill>
                <a:latin typeface="Arial"/>
                <a:cs typeface="Arial"/>
              </a:rPr>
              <a:t>Specimen</a:t>
            </a:r>
            <a:r>
              <a:rPr sz="530" b="1" spc="-22" dirty="0">
                <a:solidFill>
                  <a:srgbClr val="FFFFFF"/>
                </a:solidFill>
                <a:latin typeface="Arial"/>
                <a:cs typeface="Arial"/>
              </a:rPr>
              <a:t> </a:t>
            </a:r>
            <a:r>
              <a:rPr sz="530" b="1" spc="5" dirty="0">
                <a:solidFill>
                  <a:srgbClr val="FFFFFF"/>
                </a:solidFill>
                <a:latin typeface="Arial"/>
                <a:cs typeface="Arial"/>
              </a:rPr>
              <a:t>condition:</a:t>
            </a:r>
            <a:endParaRPr sz="530">
              <a:solidFill>
                <a:prstClr val="black"/>
              </a:solidFill>
              <a:latin typeface="Arial"/>
              <a:cs typeface="Arial"/>
            </a:endParaRPr>
          </a:p>
        </p:txBody>
      </p:sp>
      <p:sp>
        <p:nvSpPr>
          <p:cNvPr id="62" name="object 62"/>
          <p:cNvSpPr txBox="1"/>
          <p:nvPr/>
        </p:nvSpPr>
        <p:spPr>
          <a:xfrm>
            <a:off x="8399565" y="4786217"/>
            <a:ext cx="1792265" cy="117624"/>
          </a:xfrm>
          <a:prstGeom prst="rect">
            <a:avLst/>
          </a:prstGeom>
        </p:spPr>
        <p:txBody>
          <a:bodyPr vert="horz" wrap="square" lIns="0" tIns="6123" rIns="0" bIns="0" rtlCol="0">
            <a:spAutoFit/>
          </a:bodyPr>
          <a:lstStyle/>
          <a:p>
            <a:pPr marL="6123" marR="2449" defTabSz="440832">
              <a:spcBef>
                <a:spcPts val="48"/>
              </a:spcBef>
            </a:pPr>
            <a:r>
              <a:rPr sz="362" dirty="0">
                <a:solidFill>
                  <a:srgbClr val="FFFFFF"/>
                </a:solidFill>
                <a:latin typeface="Arial MT"/>
                <a:cs typeface="Arial MT"/>
              </a:rPr>
              <a:t>Fig.</a:t>
            </a:r>
            <a:r>
              <a:rPr sz="362" spc="5" dirty="0">
                <a:solidFill>
                  <a:srgbClr val="FFFFFF"/>
                </a:solidFill>
                <a:latin typeface="Arial MT"/>
                <a:cs typeface="Arial MT"/>
              </a:rPr>
              <a:t> </a:t>
            </a:r>
            <a:r>
              <a:rPr sz="362" dirty="0">
                <a:solidFill>
                  <a:srgbClr val="FFFFFF"/>
                </a:solidFill>
                <a:latin typeface="Arial MT"/>
                <a:cs typeface="Arial MT"/>
              </a:rPr>
              <a:t>7.</a:t>
            </a:r>
            <a:r>
              <a:rPr sz="362" spc="7" dirty="0">
                <a:solidFill>
                  <a:srgbClr val="FFFFFF"/>
                </a:solidFill>
                <a:latin typeface="Arial MT"/>
                <a:cs typeface="Arial MT"/>
              </a:rPr>
              <a:t> </a:t>
            </a:r>
            <a:r>
              <a:rPr sz="362" spc="-2" dirty="0">
                <a:solidFill>
                  <a:srgbClr val="FFFFFF"/>
                </a:solidFill>
                <a:latin typeface="Arial MT"/>
                <a:cs typeface="Arial MT"/>
              </a:rPr>
              <a:t>Examples</a:t>
            </a:r>
            <a:r>
              <a:rPr sz="362" spc="5" dirty="0">
                <a:solidFill>
                  <a:srgbClr val="FFFFFF"/>
                </a:solidFill>
                <a:latin typeface="Arial MT"/>
                <a:cs typeface="Arial MT"/>
              </a:rPr>
              <a:t> </a:t>
            </a:r>
            <a:r>
              <a:rPr sz="362" dirty="0">
                <a:solidFill>
                  <a:srgbClr val="FFFFFF"/>
                </a:solidFill>
                <a:latin typeface="Arial MT"/>
                <a:cs typeface="Arial MT"/>
              </a:rPr>
              <a:t>of</a:t>
            </a:r>
            <a:r>
              <a:rPr sz="362" spc="7" dirty="0">
                <a:solidFill>
                  <a:srgbClr val="FFFFFF"/>
                </a:solidFill>
                <a:latin typeface="Arial MT"/>
                <a:cs typeface="Arial MT"/>
              </a:rPr>
              <a:t> </a:t>
            </a:r>
            <a:r>
              <a:rPr sz="362" spc="-2" dirty="0">
                <a:solidFill>
                  <a:srgbClr val="FFFFFF"/>
                </a:solidFill>
                <a:latin typeface="Arial MT"/>
                <a:cs typeface="Arial MT"/>
              </a:rPr>
              <a:t>specimens</a:t>
            </a:r>
            <a:r>
              <a:rPr sz="362" spc="2" dirty="0">
                <a:solidFill>
                  <a:srgbClr val="FFFFFF"/>
                </a:solidFill>
                <a:latin typeface="Arial MT"/>
                <a:cs typeface="Arial MT"/>
              </a:rPr>
              <a:t> </a:t>
            </a:r>
            <a:r>
              <a:rPr sz="362" spc="-2" dirty="0">
                <a:solidFill>
                  <a:srgbClr val="FFFFFF"/>
                </a:solidFill>
                <a:latin typeface="Arial MT"/>
                <a:cs typeface="Arial MT"/>
              </a:rPr>
              <a:t>collected</a:t>
            </a:r>
            <a:r>
              <a:rPr sz="362" spc="2" dirty="0">
                <a:solidFill>
                  <a:srgbClr val="FFFFFF"/>
                </a:solidFill>
                <a:latin typeface="Arial MT"/>
                <a:cs typeface="Arial MT"/>
              </a:rPr>
              <a:t> </a:t>
            </a:r>
            <a:r>
              <a:rPr sz="362" dirty="0">
                <a:solidFill>
                  <a:srgbClr val="FFFFFF"/>
                </a:solidFill>
                <a:latin typeface="Arial MT"/>
                <a:cs typeface="Arial MT"/>
              </a:rPr>
              <a:t>from</a:t>
            </a:r>
            <a:r>
              <a:rPr sz="362" spc="10" dirty="0">
                <a:solidFill>
                  <a:srgbClr val="FFFFFF"/>
                </a:solidFill>
                <a:latin typeface="Arial MT"/>
                <a:cs typeface="Arial MT"/>
              </a:rPr>
              <a:t> </a:t>
            </a:r>
            <a:r>
              <a:rPr sz="362" spc="-2" dirty="0">
                <a:solidFill>
                  <a:srgbClr val="FFFFFF"/>
                </a:solidFill>
                <a:latin typeface="Arial MT"/>
                <a:cs typeface="Arial MT"/>
              </a:rPr>
              <a:t>stygofauna</a:t>
            </a:r>
            <a:r>
              <a:rPr sz="362" spc="10" dirty="0">
                <a:solidFill>
                  <a:srgbClr val="FFFFFF"/>
                </a:solidFill>
                <a:latin typeface="Arial MT"/>
                <a:cs typeface="Arial MT"/>
              </a:rPr>
              <a:t> </a:t>
            </a:r>
            <a:r>
              <a:rPr sz="362" dirty="0">
                <a:solidFill>
                  <a:srgbClr val="FFFFFF"/>
                </a:solidFill>
                <a:latin typeface="Arial MT"/>
                <a:cs typeface="Arial MT"/>
              </a:rPr>
              <a:t>traps.</a:t>
            </a:r>
            <a:r>
              <a:rPr sz="362" spc="12" dirty="0">
                <a:solidFill>
                  <a:srgbClr val="FFFFFF"/>
                </a:solidFill>
                <a:latin typeface="Arial MT"/>
                <a:cs typeface="Arial MT"/>
              </a:rPr>
              <a:t> </a:t>
            </a:r>
            <a:r>
              <a:rPr sz="362" dirty="0">
                <a:solidFill>
                  <a:srgbClr val="FFFFFF"/>
                </a:solidFill>
                <a:latin typeface="Arial MT"/>
                <a:cs typeface="Arial MT"/>
              </a:rPr>
              <a:t>7A)</a:t>
            </a:r>
            <a:r>
              <a:rPr sz="362" spc="-14" dirty="0">
                <a:solidFill>
                  <a:srgbClr val="FFFFFF"/>
                </a:solidFill>
                <a:latin typeface="Arial MT"/>
                <a:cs typeface="Arial MT"/>
              </a:rPr>
              <a:t> </a:t>
            </a:r>
            <a:r>
              <a:rPr sz="362" spc="-2" dirty="0">
                <a:solidFill>
                  <a:srgbClr val="FFFFFF"/>
                </a:solidFill>
                <a:latin typeface="Arial MT"/>
                <a:cs typeface="Arial MT"/>
              </a:rPr>
              <a:t>Amphipod;</a:t>
            </a:r>
            <a:r>
              <a:rPr sz="362" spc="5" dirty="0">
                <a:solidFill>
                  <a:srgbClr val="FFFFFF"/>
                </a:solidFill>
                <a:latin typeface="Arial MT"/>
                <a:cs typeface="Arial MT"/>
              </a:rPr>
              <a:t> </a:t>
            </a:r>
            <a:r>
              <a:rPr sz="362" spc="-2" dirty="0">
                <a:solidFill>
                  <a:srgbClr val="FFFFFF"/>
                </a:solidFill>
                <a:latin typeface="Arial MT"/>
                <a:cs typeface="Arial MT"/>
              </a:rPr>
              <a:t>and</a:t>
            </a:r>
            <a:r>
              <a:rPr sz="362" spc="5" dirty="0">
                <a:solidFill>
                  <a:srgbClr val="FFFFFF"/>
                </a:solidFill>
                <a:latin typeface="Arial MT"/>
                <a:cs typeface="Arial MT"/>
              </a:rPr>
              <a:t> </a:t>
            </a:r>
            <a:r>
              <a:rPr sz="362" dirty="0">
                <a:solidFill>
                  <a:srgbClr val="FFFFFF"/>
                </a:solidFill>
                <a:latin typeface="Arial MT"/>
                <a:cs typeface="Arial MT"/>
              </a:rPr>
              <a:t>7B) </a:t>
            </a:r>
            <a:r>
              <a:rPr sz="362" spc="-92" dirty="0">
                <a:solidFill>
                  <a:srgbClr val="FFFFFF"/>
                </a:solidFill>
                <a:latin typeface="Arial MT"/>
                <a:cs typeface="Arial MT"/>
              </a:rPr>
              <a:t> </a:t>
            </a:r>
            <a:r>
              <a:rPr sz="362" spc="-2" dirty="0">
                <a:solidFill>
                  <a:srgbClr val="FFFFFF"/>
                </a:solidFill>
                <a:latin typeface="Arial MT"/>
                <a:cs typeface="Arial MT"/>
              </a:rPr>
              <a:t>Ostracods.</a:t>
            </a:r>
            <a:endParaRPr sz="362">
              <a:solidFill>
                <a:prstClr val="black"/>
              </a:solidFill>
              <a:latin typeface="Arial MT"/>
              <a:cs typeface="Arial MT"/>
            </a:endParaRPr>
          </a:p>
        </p:txBody>
      </p:sp>
      <p:pic>
        <p:nvPicPr>
          <p:cNvPr id="63" name="object 63"/>
          <p:cNvPicPr/>
          <p:nvPr/>
        </p:nvPicPr>
        <p:blipFill>
          <a:blip r:embed="rId10" cstate="print"/>
          <a:stretch>
            <a:fillRect/>
          </a:stretch>
        </p:blipFill>
        <p:spPr>
          <a:xfrm>
            <a:off x="8202269" y="3897098"/>
            <a:ext cx="2108685" cy="871774"/>
          </a:xfrm>
          <a:prstGeom prst="rect">
            <a:avLst/>
          </a:prstGeom>
        </p:spPr>
      </p:pic>
      <p:sp>
        <p:nvSpPr>
          <p:cNvPr id="64" name="object 64"/>
          <p:cNvSpPr txBox="1"/>
          <p:nvPr/>
        </p:nvSpPr>
        <p:spPr>
          <a:xfrm>
            <a:off x="7903887" y="3292737"/>
            <a:ext cx="2901485" cy="690741"/>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5" dirty="0">
                <a:solidFill>
                  <a:srgbClr val="FFFFFF"/>
                </a:solidFill>
                <a:latin typeface="Arial MT"/>
                <a:cs typeface="Arial MT"/>
              </a:rPr>
              <a:t>In general, specimens collected </a:t>
            </a:r>
            <a:r>
              <a:rPr sz="530" spc="2" dirty="0">
                <a:solidFill>
                  <a:srgbClr val="FFFFFF"/>
                </a:solidFill>
                <a:latin typeface="Arial MT"/>
                <a:cs typeface="Arial MT"/>
              </a:rPr>
              <a:t>in </a:t>
            </a:r>
            <a:r>
              <a:rPr sz="530" spc="5" dirty="0">
                <a:solidFill>
                  <a:srgbClr val="FFFFFF"/>
                </a:solidFill>
                <a:latin typeface="Arial MT"/>
                <a:cs typeface="Arial MT"/>
              </a:rPr>
              <a:t>stygofauna traps were </a:t>
            </a:r>
            <a:r>
              <a:rPr sz="530" spc="2" dirty="0">
                <a:solidFill>
                  <a:srgbClr val="FFFFFF"/>
                </a:solidFill>
                <a:latin typeface="Arial MT"/>
                <a:cs typeface="Arial MT"/>
              </a:rPr>
              <a:t>in </a:t>
            </a:r>
            <a:r>
              <a:rPr sz="530" spc="5" dirty="0">
                <a:solidFill>
                  <a:srgbClr val="FFFFFF"/>
                </a:solidFill>
                <a:latin typeface="Arial MT"/>
                <a:cs typeface="Arial MT"/>
              </a:rPr>
              <a:t>good condition. </a:t>
            </a:r>
            <a:r>
              <a:rPr sz="530" spc="7" dirty="0">
                <a:solidFill>
                  <a:srgbClr val="FFFFFF"/>
                </a:solidFill>
                <a:latin typeface="Arial MT"/>
                <a:cs typeface="Arial MT"/>
              </a:rPr>
              <a:t>Some </a:t>
            </a:r>
            <a:r>
              <a:rPr sz="530" spc="5" dirty="0">
                <a:solidFill>
                  <a:srgbClr val="FFFFFF"/>
                </a:solidFill>
                <a:latin typeface="Arial MT"/>
                <a:cs typeface="Arial MT"/>
              </a:rPr>
              <a:t>specimens </a:t>
            </a:r>
            <a:r>
              <a:rPr sz="530" spc="7" dirty="0">
                <a:solidFill>
                  <a:srgbClr val="FFFFFF"/>
                </a:solidFill>
                <a:latin typeface="Arial MT"/>
                <a:cs typeface="Arial MT"/>
              </a:rPr>
              <a:t> </a:t>
            </a:r>
            <a:r>
              <a:rPr sz="530" spc="5" dirty="0">
                <a:solidFill>
                  <a:srgbClr val="FFFFFF"/>
                </a:solidFill>
                <a:latin typeface="Arial MT"/>
                <a:cs typeface="Arial MT"/>
              </a:rPr>
              <a:t>including amphipods </a:t>
            </a:r>
            <a:r>
              <a:rPr sz="530" spc="2" dirty="0">
                <a:solidFill>
                  <a:srgbClr val="FFFFFF"/>
                </a:solidFill>
                <a:latin typeface="Arial MT"/>
                <a:cs typeface="Arial MT"/>
              </a:rPr>
              <a:t>(Fig. </a:t>
            </a:r>
            <a:r>
              <a:rPr sz="530" spc="5" dirty="0">
                <a:solidFill>
                  <a:srgbClr val="FFFFFF"/>
                </a:solidFill>
                <a:latin typeface="Arial MT"/>
                <a:cs typeface="Arial MT"/>
              </a:rPr>
              <a:t>7A) were found with intact diagnostic features (uropods). </a:t>
            </a:r>
            <a:r>
              <a:rPr sz="530" dirty="0">
                <a:solidFill>
                  <a:srgbClr val="FFFFFF"/>
                </a:solidFill>
                <a:latin typeface="Arial MT"/>
                <a:cs typeface="Arial MT"/>
              </a:rPr>
              <a:t>Traps </a:t>
            </a:r>
            <a:r>
              <a:rPr sz="530" spc="2" dirty="0">
                <a:solidFill>
                  <a:srgbClr val="FFFFFF"/>
                </a:solidFill>
                <a:latin typeface="Arial MT"/>
                <a:cs typeface="Arial MT"/>
              </a:rPr>
              <a:t> </a:t>
            </a:r>
            <a:r>
              <a:rPr sz="530" spc="5" dirty="0">
                <a:solidFill>
                  <a:srgbClr val="FFFFFF"/>
                </a:solidFill>
                <a:latin typeface="Arial MT"/>
                <a:cs typeface="Arial MT"/>
              </a:rPr>
              <a:t>collected</a:t>
            </a:r>
            <a:r>
              <a:rPr sz="530" spc="7" dirty="0">
                <a:solidFill>
                  <a:srgbClr val="FFFFFF"/>
                </a:solidFill>
                <a:latin typeface="Arial MT"/>
                <a:cs typeface="Arial MT"/>
              </a:rPr>
              <a:t> </a:t>
            </a:r>
            <a:r>
              <a:rPr sz="530" spc="5" dirty="0">
                <a:solidFill>
                  <a:srgbClr val="FFFFFF"/>
                </a:solidFill>
                <a:latin typeface="Arial MT"/>
                <a:cs typeface="Arial MT"/>
              </a:rPr>
              <a:t>live</a:t>
            </a:r>
            <a:r>
              <a:rPr sz="530" spc="7" dirty="0">
                <a:solidFill>
                  <a:srgbClr val="FFFFFF"/>
                </a:solidFill>
                <a:latin typeface="Arial MT"/>
                <a:cs typeface="Arial MT"/>
              </a:rPr>
              <a:t> </a:t>
            </a:r>
            <a:r>
              <a:rPr sz="530" spc="5" dirty="0">
                <a:solidFill>
                  <a:srgbClr val="FFFFFF"/>
                </a:solidFill>
                <a:latin typeface="Arial MT"/>
                <a:cs typeface="Arial MT"/>
              </a:rPr>
              <a:t>specimens,</a:t>
            </a:r>
            <a:r>
              <a:rPr sz="530" spc="7" dirty="0">
                <a:solidFill>
                  <a:srgbClr val="FFFFFF"/>
                </a:solidFill>
                <a:latin typeface="Arial MT"/>
                <a:cs typeface="Arial MT"/>
              </a:rPr>
              <a:t> </a:t>
            </a:r>
            <a:r>
              <a:rPr sz="530" spc="5" dirty="0">
                <a:solidFill>
                  <a:srgbClr val="FFFFFF"/>
                </a:solidFill>
                <a:latin typeface="Arial MT"/>
                <a:cs typeface="Arial MT"/>
              </a:rPr>
              <a:t>which</a:t>
            </a:r>
            <a:r>
              <a:rPr sz="530" spc="7" dirty="0">
                <a:solidFill>
                  <a:srgbClr val="FFFFFF"/>
                </a:solidFill>
                <a:latin typeface="Arial MT"/>
                <a:cs typeface="Arial MT"/>
              </a:rPr>
              <a:t> </a:t>
            </a:r>
            <a:r>
              <a:rPr sz="530" spc="5" dirty="0">
                <a:solidFill>
                  <a:srgbClr val="FFFFFF"/>
                </a:solidFill>
                <a:latin typeface="Arial MT"/>
                <a:cs typeface="Arial MT"/>
              </a:rPr>
              <a:t>was</a:t>
            </a:r>
            <a:r>
              <a:rPr sz="530" spc="7" dirty="0">
                <a:solidFill>
                  <a:srgbClr val="FFFFFF"/>
                </a:solidFill>
                <a:latin typeface="Arial MT"/>
                <a:cs typeface="Arial MT"/>
              </a:rPr>
              <a:t> </a:t>
            </a:r>
            <a:r>
              <a:rPr sz="530" spc="5" dirty="0">
                <a:solidFill>
                  <a:srgbClr val="FFFFFF"/>
                </a:solidFill>
                <a:latin typeface="Arial MT"/>
                <a:cs typeface="Arial MT"/>
              </a:rPr>
              <a:t>particularly</a:t>
            </a:r>
            <a:r>
              <a:rPr sz="530" spc="7" dirty="0">
                <a:solidFill>
                  <a:srgbClr val="FFFFFF"/>
                </a:solidFill>
                <a:latin typeface="Arial MT"/>
                <a:cs typeface="Arial MT"/>
              </a:rPr>
              <a:t> </a:t>
            </a:r>
            <a:r>
              <a:rPr sz="530" spc="5" dirty="0">
                <a:solidFill>
                  <a:srgbClr val="FFFFFF"/>
                </a:solidFill>
                <a:latin typeface="Arial MT"/>
                <a:cs typeface="Arial MT"/>
              </a:rPr>
              <a:t>valuable</a:t>
            </a:r>
            <a:r>
              <a:rPr sz="530" spc="7" dirty="0">
                <a:solidFill>
                  <a:srgbClr val="FFFFFF"/>
                </a:solidFill>
                <a:latin typeface="Arial MT"/>
                <a:cs typeface="Arial MT"/>
              </a:rPr>
              <a:t> </a:t>
            </a:r>
            <a:r>
              <a:rPr sz="530" spc="2" dirty="0">
                <a:solidFill>
                  <a:srgbClr val="FFFFFF"/>
                </a:solidFill>
                <a:latin typeface="Arial MT"/>
                <a:cs typeface="Arial MT"/>
              </a:rPr>
              <a:t>in</a:t>
            </a:r>
            <a:r>
              <a:rPr sz="530" spc="5" dirty="0">
                <a:solidFill>
                  <a:srgbClr val="FFFFFF"/>
                </a:solidFill>
                <a:latin typeface="Arial MT"/>
                <a:cs typeface="Arial MT"/>
              </a:rPr>
              <a:t> groups</a:t>
            </a:r>
            <a:r>
              <a:rPr sz="530" spc="7" dirty="0">
                <a:solidFill>
                  <a:srgbClr val="FFFFFF"/>
                </a:solidFill>
                <a:latin typeface="Arial MT"/>
                <a:cs typeface="Arial MT"/>
              </a:rPr>
              <a:t> </a:t>
            </a:r>
            <a:r>
              <a:rPr sz="530" spc="5" dirty="0">
                <a:solidFill>
                  <a:srgbClr val="FFFFFF"/>
                </a:solidFill>
                <a:latin typeface="Arial MT"/>
                <a:cs typeface="Arial MT"/>
              </a:rPr>
              <a:t>such  as  ostracods </a:t>
            </a:r>
            <a:r>
              <a:rPr sz="530" spc="7" dirty="0">
                <a:solidFill>
                  <a:srgbClr val="FFFFFF"/>
                </a:solidFill>
                <a:latin typeface="Arial MT"/>
                <a:cs typeface="Arial MT"/>
              </a:rPr>
              <a:t> </a:t>
            </a:r>
            <a:r>
              <a:rPr sz="530" spc="5" dirty="0">
                <a:solidFill>
                  <a:srgbClr val="FFFFFF"/>
                </a:solidFill>
                <a:latin typeface="Arial MT"/>
                <a:cs typeface="Arial MT"/>
              </a:rPr>
              <a:t>(Fig.7B),</a:t>
            </a:r>
            <a:r>
              <a:rPr sz="530" spc="2" dirty="0">
                <a:solidFill>
                  <a:srgbClr val="FFFFFF"/>
                </a:solidFill>
                <a:latin typeface="Arial MT"/>
                <a:cs typeface="Arial MT"/>
              </a:rPr>
              <a:t> </a:t>
            </a:r>
            <a:r>
              <a:rPr sz="530" spc="5" dirty="0">
                <a:solidFill>
                  <a:srgbClr val="FFFFFF"/>
                </a:solidFill>
                <a:latin typeface="Arial MT"/>
                <a:cs typeface="Arial MT"/>
              </a:rPr>
              <a:t>which</a:t>
            </a:r>
            <a:r>
              <a:rPr sz="530" spc="7" dirty="0">
                <a:solidFill>
                  <a:srgbClr val="FFFFFF"/>
                </a:solidFill>
                <a:latin typeface="Arial MT"/>
                <a:cs typeface="Arial MT"/>
              </a:rPr>
              <a:t> </a:t>
            </a:r>
            <a:r>
              <a:rPr sz="530" spc="5" dirty="0">
                <a:solidFill>
                  <a:srgbClr val="FFFFFF"/>
                </a:solidFill>
                <a:latin typeface="Arial MT"/>
                <a:cs typeface="Arial MT"/>
              </a:rPr>
              <a:t>are</a:t>
            </a:r>
            <a:r>
              <a:rPr sz="530" dirty="0">
                <a:solidFill>
                  <a:srgbClr val="FFFFFF"/>
                </a:solidFill>
                <a:latin typeface="Arial MT"/>
                <a:cs typeface="Arial MT"/>
              </a:rPr>
              <a:t> </a:t>
            </a:r>
            <a:r>
              <a:rPr sz="530" spc="5" dirty="0">
                <a:solidFill>
                  <a:srgbClr val="FFFFFF"/>
                </a:solidFill>
                <a:latin typeface="Arial MT"/>
                <a:cs typeface="Arial MT"/>
              </a:rPr>
              <a:t>frequently</a:t>
            </a:r>
            <a:r>
              <a:rPr sz="530" spc="7" dirty="0">
                <a:solidFill>
                  <a:srgbClr val="FFFFFF"/>
                </a:solidFill>
                <a:latin typeface="Arial MT"/>
                <a:cs typeface="Arial MT"/>
              </a:rPr>
              <a:t> </a:t>
            </a:r>
            <a:r>
              <a:rPr sz="530" spc="5" dirty="0">
                <a:solidFill>
                  <a:srgbClr val="FFFFFF"/>
                </a:solidFill>
                <a:latin typeface="Arial MT"/>
                <a:cs typeface="Arial MT"/>
              </a:rPr>
              <a:t>dead and</a:t>
            </a:r>
            <a:r>
              <a:rPr sz="530" spc="2" dirty="0">
                <a:solidFill>
                  <a:srgbClr val="FFFFFF"/>
                </a:solidFill>
                <a:latin typeface="Arial MT"/>
                <a:cs typeface="Arial MT"/>
              </a:rPr>
              <a:t> </a:t>
            </a:r>
            <a:r>
              <a:rPr sz="530" spc="5" dirty="0">
                <a:solidFill>
                  <a:srgbClr val="FFFFFF"/>
                </a:solidFill>
                <a:latin typeface="Arial MT"/>
                <a:cs typeface="Arial MT"/>
              </a:rPr>
              <a:t>empty </a:t>
            </a:r>
            <a:r>
              <a:rPr sz="530" spc="2" dirty="0">
                <a:solidFill>
                  <a:srgbClr val="FFFFFF"/>
                </a:solidFill>
                <a:latin typeface="Arial MT"/>
                <a:cs typeface="Arial MT"/>
              </a:rPr>
              <a:t>of </a:t>
            </a:r>
            <a:r>
              <a:rPr sz="530" spc="5" dirty="0">
                <a:solidFill>
                  <a:srgbClr val="FFFFFF"/>
                </a:solidFill>
                <a:latin typeface="Arial MT"/>
                <a:cs typeface="Arial MT"/>
              </a:rPr>
              <a:t>tissue</a:t>
            </a:r>
            <a:r>
              <a:rPr sz="530" spc="2" dirty="0">
                <a:solidFill>
                  <a:srgbClr val="FFFFFF"/>
                </a:solidFill>
                <a:latin typeface="Arial MT"/>
                <a:cs typeface="Arial MT"/>
              </a:rPr>
              <a:t> </a:t>
            </a:r>
            <a:r>
              <a:rPr sz="530" spc="5" dirty="0">
                <a:solidFill>
                  <a:srgbClr val="FFFFFF"/>
                </a:solidFill>
                <a:latin typeface="Arial MT"/>
                <a:cs typeface="Arial MT"/>
              </a:rPr>
              <a:t>(valves)</a:t>
            </a:r>
            <a:r>
              <a:rPr sz="530" spc="10" dirty="0">
                <a:solidFill>
                  <a:srgbClr val="FFFFFF"/>
                </a:solidFill>
                <a:latin typeface="Arial MT"/>
                <a:cs typeface="Arial MT"/>
              </a:rPr>
              <a:t> </a:t>
            </a:r>
            <a:r>
              <a:rPr sz="530" spc="2" dirty="0">
                <a:solidFill>
                  <a:srgbClr val="FFFFFF"/>
                </a:solidFill>
                <a:latin typeface="Arial MT"/>
                <a:cs typeface="Arial MT"/>
              </a:rPr>
              <a:t>in</a:t>
            </a:r>
            <a:r>
              <a:rPr sz="530" spc="5" dirty="0">
                <a:solidFill>
                  <a:srgbClr val="FFFFFF"/>
                </a:solidFill>
                <a:latin typeface="Arial MT"/>
                <a:cs typeface="Arial MT"/>
              </a:rPr>
              <a:t> </a:t>
            </a:r>
            <a:r>
              <a:rPr sz="530" spc="2" dirty="0">
                <a:solidFill>
                  <a:srgbClr val="FFFFFF"/>
                </a:solidFill>
                <a:latin typeface="Arial MT"/>
                <a:cs typeface="Arial MT"/>
              </a:rPr>
              <a:t>haul</a:t>
            </a:r>
            <a:r>
              <a:rPr sz="530" spc="5" dirty="0">
                <a:solidFill>
                  <a:srgbClr val="FFFFFF"/>
                </a:solidFill>
                <a:latin typeface="Arial MT"/>
                <a:cs typeface="Arial MT"/>
              </a:rPr>
              <a:t> samples.</a:t>
            </a:r>
            <a:endParaRPr sz="530">
              <a:solidFill>
                <a:prstClr val="black"/>
              </a:solidFill>
              <a:latin typeface="Arial MT"/>
              <a:cs typeface="Arial MT"/>
            </a:endParaRPr>
          </a:p>
          <a:p>
            <a:pPr marL="6123" marR="2449" algn="just" defTabSz="440832">
              <a:lnSpc>
                <a:spcPct val="102499"/>
              </a:lnSpc>
              <a:spcBef>
                <a:spcPts val="487"/>
              </a:spcBef>
            </a:pPr>
            <a:r>
              <a:rPr sz="530" spc="5" dirty="0">
                <a:solidFill>
                  <a:srgbClr val="FFFFFF"/>
                </a:solidFill>
                <a:latin typeface="Arial MT"/>
                <a:cs typeface="Arial MT"/>
              </a:rPr>
              <a:t>At this early stage, the observations on specimen condition are subjective. At the conclusion </a:t>
            </a:r>
            <a:r>
              <a:rPr sz="530" spc="2" dirty="0">
                <a:solidFill>
                  <a:srgbClr val="FFFFFF"/>
                </a:solidFill>
                <a:latin typeface="Arial MT"/>
                <a:cs typeface="Arial MT"/>
              </a:rPr>
              <a:t>of </a:t>
            </a:r>
            <a:r>
              <a:rPr sz="530" spc="-142" dirty="0">
                <a:solidFill>
                  <a:srgbClr val="FFFFFF"/>
                </a:solidFill>
                <a:latin typeface="Arial MT"/>
                <a:cs typeface="Arial MT"/>
              </a:rPr>
              <a:t> </a:t>
            </a:r>
            <a:r>
              <a:rPr sz="530" spc="5" dirty="0">
                <a:solidFill>
                  <a:srgbClr val="FFFFFF"/>
                </a:solidFill>
                <a:latin typeface="Arial MT"/>
                <a:cs typeface="Arial MT"/>
              </a:rPr>
              <a:t>this</a:t>
            </a:r>
            <a:r>
              <a:rPr sz="530" spc="2" dirty="0">
                <a:solidFill>
                  <a:srgbClr val="FFFFFF"/>
                </a:solidFill>
                <a:latin typeface="Arial MT"/>
                <a:cs typeface="Arial MT"/>
              </a:rPr>
              <a:t> </a:t>
            </a:r>
            <a:r>
              <a:rPr sz="530" spc="-2" dirty="0">
                <a:solidFill>
                  <a:srgbClr val="FFFFFF"/>
                </a:solidFill>
                <a:latin typeface="Arial MT"/>
                <a:cs typeface="Arial MT"/>
              </a:rPr>
              <a:t>study,</a:t>
            </a:r>
            <a:r>
              <a:rPr sz="530" dirty="0">
                <a:solidFill>
                  <a:srgbClr val="FFFFFF"/>
                </a:solidFill>
                <a:latin typeface="Arial MT"/>
                <a:cs typeface="Arial MT"/>
              </a:rPr>
              <a:t> </a:t>
            </a:r>
            <a:r>
              <a:rPr sz="530" spc="5" dirty="0">
                <a:solidFill>
                  <a:srgbClr val="FFFFFF"/>
                </a:solidFill>
                <a:latin typeface="Arial MT"/>
                <a:cs typeface="Arial MT"/>
              </a:rPr>
              <a:t>specimens</a:t>
            </a:r>
            <a:r>
              <a:rPr sz="530" spc="10" dirty="0">
                <a:solidFill>
                  <a:srgbClr val="FFFFFF"/>
                </a:solidFill>
                <a:latin typeface="Arial MT"/>
                <a:cs typeface="Arial MT"/>
              </a:rPr>
              <a:t> </a:t>
            </a:r>
            <a:r>
              <a:rPr sz="530" spc="2" dirty="0">
                <a:solidFill>
                  <a:srgbClr val="FFFFFF"/>
                </a:solidFill>
                <a:latin typeface="Arial MT"/>
                <a:cs typeface="Arial MT"/>
              </a:rPr>
              <a:t>will</a:t>
            </a:r>
            <a:r>
              <a:rPr sz="530" spc="7" dirty="0">
                <a:solidFill>
                  <a:srgbClr val="FFFFFF"/>
                </a:solidFill>
                <a:latin typeface="Arial MT"/>
                <a:cs typeface="Arial MT"/>
              </a:rPr>
              <a:t> </a:t>
            </a:r>
            <a:r>
              <a:rPr sz="530" spc="5" dirty="0">
                <a:solidFill>
                  <a:srgbClr val="FFFFFF"/>
                </a:solidFill>
                <a:latin typeface="Arial MT"/>
                <a:cs typeface="Arial MT"/>
              </a:rPr>
              <a:t>be</a:t>
            </a:r>
            <a:r>
              <a:rPr sz="530" spc="2" dirty="0">
                <a:solidFill>
                  <a:srgbClr val="FFFFFF"/>
                </a:solidFill>
                <a:latin typeface="Arial MT"/>
                <a:cs typeface="Arial MT"/>
              </a:rPr>
              <a:t> </a:t>
            </a:r>
            <a:r>
              <a:rPr sz="530" spc="5" dirty="0">
                <a:solidFill>
                  <a:srgbClr val="FFFFFF"/>
                </a:solidFill>
                <a:latin typeface="Arial MT"/>
                <a:cs typeface="Arial MT"/>
              </a:rPr>
              <a:t>examined</a:t>
            </a:r>
            <a:r>
              <a:rPr sz="530" spc="10" dirty="0">
                <a:solidFill>
                  <a:srgbClr val="FFFFFF"/>
                </a:solidFill>
                <a:latin typeface="Arial MT"/>
                <a:cs typeface="Arial MT"/>
              </a:rPr>
              <a:t> </a:t>
            </a:r>
            <a:r>
              <a:rPr sz="530" spc="5" dirty="0">
                <a:solidFill>
                  <a:srgbClr val="FFFFFF"/>
                </a:solidFill>
                <a:latin typeface="Arial MT"/>
                <a:cs typeface="Arial MT"/>
              </a:rPr>
              <a:t>to</a:t>
            </a:r>
            <a:r>
              <a:rPr sz="530" spc="2" dirty="0">
                <a:solidFill>
                  <a:srgbClr val="FFFFFF"/>
                </a:solidFill>
                <a:latin typeface="Arial MT"/>
                <a:cs typeface="Arial MT"/>
              </a:rPr>
              <a:t> </a:t>
            </a:r>
            <a:r>
              <a:rPr sz="530" spc="5" dirty="0">
                <a:solidFill>
                  <a:srgbClr val="FFFFFF"/>
                </a:solidFill>
                <a:latin typeface="Arial MT"/>
                <a:cs typeface="Arial MT"/>
              </a:rPr>
              <a:t>substantiate this</a:t>
            </a:r>
            <a:r>
              <a:rPr sz="530" dirty="0">
                <a:solidFill>
                  <a:srgbClr val="FFFFFF"/>
                </a:solidFill>
                <a:latin typeface="Arial MT"/>
                <a:cs typeface="Arial MT"/>
              </a:rPr>
              <a:t> </a:t>
            </a:r>
            <a:r>
              <a:rPr sz="530" spc="5" dirty="0">
                <a:solidFill>
                  <a:srgbClr val="FFFFFF"/>
                </a:solidFill>
                <a:latin typeface="Arial MT"/>
                <a:cs typeface="Arial MT"/>
              </a:rPr>
              <a:t>observation.</a:t>
            </a:r>
            <a:endParaRPr sz="530">
              <a:solidFill>
                <a:prstClr val="black"/>
              </a:solidFill>
              <a:latin typeface="Arial MT"/>
              <a:cs typeface="Arial MT"/>
            </a:endParaRPr>
          </a:p>
          <a:p>
            <a:pPr marL="320828" defTabSz="440832">
              <a:spcBef>
                <a:spcPts val="412"/>
              </a:spcBef>
              <a:tabLst>
                <a:tab pos="1379131" algn="l"/>
              </a:tabLst>
            </a:pPr>
            <a:r>
              <a:rPr sz="458" b="1" spc="-5" dirty="0">
                <a:solidFill>
                  <a:srgbClr val="FFFFFF"/>
                </a:solidFill>
                <a:latin typeface="Arial"/>
                <a:cs typeface="Arial"/>
              </a:rPr>
              <a:t>7A	</a:t>
            </a:r>
            <a:r>
              <a:rPr sz="687" b="1" spc="-7" baseline="2923" dirty="0">
                <a:solidFill>
                  <a:srgbClr val="FFFFFF"/>
                </a:solidFill>
                <a:latin typeface="Arial"/>
                <a:cs typeface="Arial"/>
              </a:rPr>
              <a:t>7B</a:t>
            </a:r>
            <a:endParaRPr sz="687" baseline="2923">
              <a:solidFill>
                <a:prstClr val="black"/>
              </a:solidFill>
              <a:latin typeface="Arial"/>
              <a:cs typeface="Arial"/>
            </a:endParaRPr>
          </a:p>
        </p:txBody>
      </p:sp>
      <p:grpSp>
        <p:nvGrpSpPr>
          <p:cNvPr id="65" name="object 65"/>
          <p:cNvGrpSpPr/>
          <p:nvPr/>
        </p:nvGrpSpPr>
        <p:grpSpPr>
          <a:xfrm>
            <a:off x="7820853" y="5134297"/>
            <a:ext cx="3063750" cy="1244543"/>
            <a:chOff x="13629523" y="10648911"/>
            <a:chExt cx="6354445" cy="2581275"/>
          </a:xfrm>
        </p:grpSpPr>
        <p:sp>
          <p:nvSpPr>
            <p:cNvPr id="66" name="object 66"/>
            <p:cNvSpPr/>
            <p:nvPr/>
          </p:nvSpPr>
          <p:spPr>
            <a:xfrm>
              <a:off x="13632505" y="10651893"/>
              <a:ext cx="6348730" cy="2574925"/>
            </a:xfrm>
            <a:custGeom>
              <a:avLst/>
              <a:gdLst/>
              <a:ahLst/>
              <a:cxnLst/>
              <a:rect l="l" t="t" r="r" b="b"/>
              <a:pathLst>
                <a:path w="6348730" h="2574925">
                  <a:moveTo>
                    <a:pt x="6348474" y="0"/>
                  </a:moveTo>
                  <a:lnTo>
                    <a:pt x="0" y="0"/>
                  </a:lnTo>
                  <a:lnTo>
                    <a:pt x="0" y="2574750"/>
                  </a:lnTo>
                  <a:lnTo>
                    <a:pt x="6348474" y="2574750"/>
                  </a:lnTo>
                  <a:lnTo>
                    <a:pt x="6348474" y="0"/>
                  </a:lnTo>
                  <a:close/>
                </a:path>
              </a:pathLst>
            </a:custGeom>
            <a:solidFill>
              <a:srgbClr val="353941"/>
            </a:solidFill>
          </p:spPr>
          <p:txBody>
            <a:bodyPr wrap="square" lIns="0" tIns="0" rIns="0" bIns="0" rtlCol="0"/>
            <a:lstStyle/>
            <a:p>
              <a:pPr defTabSz="440832"/>
              <a:endParaRPr sz="868">
                <a:solidFill>
                  <a:prstClr val="black"/>
                </a:solidFill>
                <a:latin typeface="Calibri"/>
              </a:endParaRPr>
            </a:p>
          </p:txBody>
        </p:sp>
        <p:sp>
          <p:nvSpPr>
            <p:cNvPr id="67" name="object 67"/>
            <p:cNvSpPr/>
            <p:nvPr/>
          </p:nvSpPr>
          <p:spPr>
            <a:xfrm>
              <a:off x="13632505" y="10651893"/>
              <a:ext cx="6348730" cy="2574925"/>
            </a:xfrm>
            <a:custGeom>
              <a:avLst/>
              <a:gdLst/>
              <a:ahLst/>
              <a:cxnLst/>
              <a:rect l="l" t="t" r="r" b="b"/>
              <a:pathLst>
                <a:path w="6348730" h="2574925">
                  <a:moveTo>
                    <a:pt x="0" y="2574750"/>
                  </a:moveTo>
                  <a:lnTo>
                    <a:pt x="6348474" y="2574750"/>
                  </a:lnTo>
                  <a:lnTo>
                    <a:pt x="6348474" y="0"/>
                  </a:lnTo>
                  <a:lnTo>
                    <a:pt x="0" y="0"/>
                  </a:lnTo>
                  <a:lnTo>
                    <a:pt x="0" y="2574750"/>
                  </a:lnTo>
                  <a:close/>
                </a:path>
              </a:pathLst>
            </a:custGeom>
            <a:ln w="5965">
              <a:solidFill>
                <a:srgbClr val="353941"/>
              </a:solidFill>
            </a:ln>
          </p:spPr>
          <p:txBody>
            <a:bodyPr wrap="square" lIns="0" tIns="0" rIns="0" bIns="0" rtlCol="0"/>
            <a:lstStyle/>
            <a:p>
              <a:pPr defTabSz="440832"/>
              <a:endParaRPr sz="868">
                <a:solidFill>
                  <a:prstClr val="black"/>
                </a:solidFill>
                <a:latin typeface="Calibri"/>
              </a:endParaRPr>
            </a:p>
          </p:txBody>
        </p:sp>
      </p:grpSp>
      <p:sp>
        <p:nvSpPr>
          <p:cNvPr id="68" name="object 68"/>
          <p:cNvSpPr txBox="1"/>
          <p:nvPr/>
        </p:nvSpPr>
        <p:spPr>
          <a:xfrm>
            <a:off x="7883467" y="5156387"/>
            <a:ext cx="2943429" cy="813211"/>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5" dirty="0">
                <a:solidFill>
                  <a:srgbClr val="FFFFFF"/>
                </a:solidFill>
                <a:latin typeface="Arial MT"/>
                <a:cs typeface="Arial MT"/>
              </a:rPr>
              <a:t>Stygobitic invertebrates were collected from traps </a:t>
            </a:r>
            <a:r>
              <a:rPr sz="530" spc="2" dirty="0">
                <a:solidFill>
                  <a:srgbClr val="FFFFFF"/>
                </a:solidFill>
                <a:latin typeface="Arial MT"/>
                <a:cs typeface="Arial MT"/>
              </a:rPr>
              <a:t>in </a:t>
            </a:r>
            <a:r>
              <a:rPr sz="530" spc="5" dirty="0">
                <a:solidFill>
                  <a:srgbClr val="FFFFFF"/>
                </a:solidFill>
                <a:latin typeface="Arial MT"/>
                <a:cs typeface="Arial MT"/>
              </a:rPr>
              <a:t>over </a:t>
            </a:r>
            <a:r>
              <a:rPr sz="530" spc="2" dirty="0">
                <a:solidFill>
                  <a:srgbClr val="FFFFFF"/>
                </a:solidFill>
                <a:latin typeface="Arial MT"/>
                <a:cs typeface="Arial MT"/>
              </a:rPr>
              <a:t>half of </a:t>
            </a:r>
            <a:r>
              <a:rPr sz="530" spc="5" dirty="0">
                <a:solidFill>
                  <a:srgbClr val="FFFFFF"/>
                </a:solidFill>
                <a:latin typeface="Arial MT"/>
                <a:cs typeface="Arial MT"/>
              </a:rPr>
              <a:t>the sites during the study to </a:t>
            </a:r>
            <a:r>
              <a:rPr sz="530" spc="7" dirty="0">
                <a:solidFill>
                  <a:srgbClr val="FFFFFF"/>
                </a:solidFill>
                <a:latin typeface="Arial MT"/>
                <a:cs typeface="Arial MT"/>
              </a:rPr>
              <a:t> </a:t>
            </a:r>
            <a:r>
              <a:rPr sz="530" spc="5" dirty="0">
                <a:solidFill>
                  <a:srgbClr val="FFFFFF"/>
                </a:solidFill>
                <a:latin typeface="Arial MT"/>
                <a:cs typeface="Arial MT"/>
              </a:rPr>
              <a:t>date.</a:t>
            </a:r>
            <a:r>
              <a:rPr sz="530" spc="7" dirty="0">
                <a:solidFill>
                  <a:srgbClr val="FFFFFF"/>
                </a:solidFill>
                <a:latin typeface="Arial MT"/>
                <a:cs typeface="Arial MT"/>
              </a:rPr>
              <a:t> </a:t>
            </a:r>
            <a:r>
              <a:rPr sz="530" spc="5" dirty="0">
                <a:solidFill>
                  <a:srgbClr val="FFFFFF"/>
                </a:solidFill>
                <a:latin typeface="Arial MT"/>
                <a:cs typeface="Arial MT"/>
              </a:rPr>
              <a:t>These</a:t>
            </a:r>
            <a:r>
              <a:rPr sz="530" spc="7" dirty="0">
                <a:solidFill>
                  <a:srgbClr val="FFFFFF"/>
                </a:solidFill>
                <a:latin typeface="Arial MT"/>
                <a:cs typeface="Arial MT"/>
              </a:rPr>
              <a:t> </a:t>
            </a:r>
            <a:r>
              <a:rPr sz="530" spc="5" dirty="0">
                <a:solidFill>
                  <a:srgbClr val="FFFFFF"/>
                </a:solidFill>
                <a:latin typeface="Arial MT"/>
                <a:cs typeface="Arial MT"/>
              </a:rPr>
              <a:t>preliminary</a:t>
            </a:r>
            <a:r>
              <a:rPr sz="530" spc="7" dirty="0">
                <a:solidFill>
                  <a:srgbClr val="FFFFFF"/>
                </a:solidFill>
                <a:latin typeface="Arial MT"/>
                <a:cs typeface="Arial MT"/>
              </a:rPr>
              <a:t> </a:t>
            </a:r>
            <a:r>
              <a:rPr sz="530" spc="5" dirty="0">
                <a:solidFill>
                  <a:srgbClr val="FFFFFF"/>
                </a:solidFill>
                <a:latin typeface="Arial MT"/>
                <a:cs typeface="Arial MT"/>
              </a:rPr>
              <a:t>results</a:t>
            </a:r>
            <a:r>
              <a:rPr sz="530" spc="7" dirty="0">
                <a:solidFill>
                  <a:srgbClr val="FFFFFF"/>
                </a:solidFill>
                <a:latin typeface="Arial MT"/>
                <a:cs typeface="Arial MT"/>
              </a:rPr>
              <a:t> show</a:t>
            </a:r>
            <a:r>
              <a:rPr sz="530" spc="10" dirty="0">
                <a:solidFill>
                  <a:srgbClr val="FFFFFF"/>
                </a:solidFill>
                <a:latin typeface="Arial MT"/>
                <a:cs typeface="Arial MT"/>
              </a:rPr>
              <a:t> </a:t>
            </a:r>
            <a:r>
              <a:rPr sz="530" spc="5" dirty="0">
                <a:solidFill>
                  <a:srgbClr val="FFFFFF"/>
                </a:solidFill>
                <a:latin typeface="Arial MT"/>
                <a:cs typeface="Arial MT"/>
              </a:rPr>
              <a:t>that</a:t>
            </a:r>
            <a:r>
              <a:rPr sz="530" spc="7" dirty="0">
                <a:solidFill>
                  <a:srgbClr val="FFFFFF"/>
                </a:solidFill>
                <a:latin typeface="Arial MT"/>
                <a:cs typeface="Arial MT"/>
              </a:rPr>
              <a:t> </a:t>
            </a:r>
            <a:r>
              <a:rPr sz="530" spc="5" dirty="0">
                <a:solidFill>
                  <a:srgbClr val="FFFFFF"/>
                </a:solidFill>
                <a:latin typeface="Arial MT"/>
                <a:cs typeface="Arial MT"/>
              </a:rPr>
              <a:t>the</a:t>
            </a:r>
            <a:r>
              <a:rPr sz="530" spc="7" dirty="0">
                <a:solidFill>
                  <a:srgbClr val="FFFFFF"/>
                </a:solidFill>
                <a:latin typeface="Arial MT"/>
                <a:cs typeface="Arial MT"/>
              </a:rPr>
              <a:t> </a:t>
            </a:r>
            <a:r>
              <a:rPr sz="530" spc="5" dirty="0">
                <a:solidFill>
                  <a:srgbClr val="FFFFFF"/>
                </a:solidFill>
                <a:latin typeface="Arial MT"/>
                <a:cs typeface="Arial MT"/>
              </a:rPr>
              <a:t>stygofauna</a:t>
            </a:r>
            <a:r>
              <a:rPr sz="530" spc="7" dirty="0">
                <a:solidFill>
                  <a:srgbClr val="FFFFFF"/>
                </a:solidFill>
                <a:latin typeface="Arial MT"/>
                <a:cs typeface="Arial MT"/>
              </a:rPr>
              <a:t> </a:t>
            </a:r>
            <a:r>
              <a:rPr sz="530" spc="5" dirty="0">
                <a:solidFill>
                  <a:srgbClr val="FFFFFF"/>
                </a:solidFill>
                <a:latin typeface="Arial MT"/>
                <a:cs typeface="Arial MT"/>
              </a:rPr>
              <a:t>trap</a:t>
            </a:r>
            <a:r>
              <a:rPr sz="530" spc="7" dirty="0">
                <a:solidFill>
                  <a:srgbClr val="FFFFFF"/>
                </a:solidFill>
                <a:latin typeface="Arial MT"/>
                <a:cs typeface="Arial MT"/>
              </a:rPr>
              <a:t> </a:t>
            </a:r>
            <a:r>
              <a:rPr sz="530" spc="5" dirty="0">
                <a:solidFill>
                  <a:srgbClr val="FFFFFF"/>
                </a:solidFill>
                <a:latin typeface="Arial MT"/>
                <a:cs typeface="Arial MT"/>
              </a:rPr>
              <a:t>design</a:t>
            </a:r>
            <a:r>
              <a:rPr sz="530" spc="7" dirty="0">
                <a:solidFill>
                  <a:srgbClr val="FFFFFF"/>
                </a:solidFill>
                <a:latin typeface="Arial MT"/>
                <a:cs typeface="Arial MT"/>
              </a:rPr>
              <a:t> </a:t>
            </a:r>
            <a:r>
              <a:rPr sz="530" spc="5" dirty="0">
                <a:solidFill>
                  <a:srgbClr val="FFFFFF"/>
                </a:solidFill>
                <a:latin typeface="Arial MT"/>
                <a:cs typeface="Arial MT"/>
              </a:rPr>
              <a:t>and</a:t>
            </a:r>
            <a:r>
              <a:rPr sz="530" spc="7" dirty="0">
                <a:solidFill>
                  <a:srgbClr val="FFFFFF"/>
                </a:solidFill>
                <a:latin typeface="Arial MT"/>
                <a:cs typeface="Arial MT"/>
              </a:rPr>
              <a:t> </a:t>
            </a:r>
            <a:r>
              <a:rPr sz="530" spc="5" dirty="0">
                <a:solidFill>
                  <a:srgbClr val="FFFFFF"/>
                </a:solidFill>
                <a:latin typeface="Arial MT"/>
                <a:cs typeface="Arial MT"/>
              </a:rPr>
              <a:t>methodology </a:t>
            </a:r>
            <a:r>
              <a:rPr sz="530" spc="7" dirty="0">
                <a:solidFill>
                  <a:srgbClr val="FFFFFF"/>
                </a:solidFill>
                <a:latin typeface="Arial MT"/>
                <a:cs typeface="Arial MT"/>
              </a:rPr>
              <a:t> </a:t>
            </a:r>
            <a:r>
              <a:rPr sz="530" spc="5" dirty="0">
                <a:solidFill>
                  <a:srgbClr val="FFFFFF"/>
                </a:solidFill>
                <a:latin typeface="Arial MT"/>
                <a:cs typeface="Arial MT"/>
              </a:rPr>
              <a:t>presented here successfully collects stygofauna. </a:t>
            </a:r>
            <a:r>
              <a:rPr sz="530" dirty="0">
                <a:solidFill>
                  <a:srgbClr val="FFFFFF"/>
                </a:solidFill>
                <a:latin typeface="Arial MT"/>
                <a:cs typeface="Arial MT"/>
              </a:rPr>
              <a:t>Further, </a:t>
            </a:r>
            <a:r>
              <a:rPr sz="530" spc="7" dirty="0">
                <a:solidFill>
                  <a:srgbClr val="FFFFFF"/>
                </a:solidFill>
                <a:latin typeface="Arial MT"/>
                <a:cs typeface="Arial MT"/>
              </a:rPr>
              <a:t>a </a:t>
            </a:r>
            <a:r>
              <a:rPr sz="530" spc="5" dirty="0">
                <a:solidFill>
                  <a:srgbClr val="FFFFFF"/>
                </a:solidFill>
                <a:latin typeface="Arial MT"/>
                <a:cs typeface="Arial MT"/>
              </a:rPr>
              <a:t>large proportion </a:t>
            </a:r>
            <a:r>
              <a:rPr sz="530" spc="2" dirty="0">
                <a:solidFill>
                  <a:srgbClr val="FFFFFF"/>
                </a:solidFill>
                <a:latin typeface="Arial MT"/>
                <a:cs typeface="Arial MT"/>
              </a:rPr>
              <a:t>of </a:t>
            </a:r>
            <a:r>
              <a:rPr sz="530" spc="5" dirty="0">
                <a:solidFill>
                  <a:srgbClr val="FFFFFF"/>
                </a:solidFill>
                <a:latin typeface="Arial MT"/>
                <a:cs typeface="Arial MT"/>
              </a:rPr>
              <a:t>the specimens </a:t>
            </a:r>
            <a:r>
              <a:rPr sz="530" spc="7" dirty="0">
                <a:solidFill>
                  <a:srgbClr val="FFFFFF"/>
                </a:solidFill>
                <a:latin typeface="Arial MT"/>
                <a:cs typeface="Arial MT"/>
              </a:rPr>
              <a:t> </a:t>
            </a:r>
            <a:r>
              <a:rPr sz="530" spc="5" dirty="0">
                <a:solidFill>
                  <a:srgbClr val="FFFFFF"/>
                </a:solidFill>
                <a:latin typeface="Arial MT"/>
                <a:cs typeface="Arial MT"/>
              </a:rPr>
              <a:t>were</a:t>
            </a:r>
            <a:r>
              <a:rPr sz="530" spc="7" dirty="0">
                <a:solidFill>
                  <a:srgbClr val="FFFFFF"/>
                </a:solidFill>
                <a:latin typeface="Arial MT"/>
                <a:cs typeface="Arial MT"/>
              </a:rPr>
              <a:t> </a:t>
            </a:r>
            <a:r>
              <a:rPr sz="530" spc="2" dirty="0">
                <a:solidFill>
                  <a:srgbClr val="FFFFFF"/>
                </a:solidFill>
                <a:latin typeface="Arial MT"/>
                <a:cs typeface="Arial MT"/>
              </a:rPr>
              <a:t>in</a:t>
            </a:r>
            <a:r>
              <a:rPr sz="530" spc="5" dirty="0">
                <a:solidFill>
                  <a:srgbClr val="FFFFFF"/>
                </a:solidFill>
                <a:latin typeface="Arial MT"/>
                <a:cs typeface="Arial MT"/>
              </a:rPr>
              <a:t> </a:t>
            </a:r>
            <a:r>
              <a:rPr sz="530" spc="7" dirty="0">
                <a:solidFill>
                  <a:srgbClr val="FFFFFF"/>
                </a:solidFill>
                <a:latin typeface="Arial MT"/>
                <a:cs typeface="Arial MT"/>
              </a:rPr>
              <a:t>good </a:t>
            </a:r>
            <a:r>
              <a:rPr sz="530" spc="5" dirty="0">
                <a:solidFill>
                  <a:srgbClr val="FFFFFF"/>
                </a:solidFill>
                <a:latin typeface="Arial MT"/>
                <a:cs typeface="Arial MT"/>
              </a:rPr>
              <a:t>condition,</a:t>
            </a:r>
            <a:r>
              <a:rPr sz="530" spc="7" dirty="0">
                <a:solidFill>
                  <a:srgbClr val="FFFFFF"/>
                </a:solidFill>
                <a:latin typeface="Arial MT"/>
                <a:cs typeface="Arial MT"/>
              </a:rPr>
              <a:t> </a:t>
            </a:r>
            <a:r>
              <a:rPr sz="530" spc="5" dirty="0">
                <a:solidFill>
                  <a:srgbClr val="FFFFFF"/>
                </a:solidFill>
                <a:latin typeface="Arial MT"/>
                <a:cs typeface="Arial MT"/>
              </a:rPr>
              <a:t>which</a:t>
            </a:r>
            <a:r>
              <a:rPr sz="530" spc="7" dirty="0">
                <a:solidFill>
                  <a:srgbClr val="FFFFFF"/>
                </a:solidFill>
                <a:latin typeface="Arial MT"/>
                <a:cs typeface="Arial MT"/>
              </a:rPr>
              <a:t> </a:t>
            </a:r>
            <a:r>
              <a:rPr sz="530" spc="5" dirty="0">
                <a:solidFill>
                  <a:srgbClr val="FFFFFF"/>
                </a:solidFill>
                <a:latin typeface="Arial MT"/>
                <a:cs typeface="Arial MT"/>
              </a:rPr>
              <a:t>has positive</a:t>
            </a:r>
            <a:r>
              <a:rPr sz="530" spc="7" dirty="0">
                <a:solidFill>
                  <a:srgbClr val="FFFFFF"/>
                </a:solidFill>
                <a:latin typeface="Arial MT"/>
                <a:cs typeface="Arial MT"/>
              </a:rPr>
              <a:t> </a:t>
            </a:r>
            <a:r>
              <a:rPr sz="530" spc="5" dirty="0">
                <a:solidFill>
                  <a:srgbClr val="FFFFFF"/>
                </a:solidFill>
                <a:latin typeface="Arial MT"/>
                <a:cs typeface="Arial MT"/>
              </a:rPr>
              <a:t>implications to morphological</a:t>
            </a:r>
            <a:r>
              <a:rPr sz="530" spc="7" dirty="0">
                <a:solidFill>
                  <a:srgbClr val="FFFFFF"/>
                </a:solidFill>
                <a:latin typeface="Arial MT"/>
                <a:cs typeface="Arial MT"/>
              </a:rPr>
              <a:t> </a:t>
            </a:r>
            <a:r>
              <a:rPr sz="530" spc="5" dirty="0">
                <a:solidFill>
                  <a:srgbClr val="FFFFFF"/>
                </a:solidFill>
                <a:latin typeface="Arial MT"/>
                <a:cs typeface="Arial MT"/>
              </a:rPr>
              <a:t>identification </a:t>
            </a:r>
            <a:r>
              <a:rPr sz="530" spc="7" dirty="0">
                <a:solidFill>
                  <a:srgbClr val="FFFFFF"/>
                </a:solidFill>
                <a:latin typeface="Arial MT"/>
                <a:cs typeface="Arial MT"/>
              </a:rPr>
              <a:t>and </a:t>
            </a:r>
            <a:r>
              <a:rPr sz="530" spc="10" dirty="0">
                <a:solidFill>
                  <a:srgbClr val="FFFFFF"/>
                </a:solidFill>
                <a:latin typeface="Arial MT"/>
                <a:cs typeface="Arial MT"/>
              </a:rPr>
              <a:t> </a:t>
            </a:r>
            <a:r>
              <a:rPr sz="530" spc="5" dirty="0">
                <a:solidFill>
                  <a:srgbClr val="FFFFFF"/>
                </a:solidFill>
                <a:latin typeface="Arial MT"/>
                <a:cs typeface="Arial MT"/>
              </a:rPr>
              <a:t>molecular</a:t>
            </a:r>
            <a:r>
              <a:rPr sz="530" spc="7" dirty="0">
                <a:solidFill>
                  <a:srgbClr val="FFFFFF"/>
                </a:solidFill>
                <a:latin typeface="Arial MT"/>
                <a:cs typeface="Arial MT"/>
              </a:rPr>
              <a:t> </a:t>
            </a:r>
            <a:r>
              <a:rPr sz="530" spc="5" dirty="0">
                <a:solidFill>
                  <a:srgbClr val="FFFFFF"/>
                </a:solidFill>
                <a:latin typeface="Arial MT"/>
                <a:cs typeface="Arial MT"/>
              </a:rPr>
              <a:t>analysis.</a:t>
            </a:r>
            <a:endParaRPr sz="530">
              <a:solidFill>
                <a:prstClr val="black"/>
              </a:solidFill>
              <a:latin typeface="Arial MT"/>
              <a:cs typeface="Arial MT"/>
            </a:endParaRPr>
          </a:p>
          <a:p>
            <a:pPr marL="6123" marR="3061" algn="just" defTabSz="440832">
              <a:lnSpc>
                <a:spcPct val="102499"/>
              </a:lnSpc>
              <a:spcBef>
                <a:spcPts val="487"/>
              </a:spcBef>
            </a:pPr>
            <a:r>
              <a:rPr sz="530" spc="5" dirty="0">
                <a:solidFill>
                  <a:srgbClr val="FFFFFF"/>
                </a:solidFill>
                <a:latin typeface="Arial MT"/>
                <a:cs typeface="Arial MT"/>
              </a:rPr>
              <a:t>While </a:t>
            </a:r>
            <a:r>
              <a:rPr sz="530" spc="2" dirty="0">
                <a:solidFill>
                  <a:srgbClr val="FFFFFF"/>
                </a:solidFill>
                <a:latin typeface="Arial MT"/>
                <a:cs typeface="Arial MT"/>
              </a:rPr>
              <a:t>net </a:t>
            </a:r>
            <a:r>
              <a:rPr sz="530" spc="5" dirty="0">
                <a:solidFill>
                  <a:srgbClr val="FFFFFF"/>
                </a:solidFill>
                <a:latin typeface="Arial MT"/>
                <a:cs typeface="Arial MT"/>
              </a:rPr>
              <a:t>haul sampling yielded higher abundances and taxa richness than traps, several taxa </a:t>
            </a:r>
            <a:r>
              <a:rPr sz="530" spc="7" dirty="0">
                <a:solidFill>
                  <a:srgbClr val="FFFFFF"/>
                </a:solidFill>
                <a:latin typeface="Arial MT"/>
                <a:cs typeface="Arial MT"/>
              </a:rPr>
              <a:t> </a:t>
            </a:r>
            <a:r>
              <a:rPr sz="530" spc="5" dirty="0">
                <a:solidFill>
                  <a:srgbClr val="FFFFFF"/>
                </a:solidFill>
                <a:latin typeface="Arial MT"/>
                <a:cs typeface="Arial MT"/>
              </a:rPr>
              <a:t>were recorded in traps only </a:t>
            </a:r>
            <a:r>
              <a:rPr sz="530" spc="7" dirty="0">
                <a:solidFill>
                  <a:srgbClr val="FFFFFF"/>
                </a:solidFill>
                <a:latin typeface="Arial MT"/>
                <a:cs typeface="Arial MT"/>
              </a:rPr>
              <a:t>and </a:t>
            </a:r>
            <a:r>
              <a:rPr sz="530" spc="2" dirty="0">
                <a:solidFill>
                  <a:srgbClr val="FFFFFF"/>
                </a:solidFill>
                <a:latin typeface="Arial MT"/>
                <a:cs typeface="Arial MT"/>
              </a:rPr>
              <a:t>not </a:t>
            </a:r>
            <a:r>
              <a:rPr sz="530" spc="5" dirty="0">
                <a:solidFill>
                  <a:srgbClr val="FFFFFF"/>
                </a:solidFill>
                <a:latin typeface="Arial MT"/>
                <a:cs typeface="Arial MT"/>
              </a:rPr>
              <a:t>the associated </a:t>
            </a:r>
            <a:r>
              <a:rPr sz="530" spc="2" dirty="0">
                <a:solidFill>
                  <a:srgbClr val="FFFFFF"/>
                </a:solidFill>
                <a:latin typeface="Arial MT"/>
                <a:cs typeface="Arial MT"/>
              </a:rPr>
              <a:t>net haul </a:t>
            </a:r>
            <a:r>
              <a:rPr sz="530" spc="5" dirty="0">
                <a:solidFill>
                  <a:srgbClr val="FFFFFF"/>
                </a:solidFill>
                <a:latin typeface="Arial MT"/>
                <a:cs typeface="Arial MT"/>
              </a:rPr>
              <a:t>sample. This provides support for </a:t>
            </a:r>
            <a:r>
              <a:rPr sz="530" spc="7" dirty="0">
                <a:solidFill>
                  <a:srgbClr val="FFFFFF"/>
                </a:solidFill>
                <a:latin typeface="Arial MT"/>
                <a:cs typeface="Arial MT"/>
              </a:rPr>
              <a:t> </a:t>
            </a:r>
            <a:r>
              <a:rPr sz="530" spc="5" dirty="0">
                <a:solidFill>
                  <a:srgbClr val="FFFFFF"/>
                </a:solidFill>
                <a:latin typeface="Arial MT"/>
                <a:cs typeface="Arial MT"/>
              </a:rPr>
              <a:t>the use </a:t>
            </a:r>
            <a:r>
              <a:rPr sz="530" spc="2" dirty="0">
                <a:solidFill>
                  <a:srgbClr val="FFFFFF"/>
                </a:solidFill>
                <a:latin typeface="Arial MT"/>
                <a:cs typeface="Arial MT"/>
              </a:rPr>
              <a:t>of</a:t>
            </a:r>
            <a:r>
              <a:rPr sz="530" spc="5" dirty="0">
                <a:solidFill>
                  <a:srgbClr val="FFFFFF"/>
                </a:solidFill>
                <a:latin typeface="Arial MT"/>
                <a:cs typeface="Arial MT"/>
              </a:rPr>
              <a:t> stygofauna traps as </a:t>
            </a:r>
            <a:r>
              <a:rPr sz="530" spc="7" dirty="0">
                <a:solidFill>
                  <a:srgbClr val="FFFFFF"/>
                </a:solidFill>
                <a:latin typeface="Arial MT"/>
                <a:cs typeface="Arial MT"/>
              </a:rPr>
              <a:t>a </a:t>
            </a:r>
            <a:r>
              <a:rPr sz="530" spc="5" dirty="0">
                <a:solidFill>
                  <a:srgbClr val="FFFFFF"/>
                </a:solidFill>
                <a:latin typeface="Arial MT"/>
                <a:cs typeface="Arial MT"/>
              </a:rPr>
              <a:t>complementary method to </a:t>
            </a:r>
            <a:r>
              <a:rPr sz="530" spc="2" dirty="0">
                <a:solidFill>
                  <a:srgbClr val="FFFFFF"/>
                </a:solidFill>
                <a:latin typeface="Arial MT"/>
                <a:cs typeface="Arial MT"/>
              </a:rPr>
              <a:t>net</a:t>
            </a:r>
            <a:r>
              <a:rPr sz="530" spc="5" dirty="0">
                <a:solidFill>
                  <a:srgbClr val="FFFFFF"/>
                </a:solidFill>
                <a:latin typeface="Arial MT"/>
                <a:cs typeface="Arial MT"/>
              </a:rPr>
              <a:t> </a:t>
            </a:r>
            <a:r>
              <a:rPr sz="530" spc="2" dirty="0">
                <a:solidFill>
                  <a:srgbClr val="FFFFFF"/>
                </a:solidFill>
                <a:latin typeface="Arial MT"/>
                <a:cs typeface="Arial MT"/>
              </a:rPr>
              <a:t>haul</a:t>
            </a:r>
            <a:r>
              <a:rPr sz="530" spc="5" dirty="0">
                <a:solidFill>
                  <a:srgbClr val="FFFFFF"/>
                </a:solidFill>
                <a:latin typeface="Arial MT"/>
                <a:cs typeface="Arial MT"/>
              </a:rPr>
              <a:t> sampling </a:t>
            </a:r>
            <a:r>
              <a:rPr sz="530" spc="2" dirty="0">
                <a:solidFill>
                  <a:srgbClr val="FFFFFF"/>
                </a:solidFill>
                <a:latin typeface="Arial MT"/>
                <a:cs typeface="Arial MT"/>
              </a:rPr>
              <a:t>in  </a:t>
            </a:r>
            <a:r>
              <a:rPr sz="530" spc="5" dirty="0">
                <a:solidFill>
                  <a:srgbClr val="FFFFFF"/>
                </a:solidFill>
                <a:latin typeface="Arial MT"/>
                <a:cs typeface="Arial MT"/>
              </a:rPr>
              <a:t>order to </a:t>
            </a:r>
            <a:r>
              <a:rPr sz="530" spc="7" dirty="0">
                <a:solidFill>
                  <a:srgbClr val="FFFFFF"/>
                </a:solidFill>
                <a:latin typeface="Arial MT"/>
                <a:cs typeface="Arial MT"/>
              </a:rPr>
              <a:t> </a:t>
            </a:r>
            <a:r>
              <a:rPr sz="530" spc="5" dirty="0">
                <a:solidFill>
                  <a:srgbClr val="FFFFFF"/>
                </a:solidFill>
                <a:latin typeface="Arial MT"/>
                <a:cs typeface="Arial MT"/>
              </a:rPr>
              <a:t>produce</a:t>
            </a:r>
            <a:r>
              <a:rPr sz="530" spc="2" dirty="0">
                <a:solidFill>
                  <a:srgbClr val="FFFFFF"/>
                </a:solidFill>
                <a:latin typeface="Arial MT"/>
                <a:cs typeface="Arial MT"/>
              </a:rPr>
              <a:t> </a:t>
            </a:r>
            <a:r>
              <a:rPr sz="530" spc="7" dirty="0">
                <a:solidFill>
                  <a:srgbClr val="FFFFFF"/>
                </a:solidFill>
                <a:latin typeface="Arial MT"/>
                <a:cs typeface="Arial MT"/>
              </a:rPr>
              <a:t>a</a:t>
            </a:r>
            <a:r>
              <a:rPr sz="530" spc="2" dirty="0">
                <a:solidFill>
                  <a:srgbClr val="FFFFFF"/>
                </a:solidFill>
                <a:latin typeface="Arial MT"/>
                <a:cs typeface="Arial MT"/>
              </a:rPr>
              <a:t> </a:t>
            </a:r>
            <a:r>
              <a:rPr sz="530" spc="7" dirty="0">
                <a:solidFill>
                  <a:srgbClr val="FFFFFF"/>
                </a:solidFill>
                <a:latin typeface="Arial MT"/>
                <a:cs typeface="Arial MT"/>
              </a:rPr>
              <a:t>more</a:t>
            </a:r>
            <a:r>
              <a:rPr sz="530" dirty="0">
                <a:solidFill>
                  <a:srgbClr val="FFFFFF"/>
                </a:solidFill>
                <a:latin typeface="Arial MT"/>
                <a:cs typeface="Arial MT"/>
              </a:rPr>
              <a:t> </a:t>
            </a:r>
            <a:r>
              <a:rPr sz="530" spc="5" dirty="0">
                <a:solidFill>
                  <a:srgbClr val="FFFFFF"/>
                </a:solidFill>
                <a:latin typeface="Arial MT"/>
                <a:cs typeface="Arial MT"/>
              </a:rPr>
              <a:t>complete inventory</a:t>
            </a:r>
            <a:r>
              <a:rPr sz="530" spc="7" dirty="0">
                <a:solidFill>
                  <a:srgbClr val="FFFFFF"/>
                </a:solidFill>
                <a:latin typeface="Arial MT"/>
                <a:cs typeface="Arial MT"/>
              </a:rPr>
              <a:t> </a:t>
            </a:r>
            <a:r>
              <a:rPr sz="530" spc="2" dirty="0">
                <a:solidFill>
                  <a:srgbClr val="FFFFFF"/>
                </a:solidFill>
                <a:latin typeface="Arial MT"/>
                <a:cs typeface="Arial MT"/>
              </a:rPr>
              <a:t>of </a:t>
            </a:r>
            <a:r>
              <a:rPr sz="530" spc="5" dirty="0">
                <a:solidFill>
                  <a:srgbClr val="FFFFFF"/>
                </a:solidFill>
                <a:latin typeface="Arial MT"/>
                <a:cs typeface="Arial MT"/>
              </a:rPr>
              <a:t>species.</a:t>
            </a:r>
            <a:endParaRPr sz="530">
              <a:solidFill>
                <a:prstClr val="black"/>
              </a:solidFill>
              <a:latin typeface="Arial MT"/>
              <a:cs typeface="Arial MT"/>
            </a:endParaRPr>
          </a:p>
        </p:txBody>
      </p:sp>
      <p:sp>
        <p:nvSpPr>
          <p:cNvPr id="69" name="object 69"/>
          <p:cNvSpPr txBox="1"/>
          <p:nvPr/>
        </p:nvSpPr>
        <p:spPr>
          <a:xfrm>
            <a:off x="7883466" y="6026090"/>
            <a:ext cx="2942817" cy="250108"/>
          </a:xfrm>
          <a:prstGeom prst="rect">
            <a:avLst/>
          </a:prstGeom>
        </p:spPr>
        <p:txBody>
          <a:bodyPr vert="horz" wrap="square" lIns="0" tIns="5817" rIns="0" bIns="0" rtlCol="0">
            <a:spAutoFit/>
          </a:bodyPr>
          <a:lstStyle/>
          <a:p>
            <a:pPr marL="6123" marR="2449" algn="just" defTabSz="440832">
              <a:lnSpc>
                <a:spcPct val="102499"/>
              </a:lnSpc>
              <a:spcBef>
                <a:spcPts val="46"/>
              </a:spcBef>
            </a:pPr>
            <a:r>
              <a:rPr sz="530" spc="5" dirty="0">
                <a:solidFill>
                  <a:srgbClr val="FFFFFF"/>
                </a:solidFill>
                <a:latin typeface="Arial MT"/>
                <a:cs typeface="Arial MT"/>
              </a:rPr>
              <a:t>This study </a:t>
            </a:r>
            <a:r>
              <a:rPr sz="530" spc="2" dirty="0">
                <a:solidFill>
                  <a:srgbClr val="FFFFFF"/>
                </a:solidFill>
                <a:latin typeface="Arial MT"/>
                <a:cs typeface="Arial MT"/>
              </a:rPr>
              <a:t>is </a:t>
            </a:r>
            <a:r>
              <a:rPr sz="530" spc="5" dirty="0">
                <a:solidFill>
                  <a:srgbClr val="FFFFFF"/>
                </a:solidFill>
                <a:latin typeface="Arial MT"/>
                <a:cs typeface="Arial MT"/>
              </a:rPr>
              <a:t>ongoing, with the </a:t>
            </a:r>
            <a:r>
              <a:rPr sz="530" spc="2" dirty="0">
                <a:solidFill>
                  <a:srgbClr val="FFFFFF"/>
                </a:solidFill>
                <a:latin typeface="Arial MT"/>
                <a:cs typeface="Arial MT"/>
              </a:rPr>
              <a:t>final </a:t>
            </a:r>
            <a:r>
              <a:rPr sz="530" spc="5" dirty="0">
                <a:solidFill>
                  <a:srgbClr val="FFFFFF"/>
                </a:solidFill>
                <a:latin typeface="Arial MT"/>
                <a:cs typeface="Arial MT"/>
              </a:rPr>
              <a:t>phase </a:t>
            </a:r>
            <a:r>
              <a:rPr sz="530" spc="2" dirty="0">
                <a:solidFill>
                  <a:srgbClr val="FFFFFF"/>
                </a:solidFill>
                <a:latin typeface="Arial MT"/>
                <a:cs typeface="Arial MT"/>
              </a:rPr>
              <a:t>of </a:t>
            </a:r>
            <a:r>
              <a:rPr sz="530" spc="5" dirty="0">
                <a:solidFill>
                  <a:srgbClr val="FFFFFF"/>
                </a:solidFill>
                <a:latin typeface="Arial MT"/>
                <a:cs typeface="Arial MT"/>
              </a:rPr>
              <a:t>sampling planned for August </a:t>
            </a:r>
            <a:r>
              <a:rPr sz="530" spc="7" dirty="0">
                <a:solidFill>
                  <a:srgbClr val="FFFFFF"/>
                </a:solidFill>
                <a:latin typeface="Arial MT"/>
                <a:cs typeface="Arial MT"/>
              </a:rPr>
              <a:t>2022 </a:t>
            </a:r>
            <a:r>
              <a:rPr sz="530" spc="5" dirty="0">
                <a:solidFill>
                  <a:srgbClr val="FFFFFF"/>
                </a:solidFill>
                <a:latin typeface="Arial MT"/>
                <a:cs typeface="Arial MT"/>
              </a:rPr>
              <a:t>(dry season). </a:t>
            </a:r>
            <a:r>
              <a:rPr sz="530" spc="7" dirty="0">
                <a:solidFill>
                  <a:srgbClr val="FFFFFF"/>
                </a:solidFill>
                <a:latin typeface="Arial MT"/>
                <a:cs typeface="Arial MT"/>
              </a:rPr>
              <a:t> </a:t>
            </a:r>
            <a:r>
              <a:rPr sz="530" spc="5" dirty="0">
                <a:solidFill>
                  <a:srgbClr val="FFFFFF"/>
                </a:solidFill>
                <a:latin typeface="Arial MT"/>
                <a:cs typeface="Arial MT"/>
              </a:rPr>
              <a:t>While preliminary results are promising, further evaluation </a:t>
            </a:r>
            <a:r>
              <a:rPr sz="530" spc="2" dirty="0">
                <a:solidFill>
                  <a:srgbClr val="FFFFFF"/>
                </a:solidFill>
                <a:latin typeface="Arial MT"/>
                <a:cs typeface="Arial MT"/>
              </a:rPr>
              <a:t>is </a:t>
            </a:r>
            <a:r>
              <a:rPr sz="530" spc="5" dirty="0">
                <a:solidFill>
                  <a:srgbClr val="FFFFFF"/>
                </a:solidFill>
                <a:latin typeface="Arial MT"/>
                <a:cs typeface="Arial MT"/>
              </a:rPr>
              <a:t>required to determine the </a:t>
            </a:r>
            <a:r>
              <a:rPr sz="530" spc="2" dirty="0">
                <a:solidFill>
                  <a:srgbClr val="FFFFFF"/>
                </a:solidFill>
                <a:latin typeface="Arial MT"/>
                <a:cs typeface="Arial MT"/>
              </a:rPr>
              <a:t>efficacy </a:t>
            </a:r>
            <a:r>
              <a:rPr sz="530" spc="5" dirty="0">
                <a:solidFill>
                  <a:srgbClr val="FFFFFF"/>
                </a:solidFill>
                <a:latin typeface="Arial MT"/>
                <a:cs typeface="Arial MT"/>
              </a:rPr>
              <a:t> and</a:t>
            </a:r>
            <a:r>
              <a:rPr sz="530" spc="2" dirty="0">
                <a:solidFill>
                  <a:srgbClr val="FFFFFF"/>
                </a:solidFill>
                <a:latin typeface="Arial MT"/>
                <a:cs typeface="Arial MT"/>
              </a:rPr>
              <a:t> utility</a:t>
            </a:r>
            <a:r>
              <a:rPr sz="530" spc="5" dirty="0">
                <a:solidFill>
                  <a:srgbClr val="FFFFFF"/>
                </a:solidFill>
                <a:latin typeface="Arial MT"/>
                <a:cs typeface="Arial MT"/>
              </a:rPr>
              <a:t> </a:t>
            </a:r>
            <a:r>
              <a:rPr sz="530" spc="2" dirty="0">
                <a:solidFill>
                  <a:srgbClr val="FFFFFF"/>
                </a:solidFill>
                <a:latin typeface="Arial MT"/>
                <a:cs typeface="Arial MT"/>
              </a:rPr>
              <a:t>of </a:t>
            </a:r>
            <a:r>
              <a:rPr sz="530" spc="5" dirty="0">
                <a:solidFill>
                  <a:srgbClr val="FFFFFF"/>
                </a:solidFill>
                <a:latin typeface="Arial MT"/>
                <a:cs typeface="Arial MT"/>
              </a:rPr>
              <a:t>this</a:t>
            </a:r>
            <a:r>
              <a:rPr sz="530" spc="2" dirty="0">
                <a:solidFill>
                  <a:srgbClr val="FFFFFF"/>
                </a:solidFill>
                <a:latin typeface="Arial MT"/>
                <a:cs typeface="Arial MT"/>
              </a:rPr>
              <a:t> </a:t>
            </a:r>
            <a:r>
              <a:rPr sz="530" spc="5" dirty="0">
                <a:solidFill>
                  <a:srgbClr val="FFFFFF"/>
                </a:solidFill>
                <a:latin typeface="Arial MT"/>
                <a:cs typeface="Arial MT"/>
              </a:rPr>
              <a:t>trap</a:t>
            </a:r>
            <a:r>
              <a:rPr sz="530" dirty="0">
                <a:solidFill>
                  <a:srgbClr val="FFFFFF"/>
                </a:solidFill>
                <a:latin typeface="Arial MT"/>
                <a:cs typeface="Arial MT"/>
              </a:rPr>
              <a:t> </a:t>
            </a:r>
            <a:r>
              <a:rPr sz="530" spc="5" dirty="0">
                <a:solidFill>
                  <a:srgbClr val="FFFFFF"/>
                </a:solidFill>
                <a:latin typeface="Arial MT"/>
                <a:cs typeface="Arial MT"/>
              </a:rPr>
              <a:t>design and </a:t>
            </a:r>
            <a:r>
              <a:rPr sz="530" spc="2" dirty="0">
                <a:solidFill>
                  <a:srgbClr val="FFFFFF"/>
                </a:solidFill>
                <a:latin typeface="Arial MT"/>
                <a:cs typeface="Arial MT"/>
              </a:rPr>
              <a:t>methodology.</a:t>
            </a:r>
            <a:endParaRPr sz="530">
              <a:solidFill>
                <a:prstClr val="black"/>
              </a:solidFill>
              <a:latin typeface="Arial MT"/>
              <a:cs typeface="Arial MT"/>
            </a:endParaRPr>
          </a:p>
        </p:txBody>
      </p:sp>
      <p:sp>
        <p:nvSpPr>
          <p:cNvPr id="70" name="object 70"/>
          <p:cNvSpPr txBox="1"/>
          <p:nvPr/>
        </p:nvSpPr>
        <p:spPr>
          <a:xfrm>
            <a:off x="7844871" y="5003700"/>
            <a:ext cx="1369457" cy="131753"/>
          </a:xfrm>
          <a:prstGeom prst="rect">
            <a:avLst/>
          </a:prstGeom>
        </p:spPr>
        <p:txBody>
          <a:bodyPr vert="horz" wrap="square" lIns="0" tIns="5511" rIns="0" bIns="0" rtlCol="0">
            <a:spAutoFit/>
          </a:bodyPr>
          <a:lstStyle/>
          <a:p>
            <a:pPr marL="6123" defTabSz="440832">
              <a:spcBef>
                <a:spcPts val="43"/>
              </a:spcBef>
            </a:pPr>
            <a:r>
              <a:rPr sz="820" b="1" spc="-2" dirty="0">
                <a:solidFill>
                  <a:srgbClr val="ED8008"/>
                </a:solidFill>
                <a:latin typeface="Arial"/>
                <a:cs typeface="Arial"/>
              </a:rPr>
              <a:t>Discussion</a:t>
            </a:r>
            <a:r>
              <a:rPr sz="820" b="1" spc="-14" dirty="0">
                <a:solidFill>
                  <a:srgbClr val="ED8008"/>
                </a:solidFill>
                <a:latin typeface="Arial"/>
                <a:cs typeface="Arial"/>
              </a:rPr>
              <a:t> </a:t>
            </a:r>
            <a:r>
              <a:rPr sz="820" b="1" spc="-5" dirty="0">
                <a:solidFill>
                  <a:srgbClr val="ED8008"/>
                </a:solidFill>
                <a:latin typeface="Arial"/>
                <a:cs typeface="Arial"/>
              </a:rPr>
              <a:t>and</a:t>
            </a:r>
            <a:r>
              <a:rPr sz="820" b="1" spc="-14" dirty="0">
                <a:solidFill>
                  <a:srgbClr val="ED8008"/>
                </a:solidFill>
                <a:latin typeface="Arial"/>
                <a:cs typeface="Arial"/>
              </a:rPr>
              <a:t> </a:t>
            </a:r>
            <a:r>
              <a:rPr sz="820" b="1" spc="-5" dirty="0">
                <a:solidFill>
                  <a:srgbClr val="ED8008"/>
                </a:solidFill>
                <a:latin typeface="Arial"/>
                <a:cs typeface="Arial"/>
              </a:rPr>
              <a:t>Conclusion</a:t>
            </a:r>
            <a:endParaRPr sz="820">
              <a:solidFill>
                <a:prstClr val="black"/>
              </a:solidFill>
              <a:latin typeface="Arial"/>
              <a:cs typeface="Arial"/>
            </a:endParaRPr>
          </a:p>
        </p:txBody>
      </p:sp>
      <p:grpSp>
        <p:nvGrpSpPr>
          <p:cNvPr id="71" name="object 71"/>
          <p:cNvGrpSpPr/>
          <p:nvPr/>
        </p:nvGrpSpPr>
        <p:grpSpPr>
          <a:xfrm>
            <a:off x="7831552" y="6509601"/>
            <a:ext cx="3049055" cy="307079"/>
            <a:chOff x="13651714" y="13501394"/>
            <a:chExt cx="6323965" cy="636905"/>
          </a:xfrm>
        </p:grpSpPr>
        <p:sp>
          <p:nvSpPr>
            <p:cNvPr id="72" name="object 72"/>
            <p:cNvSpPr/>
            <p:nvPr/>
          </p:nvSpPr>
          <p:spPr>
            <a:xfrm>
              <a:off x="13654696" y="13504377"/>
              <a:ext cx="6318250" cy="631190"/>
            </a:xfrm>
            <a:custGeom>
              <a:avLst/>
              <a:gdLst/>
              <a:ahLst/>
              <a:cxnLst/>
              <a:rect l="l" t="t" r="r" b="b"/>
              <a:pathLst>
                <a:path w="6318250" h="631190">
                  <a:moveTo>
                    <a:pt x="6317695" y="0"/>
                  </a:moveTo>
                  <a:lnTo>
                    <a:pt x="0" y="0"/>
                  </a:lnTo>
                  <a:lnTo>
                    <a:pt x="0" y="630624"/>
                  </a:lnTo>
                  <a:lnTo>
                    <a:pt x="6317695" y="630624"/>
                  </a:lnTo>
                  <a:lnTo>
                    <a:pt x="6317695" y="0"/>
                  </a:lnTo>
                  <a:close/>
                </a:path>
              </a:pathLst>
            </a:custGeom>
            <a:solidFill>
              <a:srgbClr val="353941"/>
            </a:solidFill>
          </p:spPr>
          <p:txBody>
            <a:bodyPr wrap="square" lIns="0" tIns="0" rIns="0" bIns="0" rtlCol="0"/>
            <a:lstStyle/>
            <a:p>
              <a:pPr defTabSz="440832"/>
              <a:endParaRPr sz="868">
                <a:solidFill>
                  <a:prstClr val="black"/>
                </a:solidFill>
                <a:latin typeface="Calibri"/>
              </a:endParaRPr>
            </a:p>
          </p:txBody>
        </p:sp>
        <p:sp>
          <p:nvSpPr>
            <p:cNvPr id="73" name="object 73"/>
            <p:cNvSpPr/>
            <p:nvPr/>
          </p:nvSpPr>
          <p:spPr>
            <a:xfrm>
              <a:off x="13654696" y="13504377"/>
              <a:ext cx="6318250" cy="631190"/>
            </a:xfrm>
            <a:custGeom>
              <a:avLst/>
              <a:gdLst/>
              <a:ahLst/>
              <a:cxnLst/>
              <a:rect l="l" t="t" r="r" b="b"/>
              <a:pathLst>
                <a:path w="6318250" h="631190">
                  <a:moveTo>
                    <a:pt x="0" y="630624"/>
                  </a:moveTo>
                  <a:lnTo>
                    <a:pt x="6317695" y="630624"/>
                  </a:lnTo>
                  <a:lnTo>
                    <a:pt x="6317695" y="0"/>
                  </a:lnTo>
                  <a:lnTo>
                    <a:pt x="0" y="0"/>
                  </a:lnTo>
                  <a:lnTo>
                    <a:pt x="0" y="630624"/>
                  </a:lnTo>
                  <a:close/>
                </a:path>
              </a:pathLst>
            </a:custGeom>
            <a:ln w="5965">
              <a:solidFill>
                <a:srgbClr val="353941"/>
              </a:solidFill>
            </a:ln>
          </p:spPr>
          <p:txBody>
            <a:bodyPr wrap="square" lIns="0" tIns="0" rIns="0" bIns="0" rtlCol="0"/>
            <a:lstStyle/>
            <a:p>
              <a:pPr defTabSz="440832"/>
              <a:endParaRPr sz="868">
                <a:solidFill>
                  <a:prstClr val="black"/>
                </a:solidFill>
                <a:latin typeface="Calibri"/>
              </a:endParaRPr>
            </a:p>
          </p:txBody>
        </p:sp>
      </p:grpSp>
      <p:sp>
        <p:nvSpPr>
          <p:cNvPr id="74" name="object 74"/>
          <p:cNvSpPr txBox="1"/>
          <p:nvPr/>
        </p:nvSpPr>
        <p:spPr>
          <a:xfrm>
            <a:off x="7842742" y="6389300"/>
            <a:ext cx="767851" cy="103303"/>
          </a:xfrm>
          <a:prstGeom prst="rect">
            <a:avLst/>
          </a:prstGeom>
        </p:spPr>
        <p:txBody>
          <a:bodyPr vert="horz" wrap="square" lIns="0" tIns="6736" rIns="0" bIns="0" rtlCol="0">
            <a:spAutoFit/>
          </a:bodyPr>
          <a:lstStyle/>
          <a:p>
            <a:pPr marL="6123" defTabSz="440832">
              <a:spcBef>
                <a:spcPts val="53"/>
              </a:spcBef>
            </a:pPr>
            <a:r>
              <a:rPr sz="627" b="1" spc="2" dirty="0">
                <a:solidFill>
                  <a:srgbClr val="ED8008"/>
                </a:solidFill>
                <a:latin typeface="Arial"/>
                <a:cs typeface="Arial"/>
              </a:rPr>
              <a:t>Acknowledgements</a:t>
            </a:r>
            <a:endParaRPr sz="627">
              <a:solidFill>
                <a:prstClr val="black"/>
              </a:solidFill>
              <a:latin typeface="Arial"/>
              <a:cs typeface="Arial"/>
            </a:endParaRPr>
          </a:p>
        </p:txBody>
      </p:sp>
      <p:sp>
        <p:nvSpPr>
          <p:cNvPr id="75" name="object 75"/>
          <p:cNvSpPr txBox="1"/>
          <p:nvPr/>
        </p:nvSpPr>
        <p:spPr>
          <a:xfrm>
            <a:off x="7883466" y="6522724"/>
            <a:ext cx="2942817" cy="258251"/>
          </a:xfrm>
          <a:prstGeom prst="rect">
            <a:avLst/>
          </a:prstGeom>
        </p:spPr>
        <p:txBody>
          <a:bodyPr vert="horz" wrap="square" lIns="0" tIns="5817" rIns="0" bIns="0" rtlCol="0">
            <a:spAutoFit/>
          </a:bodyPr>
          <a:lstStyle/>
          <a:p>
            <a:pPr marL="6123" marR="2449" algn="just" defTabSz="440832">
              <a:spcBef>
                <a:spcPts val="46"/>
              </a:spcBef>
            </a:pPr>
            <a:r>
              <a:rPr sz="410" spc="-7" dirty="0">
                <a:solidFill>
                  <a:srgbClr val="FFFFFF"/>
                </a:solidFill>
                <a:latin typeface="Arial MT"/>
                <a:cs typeface="Arial MT"/>
              </a:rPr>
              <a:t>We </a:t>
            </a:r>
            <a:r>
              <a:rPr sz="410" spc="-2" dirty="0">
                <a:solidFill>
                  <a:srgbClr val="FFFFFF"/>
                </a:solidFill>
                <a:latin typeface="Arial MT"/>
                <a:cs typeface="Arial MT"/>
              </a:rPr>
              <a:t>are grateful to </a:t>
            </a:r>
            <a:r>
              <a:rPr sz="410" spc="-5" dirty="0">
                <a:solidFill>
                  <a:srgbClr val="FFFFFF"/>
                </a:solidFill>
                <a:latin typeface="Arial MT"/>
                <a:cs typeface="Arial MT"/>
              </a:rPr>
              <a:t>staff </a:t>
            </a:r>
            <a:r>
              <a:rPr sz="410" spc="-2" dirty="0">
                <a:solidFill>
                  <a:srgbClr val="FFFFFF"/>
                </a:solidFill>
                <a:latin typeface="Arial MT"/>
                <a:cs typeface="Arial MT"/>
              </a:rPr>
              <a:t>at Biologic Environmental Survey for manufacturing stygofauna traps, conducting morphological </a:t>
            </a:r>
            <a:r>
              <a:rPr sz="410" spc="-5" dirty="0">
                <a:solidFill>
                  <a:srgbClr val="FFFFFF"/>
                </a:solidFill>
                <a:latin typeface="Arial MT"/>
                <a:cs typeface="Arial MT"/>
              </a:rPr>
              <a:t>and </a:t>
            </a:r>
            <a:r>
              <a:rPr sz="410" spc="-2" dirty="0">
                <a:solidFill>
                  <a:srgbClr val="FFFFFF"/>
                </a:solidFill>
                <a:latin typeface="Arial MT"/>
                <a:cs typeface="Arial MT"/>
              </a:rPr>
              <a:t> molecular analysis </a:t>
            </a:r>
            <a:r>
              <a:rPr sz="410" spc="-5" dirty="0">
                <a:solidFill>
                  <a:srgbClr val="FFFFFF"/>
                </a:solidFill>
                <a:latin typeface="Arial MT"/>
                <a:cs typeface="Arial MT"/>
              </a:rPr>
              <a:t>and </a:t>
            </a:r>
            <a:r>
              <a:rPr sz="410" spc="-2" dirty="0">
                <a:solidFill>
                  <a:srgbClr val="FFFFFF"/>
                </a:solidFill>
                <a:latin typeface="Arial MT"/>
                <a:cs typeface="Arial MT"/>
              </a:rPr>
              <a:t>assistance with analysis. </a:t>
            </a:r>
            <a:r>
              <a:rPr sz="410" spc="-7" dirty="0">
                <a:solidFill>
                  <a:srgbClr val="FFFFFF"/>
                </a:solidFill>
                <a:latin typeface="Arial MT"/>
                <a:cs typeface="Arial MT"/>
              </a:rPr>
              <a:t>We </a:t>
            </a:r>
            <a:r>
              <a:rPr sz="410" spc="-2" dirty="0">
                <a:solidFill>
                  <a:srgbClr val="FFFFFF"/>
                </a:solidFill>
                <a:latin typeface="Arial MT"/>
                <a:cs typeface="Arial MT"/>
              </a:rPr>
              <a:t>also thank Karin Bankin (Rio </a:t>
            </a:r>
            <a:r>
              <a:rPr sz="410" spc="-5" dirty="0">
                <a:solidFill>
                  <a:srgbClr val="FFFFFF"/>
                </a:solidFill>
                <a:latin typeface="Arial MT"/>
                <a:cs typeface="Arial MT"/>
              </a:rPr>
              <a:t>Tinto) </a:t>
            </a:r>
            <a:r>
              <a:rPr sz="410" spc="-2" dirty="0">
                <a:solidFill>
                  <a:srgbClr val="FFFFFF"/>
                </a:solidFill>
                <a:latin typeface="Arial MT"/>
                <a:cs typeface="Arial MT"/>
              </a:rPr>
              <a:t>for review and helpful comments of this </a:t>
            </a:r>
            <a:r>
              <a:rPr sz="410" dirty="0">
                <a:solidFill>
                  <a:srgbClr val="FFFFFF"/>
                </a:solidFill>
                <a:latin typeface="Arial MT"/>
                <a:cs typeface="Arial MT"/>
              </a:rPr>
              <a:t> </a:t>
            </a:r>
            <a:r>
              <a:rPr sz="410" spc="-2" dirty="0">
                <a:solidFill>
                  <a:srgbClr val="FFFFFF"/>
                </a:solidFill>
                <a:latin typeface="Arial MT"/>
                <a:cs typeface="Arial MT"/>
              </a:rPr>
              <a:t>work. Funding for this study </a:t>
            </a:r>
            <a:r>
              <a:rPr sz="410" spc="-5" dirty="0">
                <a:solidFill>
                  <a:srgbClr val="FFFFFF"/>
                </a:solidFill>
                <a:latin typeface="Arial MT"/>
                <a:cs typeface="Arial MT"/>
              </a:rPr>
              <a:t>was </a:t>
            </a:r>
            <a:r>
              <a:rPr sz="410" spc="-2" dirty="0">
                <a:solidFill>
                  <a:srgbClr val="FFFFFF"/>
                </a:solidFill>
                <a:latin typeface="Arial MT"/>
                <a:cs typeface="Arial MT"/>
              </a:rPr>
              <a:t>provided by Biologic Environmental Survey </a:t>
            </a:r>
            <a:r>
              <a:rPr sz="410" spc="-5" dirty="0">
                <a:solidFill>
                  <a:srgbClr val="FFFFFF"/>
                </a:solidFill>
                <a:latin typeface="Arial MT"/>
                <a:cs typeface="Arial MT"/>
              </a:rPr>
              <a:t>and </a:t>
            </a:r>
            <a:r>
              <a:rPr sz="410" spc="-2" dirty="0">
                <a:solidFill>
                  <a:srgbClr val="FFFFFF"/>
                </a:solidFill>
                <a:latin typeface="Arial MT"/>
                <a:cs typeface="Arial MT"/>
              </a:rPr>
              <a:t>Rio </a:t>
            </a:r>
            <a:r>
              <a:rPr sz="410" spc="-5" dirty="0">
                <a:solidFill>
                  <a:srgbClr val="FFFFFF"/>
                </a:solidFill>
                <a:latin typeface="Arial MT"/>
                <a:cs typeface="Arial MT"/>
              </a:rPr>
              <a:t>Tinto </a:t>
            </a:r>
            <a:r>
              <a:rPr sz="410" spc="-2" dirty="0">
                <a:solidFill>
                  <a:srgbClr val="FFFFFF"/>
                </a:solidFill>
                <a:latin typeface="Arial MT"/>
                <a:cs typeface="Arial MT"/>
              </a:rPr>
              <a:t>and facilitated by Karin Bankin and </a:t>
            </a:r>
            <a:r>
              <a:rPr sz="410" dirty="0">
                <a:solidFill>
                  <a:srgbClr val="FFFFFF"/>
                </a:solidFill>
                <a:latin typeface="Arial MT"/>
                <a:cs typeface="Arial MT"/>
              </a:rPr>
              <a:t> </a:t>
            </a:r>
            <a:r>
              <a:rPr sz="410" spc="-2" dirty="0">
                <a:solidFill>
                  <a:srgbClr val="FFFFFF"/>
                </a:solidFill>
                <a:latin typeface="Arial MT"/>
                <a:cs typeface="Arial MT"/>
              </a:rPr>
              <a:t>Dean Main.</a:t>
            </a:r>
            <a:endParaRPr sz="410">
              <a:solidFill>
                <a:prstClr val="black"/>
              </a:solidFill>
              <a:latin typeface="Arial MT"/>
              <a:cs typeface="Arial MT"/>
            </a:endParaRPr>
          </a:p>
        </p:txBody>
      </p:sp>
      <p:sp>
        <p:nvSpPr>
          <p:cNvPr id="76" name="TextBox 75">
            <a:extLst>
              <a:ext uri="{FF2B5EF4-FFF2-40B4-BE49-F238E27FC236}">
                <a16:creationId xmlns:a16="http://schemas.microsoft.com/office/drawing/2014/main" id="{CE4F415A-5F79-BB85-F61C-998AF47EFC91}"/>
              </a:ext>
            </a:extLst>
          </p:cNvPr>
          <p:cNvSpPr txBox="1"/>
          <p:nvPr/>
        </p:nvSpPr>
        <p:spPr>
          <a:xfrm>
            <a:off x="11020131" y="5889170"/>
            <a:ext cx="1052126" cy="769441"/>
          </a:xfrm>
          <a:prstGeom prst="rect">
            <a:avLst/>
          </a:prstGeom>
          <a:solidFill>
            <a:schemeClr val="accent4">
              <a:lumMod val="20000"/>
              <a:lumOff val="80000"/>
            </a:schemeClr>
          </a:solidFill>
        </p:spPr>
        <p:txBody>
          <a:bodyPr wrap="square" rtlCol="0">
            <a:spAutoFit/>
          </a:bodyPr>
          <a:lstStyle/>
          <a:p>
            <a:r>
              <a:rPr lang="ro-RO" sz="4400" b="1" dirty="0"/>
              <a:t>P20</a:t>
            </a:r>
            <a:endParaRPr lang="en-US" sz="44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4B428C-E1BC-7DF8-F066-7FD19B09E1E4}"/>
              </a:ext>
            </a:extLst>
          </p:cNvPr>
          <p:cNvPicPr>
            <a:picLocks noChangeAspect="1"/>
          </p:cNvPicPr>
          <p:nvPr/>
        </p:nvPicPr>
        <p:blipFill>
          <a:blip r:embed="rId2"/>
          <a:stretch>
            <a:fillRect/>
          </a:stretch>
        </p:blipFill>
        <p:spPr>
          <a:xfrm>
            <a:off x="1248460" y="0"/>
            <a:ext cx="9695079" cy="6858000"/>
          </a:xfrm>
          <a:prstGeom prst="rect">
            <a:avLst/>
          </a:prstGeom>
        </p:spPr>
      </p:pic>
      <p:sp>
        <p:nvSpPr>
          <p:cNvPr id="4" name="TextBox 3">
            <a:extLst>
              <a:ext uri="{FF2B5EF4-FFF2-40B4-BE49-F238E27FC236}">
                <a16:creationId xmlns:a16="http://schemas.microsoft.com/office/drawing/2014/main" id="{10F852E8-92DB-50D6-A5C2-747E5A2AB055}"/>
              </a:ext>
            </a:extLst>
          </p:cNvPr>
          <p:cNvSpPr txBox="1"/>
          <p:nvPr/>
        </p:nvSpPr>
        <p:spPr>
          <a:xfrm>
            <a:off x="224444" y="5856789"/>
            <a:ext cx="1024016" cy="707886"/>
          </a:xfrm>
          <a:prstGeom prst="rect">
            <a:avLst/>
          </a:prstGeom>
          <a:solidFill>
            <a:srgbClr val="FFC000">
              <a:lumMod val="20000"/>
              <a:lumOff val="8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rPr>
              <a:t>P21</a:t>
            </a:r>
          </a:p>
        </p:txBody>
      </p:sp>
    </p:spTree>
    <p:extLst>
      <p:ext uri="{BB962C8B-B14F-4D97-AF65-F5344CB8AC3E}">
        <p14:creationId xmlns:p14="http://schemas.microsoft.com/office/powerpoint/2010/main" val="768257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a:extLst>
              <a:ext uri="{FF2B5EF4-FFF2-40B4-BE49-F238E27FC236}">
                <a16:creationId xmlns:a16="http://schemas.microsoft.com/office/drawing/2014/main" id="{67791EEC-B905-CDB2-FE03-22A30E1F8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812" y="0"/>
            <a:ext cx="9858375" cy="6858000"/>
          </a:xfrm>
          <a:prstGeom prst="rect">
            <a:avLst/>
          </a:prstGeom>
        </p:spPr>
      </p:pic>
      <p:sp>
        <p:nvSpPr>
          <p:cNvPr id="4" name="TextBox 3">
            <a:extLst>
              <a:ext uri="{FF2B5EF4-FFF2-40B4-BE49-F238E27FC236}">
                <a16:creationId xmlns:a16="http://schemas.microsoft.com/office/drawing/2014/main" id="{F0140C22-96EF-53B0-9661-DA270EF82293}"/>
              </a:ext>
            </a:extLst>
          </p:cNvPr>
          <p:cNvSpPr txBox="1"/>
          <p:nvPr/>
        </p:nvSpPr>
        <p:spPr>
          <a:xfrm>
            <a:off x="142796" y="5521229"/>
            <a:ext cx="1024016" cy="707886"/>
          </a:xfrm>
          <a:prstGeom prst="rect">
            <a:avLst/>
          </a:prstGeom>
          <a:solidFill>
            <a:srgbClr val="FFC000">
              <a:lumMod val="20000"/>
              <a:lumOff val="8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4000" b="1" i="0" u="none" strike="noStrike" kern="0" cap="none" spc="0" normalizeH="0" baseline="0" noProof="0" dirty="0">
                <a:ln>
                  <a:noFill/>
                </a:ln>
                <a:solidFill>
                  <a:prstClr val="black"/>
                </a:solidFill>
                <a:effectLst/>
                <a:uLnTx/>
                <a:uFillTx/>
              </a:rPr>
              <a:t>P</a:t>
            </a:r>
            <a:r>
              <a:rPr kumimoji="0" lang="en-US" sz="4000" b="1" i="0" u="none" strike="noStrike" kern="0" cap="none" spc="0" normalizeH="0" baseline="0" noProof="0" dirty="0">
                <a:ln>
                  <a:noFill/>
                </a:ln>
                <a:solidFill>
                  <a:prstClr val="black"/>
                </a:solidFill>
                <a:effectLst/>
                <a:uLnTx/>
                <a:uFillTx/>
              </a:rPr>
              <a:t>22</a:t>
            </a:r>
          </a:p>
        </p:txBody>
      </p:sp>
    </p:spTree>
    <p:extLst>
      <p:ext uri="{BB962C8B-B14F-4D97-AF65-F5344CB8AC3E}">
        <p14:creationId xmlns:p14="http://schemas.microsoft.com/office/powerpoint/2010/main" val="2315699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2AF4211E-1AAF-5E35-0DBF-0E8CB9D4E8D4}"/>
              </a:ext>
            </a:extLst>
          </p:cNvPr>
          <p:cNvGraphicFramePr>
            <a:graphicFrameLocks noChangeAspect="1"/>
          </p:cNvGraphicFramePr>
          <p:nvPr>
            <p:extLst>
              <p:ext uri="{D42A27DB-BD31-4B8C-83A1-F6EECF244321}">
                <p14:modId xmlns:p14="http://schemas.microsoft.com/office/powerpoint/2010/main" val="2658108061"/>
              </p:ext>
            </p:extLst>
          </p:nvPr>
        </p:nvGraphicFramePr>
        <p:xfrm>
          <a:off x="0" y="0"/>
          <a:ext cx="12192000" cy="6860382"/>
        </p:xfrm>
        <a:graphic>
          <a:graphicData uri="http://schemas.openxmlformats.org/presentationml/2006/ole">
            <mc:AlternateContent xmlns:mc="http://schemas.openxmlformats.org/markup-compatibility/2006">
              <mc:Choice xmlns:v="urn:schemas-microsoft-com:vml" Requires="v">
                <p:oleObj name="Acrobat Document" r:id="rId2" imgW="30723840" imgH="17282160" progId="AcroExch.Document.DC">
                  <p:embed/>
                </p:oleObj>
              </mc:Choice>
              <mc:Fallback>
                <p:oleObj name="Acrobat Document" r:id="rId2" imgW="30723840" imgH="17282160" progId="AcroExch.Document.DC">
                  <p:embed/>
                  <p:pic>
                    <p:nvPicPr>
                      <p:cNvPr id="2" name="Object 1">
                        <a:extLst>
                          <a:ext uri="{FF2B5EF4-FFF2-40B4-BE49-F238E27FC236}">
                            <a16:creationId xmlns:a16="http://schemas.microsoft.com/office/drawing/2014/main" id="{2AF4211E-1AAF-5E35-0DBF-0E8CB9D4E8D4}"/>
                          </a:ext>
                        </a:extLst>
                      </p:cNvPr>
                      <p:cNvPicPr/>
                      <p:nvPr/>
                    </p:nvPicPr>
                    <p:blipFill>
                      <a:blip r:embed="rId3"/>
                      <a:stretch>
                        <a:fillRect/>
                      </a:stretch>
                    </p:blipFill>
                    <p:spPr>
                      <a:xfrm>
                        <a:off x="0" y="0"/>
                        <a:ext cx="12192000" cy="6860382"/>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6BA6B759-829F-9FA5-7203-B5124F7242EE}"/>
              </a:ext>
            </a:extLst>
          </p:cNvPr>
          <p:cNvSpPr txBox="1"/>
          <p:nvPr/>
        </p:nvSpPr>
        <p:spPr>
          <a:xfrm>
            <a:off x="2060293" y="787078"/>
            <a:ext cx="742015" cy="523220"/>
          </a:xfrm>
          <a:prstGeom prst="rect">
            <a:avLst/>
          </a:prstGeom>
          <a:solidFill>
            <a:schemeClr val="accent4">
              <a:lumMod val="20000"/>
              <a:lumOff val="80000"/>
            </a:schemeClr>
          </a:solidFill>
        </p:spPr>
        <p:txBody>
          <a:bodyPr wrap="square" rtlCol="0">
            <a:spAutoFit/>
          </a:bodyPr>
          <a:lstStyle/>
          <a:p>
            <a:r>
              <a:rPr lang="ro-RO" sz="2800" b="1" dirty="0"/>
              <a:t>P23</a:t>
            </a:r>
            <a:endParaRPr lang="en-US" sz="2800" b="1" dirty="0"/>
          </a:p>
        </p:txBody>
      </p:sp>
    </p:spTree>
    <p:extLst>
      <p:ext uri="{BB962C8B-B14F-4D97-AF65-F5344CB8AC3E}">
        <p14:creationId xmlns:p14="http://schemas.microsoft.com/office/powerpoint/2010/main" val="1335721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7958" y="636686"/>
            <a:ext cx="9930740" cy="686074"/>
          </a:xfrm>
          <a:prstGeom prst="rect">
            <a:avLst/>
          </a:prstGeom>
          <a:ln w="12700">
            <a:solidFill>
              <a:srgbClr val="33CCCC"/>
            </a:solidFill>
          </a:ln>
        </p:spPr>
        <p:txBody>
          <a:bodyPr vert="horz" wrap="square" lIns="0" tIns="68707" rIns="0" bIns="0" rtlCol="0">
            <a:spAutoFit/>
          </a:bodyPr>
          <a:lstStyle/>
          <a:p>
            <a:pPr marL="8271" algn="ctr" defTabSz="916137">
              <a:lnSpc>
                <a:spcPts val="2410"/>
              </a:lnSpc>
              <a:spcBef>
                <a:spcPts val="541"/>
              </a:spcBef>
            </a:pPr>
            <a:r>
              <a:rPr sz="2054" b="1" spc="-5" dirty="0">
                <a:solidFill>
                  <a:srgbClr val="00C7C3"/>
                </a:solidFill>
                <a:latin typeface="Times New Roman"/>
                <a:cs typeface="Times New Roman"/>
              </a:rPr>
              <a:t>Occurrence</a:t>
            </a:r>
            <a:r>
              <a:rPr sz="2054" b="1" dirty="0">
                <a:solidFill>
                  <a:srgbClr val="00C7C3"/>
                </a:solidFill>
                <a:latin typeface="Times New Roman"/>
                <a:cs typeface="Times New Roman"/>
              </a:rPr>
              <a:t> of</a:t>
            </a:r>
            <a:r>
              <a:rPr sz="2054" b="1" spc="-5" dirty="0">
                <a:solidFill>
                  <a:srgbClr val="00C7C3"/>
                </a:solidFill>
                <a:latin typeface="Times New Roman"/>
                <a:cs typeface="Times New Roman"/>
              </a:rPr>
              <a:t> </a:t>
            </a:r>
            <a:r>
              <a:rPr sz="2054" b="1" dirty="0">
                <a:solidFill>
                  <a:srgbClr val="00C7C3"/>
                </a:solidFill>
                <a:latin typeface="Times New Roman"/>
                <a:cs typeface="Times New Roman"/>
              </a:rPr>
              <a:t>Li in</a:t>
            </a:r>
            <a:r>
              <a:rPr sz="2054" b="1" spc="10" dirty="0">
                <a:solidFill>
                  <a:srgbClr val="00C7C3"/>
                </a:solidFill>
                <a:latin typeface="Times New Roman"/>
                <a:cs typeface="Times New Roman"/>
              </a:rPr>
              <a:t> </a:t>
            </a:r>
            <a:r>
              <a:rPr sz="2054" b="1" spc="-5" dirty="0">
                <a:solidFill>
                  <a:srgbClr val="00C7C3"/>
                </a:solidFill>
                <a:latin typeface="Times New Roman"/>
                <a:cs typeface="Times New Roman"/>
              </a:rPr>
              <a:t>groundwaters</a:t>
            </a:r>
            <a:r>
              <a:rPr sz="2054" b="1" spc="-25" dirty="0">
                <a:solidFill>
                  <a:srgbClr val="00C7C3"/>
                </a:solidFill>
                <a:latin typeface="Times New Roman"/>
                <a:cs typeface="Times New Roman"/>
              </a:rPr>
              <a:t> </a:t>
            </a:r>
            <a:r>
              <a:rPr sz="2054" b="1" dirty="0">
                <a:solidFill>
                  <a:srgbClr val="00C7C3"/>
                </a:solidFill>
                <a:latin typeface="Times New Roman"/>
                <a:cs typeface="Times New Roman"/>
              </a:rPr>
              <a:t>and</a:t>
            </a:r>
            <a:r>
              <a:rPr sz="2054" b="1" spc="5" dirty="0">
                <a:solidFill>
                  <a:srgbClr val="00C7C3"/>
                </a:solidFill>
                <a:latin typeface="Times New Roman"/>
                <a:cs typeface="Times New Roman"/>
              </a:rPr>
              <a:t> </a:t>
            </a:r>
            <a:r>
              <a:rPr sz="2054" b="1" dirty="0">
                <a:solidFill>
                  <a:srgbClr val="00C7C3"/>
                </a:solidFill>
                <a:latin typeface="Times New Roman"/>
                <a:cs typeface="Times New Roman"/>
              </a:rPr>
              <a:t>plants</a:t>
            </a:r>
            <a:r>
              <a:rPr sz="2054" b="1" spc="-5" dirty="0">
                <a:solidFill>
                  <a:srgbClr val="00C7C3"/>
                </a:solidFill>
                <a:latin typeface="Times New Roman"/>
                <a:cs typeface="Times New Roman"/>
              </a:rPr>
              <a:t> </a:t>
            </a:r>
            <a:r>
              <a:rPr sz="2054" b="1" spc="-10" dirty="0">
                <a:solidFill>
                  <a:srgbClr val="00C7C3"/>
                </a:solidFill>
                <a:latin typeface="Times New Roman"/>
                <a:cs typeface="Times New Roman"/>
              </a:rPr>
              <a:t>from</a:t>
            </a:r>
            <a:r>
              <a:rPr sz="2054" b="1" spc="5" dirty="0">
                <a:solidFill>
                  <a:srgbClr val="00C7C3"/>
                </a:solidFill>
                <a:latin typeface="Times New Roman"/>
                <a:cs typeface="Times New Roman"/>
              </a:rPr>
              <a:t> </a:t>
            </a:r>
            <a:r>
              <a:rPr sz="2054" b="1" spc="-5" dirty="0">
                <a:solidFill>
                  <a:srgbClr val="00C7C3"/>
                </a:solidFill>
                <a:latin typeface="Times New Roman"/>
                <a:cs typeface="Times New Roman"/>
              </a:rPr>
              <a:t>Dobrogea</a:t>
            </a:r>
            <a:r>
              <a:rPr sz="2054" b="1" spc="-15" dirty="0">
                <a:solidFill>
                  <a:srgbClr val="00C7C3"/>
                </a:solidFill>
                <a:latin typeface="Times New Roman"/>
                <a:cs typeface="Times New Roman"/>
              </a:rPr>
              <a:t> </a:t>
            </a:r>
            <a:r>
              <a:rPr sz="2054" b="1" dirty="0">
                <a:solidFill>
                  <a:srgbClr val="00C7C3"/>
                </a:solidFill>
                <a:latin typeface="Times New Roman"/>
                <a:cs typeface="Times New Roman"/>
              </a:rPr>
              <a:t>karst</a:t>
            </a:r>
            <a:r>
              <a:rPr sz="2054" b="1" spc="-15" dirty="0">
                <a:solidFill>
                  <a:srgbClr val="00C7C3"/>
                </a:solidFill>
                <a:latin typeface="Times New Roman"/>
                <a:cs typeface="Times New Roman"/>
              </a:rPr>
              <a:t> </a:t>
            </a:r>
            <a:r>
              <a:rPr sz="2054" b="1" spc="-10" dirty="0">
                <a:solidFill>
                  <a:srgbClr val="00C7C3"/>
                </a:solidFill>
                <a:latin typeface="Times New Roman"/>
                <a:cs typeface="Times New Roman"/>
              </a:rPr>
              <a:t>area,</a:t>
            </a:r>
            <a:r>
              <a:rPr sz="2054" b="1" spc="15" dirty="0">
                <a:solidFill>
                  <a:srgbClr val="00C7C3"/>
                </a:solidFill>
                <a:latin typeface="Times New Roman"/>
                <a:cs typeface="Times New Roman"/>
              </a:rPr>
              <a:t> </a:t>
            </a:r>
            <a:r>
              <a:rPr sz="2054" b="1" dirty="0">
                <a:solidFill>
                  <a:srgbClr val="00C7C3"/>
                </a:solidFill>
                <a:latin typeface="Times New Roman"/>
                <a:cs typeface="Times New Roman"/>
              </a:rPr>
              <a:t>Romania</a:t>
            </a:r>
            <a:endParaRPr sz="2054">
              <a:solidFill>
                <a:prstClr val="black"/>
              </a:solidFill>
              <a:latin typeface="Times New Roman"/>
              <a:cs typeface="Times New Roman"/>
            </a:endParaRPr>
          </a:p>
          <a:p>
            <a:pPr marL="10816" algn="ctr" defTabSz="916137">
              <a:lnSpc>
                <a:spcPts val="1333"/>
              </a:lnSpc>
            </a:pPr>
            <a:r>
              <a:rPr sz="1202" spc="-5" dirty="0">
                <a:solidFill>
                  <a:prstClr val="black"/>
                </a:solidFill>
                <a:latin typeface="Times New Roman"/>
                <a:cs typeface="Times New Roman"/>
              </a:rPr>
              <a:t>Anamaria</a:t>
            </a:r>
            <a:r>
              <a:rPr sz="1202" spc="35" dirty="0">
                <a:solidFill>
                  <a:prstClr val="black"/>
                </a:solidFill>
                <a:latin typeface="Times New Roman"/>
                <a:cs typeface="Times New Roman"/>
              </a:rPr>
              <a:t> </a:t>
            </a:r>
            <a:r>
              <a:rPr sz="1202" spc="-10" dirty="0">
                <a:solidFill>
                  <a:prstClr val="black"/>
                </a:solidFill>
                <a:latin typeface="Times New Roman"/>
                <a:cs typeface="Times New Roman"/>
              </a:rPr>
              <a:t>Iulia</a:t>
            </a:r>
            <a:r>
              <a:rPr sz="1202" spc="15" dirty="0">
                <a:solidFill>
                  <a:prstClr val="black"/>
                </a:solidFill>
                <a:latin typeface="Times New Roman"/>
                <a:cs typeface="Times New Roman"/>
              </a:rPr>
              <a:t> </a:t>
            </a:r>
            <a:r>
              <a:rPr sz="1202" dirty="0">
                <a:solidFill>
                  <a:prstClr val="black"/>
                </a:solidFill>
                <a:latin typeface="Times New Roman"/>
                <a:cs typeface="Times New Roman"/>
              </a:rPr>
              <a:t>Török</a:t>
            </a:r>
            <a:r>
              <a:rPr sz="1202" baseline="24305" dirty="0">
                <a:solidFill>
                  <a:prstClr val="black"/>
                </a:solidFill>
                <a:latin typeface="Times New Roman"/>
                <a:cs typeface="Times New Roman"/>
              </a:rPr>
              <a:t>1</a:t>
            </a:r>
            <a:r>
              <a:rPr sz="1202" dirty="0">
                <a:solidFill>
                  <a:prstClr val="black"/>
                </a:solidFill>
                <a:latin typeface="Times New Roman"/>
                <a:cs typeface="Times New Roman"/>
              </a:rPr>
              <a:t>,</a:t>
            </a:r>
            <a:r>
              <a:rPr sz="1202" spc="-55" dirty="0">
                <a:solidFill>
                  <a:prstClr val="black"/>
                </a:solidFill>
                <a:latin typeface="Times New Roman"/>
                <a:cs typeface="Times New Roman"/>
              </a:rPr>
              <a:t> </a:t>
            </a:r>
            <a:r>
              <a:rPr sz="1202" spc="-5" dirty="0">
                <a:solidFill>
                  <a:prstClr val="black"/>
                </a:solidFill>
                <a:latin typeface="Times New Roman"/>
                <a:cs typeface="Times New Roman"/>
              </a:rPr>
              <a:t>Ana</a:t>
            </a:r>
            <a:r>
              <a:rPr sz="1202" spc="10" dirty="0">
                <a:solidFill>
                  <a:prstClr val="black"/>
                </a:solidFill>
                <a:latin typeface="Times New Roman"/>
                <a:cs typeface="Times New Roman"/>
              </a:rPr>
              <a:t> </a:t>
            </a:r>
            <a:r>
              <a:rPr sz="1202" dirty="0">
                <a:solidFill>
                  <a:prstClr val="black"/>
                </a:solidFill>
                <a:latin typeface="Times New Roman"/>
                <a:cs typeface="Times New Roman"/>
              </a:rPr>
              <a:t>Moldovan</a:t>
            </a:r>
            <a:r>
              <a:rPr sz="1202" baseline="24305" dirty="0">
                <a:solidFill>
                  <a:prstClr val="black"/>
                </a:solidFill>
                <a:latin typeface="Times New Roman"/>
                <a:cs typeface="Times New Roman"/>
              </a:rPr>
              <a:t>1</a:t>
            </a:r>
            <a:r>
              <a:rPr sz="1202" dirty="0">
                <a:solidFill>
                  <a:prstClr val="black"/>
                </a:solidFill>
                <a:latin typeface="Times New Roman"/>
                <a:cs typeface="Times New Roman"/>
              </a:rPr>
              <a:t>,</a:t>
            </a:r>
            <a:r>
              <a:rPr sz="1202" spc="5" dirty="0">
                <a:solidFill>
                  <a:prstClr val="black"/>
                </a:solidFill>
                <a:latin typeface="Times New Roman"/>
                <a:cs typeface="Times New Roman"/>
              </a:rPr>
              <a:t> </a:t>
            </a:r>
            <a:r>
              <a:rPr sz="1202" spc="-5" dirty="0">
                <a:solidFill>
                  <a:prstClr val="black"/>
                </a:solidFill>
                <a:latin typeface="Times New Roman"/>
                <a:cs typeface="Times New Roman"/>
              </a:rPr>
              <a:t>Erika</a:t>
            </a:r>
            <a:r>
              <a:rPr sz="1202" spc="15" dirty="0">
                <a:solidFill>
                  <a:prstClr val="black"/>
                </a:solidFill>
                <a:latin typeface="Times New Roman"/>
                <a:cs typeface="Times New Roman"/>
              </a:rPr>
              <a:t> </a:t>
            </a:r>
            <a:r>
              <a:rPr sz="1202" spc="-5" dirty="0">
                <a:solidFill>
                  <a:prstClr val="black"/>
                </a:solidFill>
                <a:latin typeface="Times New Roman"/>
                <a:cs typeface="Times New Roman"/>
              </a:rPr>
              <a:t>Levei</a:t>
            </a:r>
            <a:r>
              <a:rPr sz="1202" spc="-7" baseline="24305" dirty="0">
                <a:solidFill>
                  <a:prstClr val="black"/>
                </a:solidFill>
                <a:latin typeface="Times New Roman"/>
                <a:cs typeface="Times New Roman"/>
              </a:rPr>
              <a:t>1</a:t>
            </a:r>
            <a:r>
              <a:rPr sz="1202" spc="-5" dirty="0">
                <a:solidFill>
                  <a:prstClr val="black"/>
                </a:solidFill>
                <a:latin typeface="Times New Roman"/>
                <a:cs typeface="Times New Roman"/>
              </a:rPr>
              <a:t>,</a:t>
            </a:r>
            <a:r>
              <a:rPr sz="1202" spc="55" dirty="0">
                <a:solidFill>
                  <a:prstClr val="black"/>
                </a:solidFill>
                <a:latin typeface="Times New Roman"/>
                <a:cs typeface="Times New Roman"/>
              </a:rPr>
              <a:t> </a:t>
            </a:r>
            <a:r>
              <a:rPr sz="1202" spc="-5" dirty="0">
                <a:solidFill>
                  <a:prstClr val="black"/>
                </a:solidFill>
                <a:latin typeface="Times New Roman"/>
                <a:cs typeface="Times New Roman"/>
              </a:rPr>
              <a:t>Oana</a:t>
            </a:r>
            <a:r>
              <a:rPr sz="1202" spc="10" dirty="0">
                <a:solidFill>
                  <a:prstClr val="black"/>
                </a:solidFill>
                <a:latin typeface="Times New Roman"/>
                <a:cs typeface="Times New Roman"/>
              </a:rPr>
              <a:t> </a:t>
            </a:r>
            <a:r>
              <a:rPr sz="1202" spc="-5" dirty="0">
                <a:solidFill>
                  <a:prstClr val="black"/>
                </a:solidFill>
                <a:latin typeface="Times New Roman"/>
                <a:cs typeface="Times New Roman"/>
              </a:rPr>
              <a:t>Cadar</a:t>
            </a:r>
            <a:r>
              <a:rPr sz="1202" spc="-7" baseline="24305" dirty="0">
                <a:solidFill>
                  <a:prstClr val="black"/>
                </a:solidFill>
                <a:latin typeface="Times New Roman"/>
                <a:cs typeface="Times New Roman"/>
              </a:rPr>
              <a:t>1</a:t>
            </a:r>
            <a:r>
              <a:rPr sz="1202" spc="-5" dirty="0">
                <a:solidFill>
                  <a:prstClr val="black"/>
                </a:solidFill>
                <a:latin typeface="Times New Roman"/>
                <a:cs typeface="Times New Roman"/>
              </a:rPr>
              <a:t>,</a:t>
            </a:r>
            <a:r>
              <a:rPr sz="1202" spc="20" dirty="0">
                <a:solidFill>
                  <a:prstClr val="black"/>
                </a:solidFill>
                <a:latin typeface="Times New Roman"/>
                <a:cs typeface="Times New Roman"/>
              </a:rPr>
              <a:t> </a:t>
            </a:r>
            <a:r>
              <a:rPr sz="1202" dirty="0">
                <a:solidFill>
                  <a:prstClr val="black"/>
                </a:solidFill>
                <a:latin typeface="Times New Roman"/>
                <a:cs typeface="Times New Roman"/>
              </a:rPr>
              <a:t>Claudiu </a:t>
            </a:r>
            <a:r>
              <a:rPr sz="1202" spc="-5" dirty="0">
                <a:solidFill>
                  <a:prstClr val="black"/>
                </a:solidFill>
                <a:latin typeface="Times New Roman"/>
                <a:cs typeface="Times New Roman"/>
              </a:rPr>
              <a:t>Tănăselia</a:t>
            </a:r>
            <a:r>
              <a:rPr sz="1202" spc="-7" baseline="24305" dirty="0">
                <a:solidFill>
                  <a:prstClr val="black"/>
                </a:solidFill>
                <a:latin typeface="Times New Roman"/>
                <a:cs typeface="Times New Roman"/>
              </a:rPr>
              <a:t>1</a:t>
            </a:r>
            <a:r>
              <a:rPr sz="1202" spc="-5" dirty="0">
                <a:solidFill>
                  <a:prstClr val="black"/>
                </a:solidFill>
                <a:latin typeface="Times New Roman"/>
                <a:cs typeface="Times New Roman"/>
              </a:rPr>
              <a:t>,</a:t>
            </a:r>
            <a:r>
              <a:rPr sz="1202" spc="40" dirty="0">
                <a:solidFill>
                  <a:prstClr val="black"/>
                </a:solidFill>
                <a:latin typeface="Times New Roman"/>
                <a:cs typeface="Times New Roman"/>
              </a:rPr>
              <a:t> </a:t>
            </a:r>
            <a:r>
              <a:rPr sz="1202" spc="-5" dirty="0">
                <a:solidFill>
                  <a:prstClr val="black"/>
                </a:solidFill>
                <a:latin typeface="Times New Roman"/>
                <a:cs typeface="Times New Roman"/>
              </a:rPr>
              <a:t>Oana</a:t>
            </a:r>
            <a:r>
              <a:rPr sz="1202" spc="-10" dirty="0">
                <a:solidFill>
                  <a:prstClr val="black"/>
                </a:solidFill>
                <a:latin typeface="Times New Roman"/>
                <a:cs typeface="Times New Roman"/>
              </a:rPr>
              <a:t> </a:t>
            </a:r>
            <a:r>
              <a:rPr sz="1202" spc="-15" dirty="0">
                <a:solidFill>
                  <a:prstClr val="black"/>
                </a:solidFill>
                <a:latin typeface="Times New Roman"/>
                <a:cs typeface="Times New Roman"/>
              </a:rPr>
              <a:t>Teodora</a:t>
            </a:r>
            <a:r>
              <a:rPr sz="1202" spc="35" dirty="0">
                <a:solidFill>
                  <a:prstClr val="black"/>
                </a:solidFill>
                <a:latin typeface="Times New Roman"/>
                <a:cs typeface="Times New Roman"/>
              </a:rPr>
              <a:t> </a:t>
            </a:r>
            <a:r>
              <a:rPr sz="1202" spc="-5" dirty="0">
                <a:solidFill>
                  <a:prstClr val="black"/>
                </a:solidFill>
                <a:latin typeface="Times New Roman"/>
                <a:cs typeface="Times New Roman"/>
              </a:rPr>
              <a:t>Moldovan</a:t>
            </a:r>
            <a:r>
              <a:rPr sz="1202" spc="-7" baseline="24305" dirty="0">
                <a:solidFill>
                  <a:prstClr val="black"/>
                </a:solidFill>
                <a:latin typeface="Times New Roman"/>
                <a:cs typeface="Times New Roman"/>
              </a:rPr>
              <a:t>2</a:t>
            </a:r>
            <a:endParaRPr sz="1202" baseline="24305">
              <a:solidFill>
                <a:prstClr val="black"/>
              </a:solidFill>
              <a:latin typeface="Times New Roman"/>
              <a:cs typeface="Times New Roman"/>
            </a:endParaRPr>
          </a:p>
          <a:p>
            <a:pPr marL="8907" algn="ctr" defTabSz="916137">
              <a:lnSpc>
                <a:spcPts val="1147"/>
              </a:lnSpc>
            </a:pPr>
            <a:r>
              <a:rPr sz="977" spc="-7" baseline="25641" dirty="0">
                <a:solidFill>
                  <a:prstClr val="black"/>
                </a:solidFill>
                <a:latin typeface="Times New Roman"/>
                <a:cs typeface="Times New Roman"/>
              </a:rPr>
              <a:t>1</a:t>
            </a:r>
            <a:r>
              <a:rPr sz="1002" spc="-5" dirty="0">
                <a:solidFill>
                  <a:prstClr val="black"/>
                </a:solidFill>
                <a:latin typeface="Times New Roman"/>
                <a:cs typeface="Times New Roman"/>
              </a:rPr>
              <a:t>INCDO-INOE</a:t>
            </a:r>
            <a:r>
              <a:rPr sz="1002" spc="60" dirty="0">
                <a:solidFill>
                  <a:prstClr val="black"/>
                </a:solidFill>
                <a:latin typeface="Times New Roman"/>
                <a:cs typeface="Times New Roman"/>
              </a:rPr>
              <a:t> </a:t>
            </a:r>
            <a:r>
              <a:rPr sz="1002" dirty="0">
                <a:solidFill>
                  <a:prstClr val="black"/>
                </a:solidFill>
                <a:latin typeface="Times New Roman"/>
                <a:cs typeface="Times New Roman"/>
              </a:rPr>
              <a:t>2000,</a:t>
            </a:r>
            <a:r>
              <a:rPr sz="1002" spc="-5" dirty="0">
                <a:solidFill>
                  <a:prstClr val="black"/>
                </a:solidFill>
                <a:latin typeface="Times New Roman"/>
                <a:cs typeface="Times New Roman"/>
              </a:rPr>
              <a:t> Research</a:t>
            </a:r>
            <a:r>
              <a:rPr sz="1002" spc="40" dirty="0">
                <a:solidFill>
                  <a:prstClr val="black"/>
                </a:solidFill>
                <a:latin typeface="Times New Roman"/>
                <a:cs typeface="Times New Roman"/>
              </a:rPr>
              <a:t> </a:t>
            </a:r>
            <a:r>
              <a:rPr sz="1002" spc="-5" dirty="0">
                <a:solidFill>
                  <a:prstClr val="black"/>
                </a:solidFill>
                <a:latin typeface="Times New Roman"/>
                <a:cs typeface="Times New Roman"/>
              </a:rPr>
              <a:t>Institute</a:t>
            </a:r>
            <a:r>
              <a:rPr sz="1002" spc="40" dirty="0">
                <a:solidFill>
                  <a:prstClr val="black"/>
                </a:solidFill>
                <a:latin typeface="Times New Roman"/>
                <a:cs typeface="Times New Roman"/>
              </a:rPr>
              <a:t> </a:t>
            </a:r>
            <a:r>
              <a:rPr sz="1002" spc="-5" dirty="0">
                <a:solidFill>
                  <a:prstClr val="black"/>
                </a:solidFill>
                <a:latin typeface="Times New Roman"/>
                <a:cs typeface="Times New Roman"/>
              </a:rPr>
              <a:t>for</a:t>
            </a:r>
            <a:r>
              <a:rPr sz="1002" spc="25" dirty="0">
                <a:solidFill>
                  <a:prstClr val="black"/>
                </a:solidFill>
                <a:latin typeface="Times New Roman"/>
                <a:cs typeface="Times New Roman"/>
              </a:rPr>
              <a:t> </a:t>
            </a:r>
            <a:r>
              <a:rPr sz="1002" spc="-10" dirty="0">
                <a:solidFill>
                  <a:prstClr val="black"/>
                </a:solidFill>
                <a:latin typeface="Times New Roman"/>
                <a:cs typeface="Times New Roman"/>
              </a:rPr>
              <a:t>Analytical</a:t>
            </a:r>
            <a:r>
              <a:rPr sz="1002" spc="65" dirty="0">
                <a:solidFill>
                  <a:prstClr val="black"/>
                </a:solidFill>
                <a:latin typeface="Times New Roman"/>
                <a:cs typeface="Times New Roman"/>
              </a:rPr>
              <a:t> </a:t>
            </a:r>
            <a:r>
              <a:rPr sz="1002" spc="-5" dirty="0">
                <a:solidFill>
                  <a:prstClr val="black"/>
                </a:solidFill>
                <a:latin typeface="Times New Roman"/>
                <a:cs typeface="Times New Roman"/>
              </a:rPr>
              <a:t>Instrumentation,</a:t>
            </a:r>
            <a:r>
              <a:rPr sz="1002" spc="65" dirty="0">
                <a:solidFill>
                  <a:prstClr val="black"/>
                </a:solidFill>
                <a:latin typeface="Times New Roman"/>
                <a:cs typeface="Times New Roman"/>
              </a:rPr>
              <a:t> </a:t>
            </a:r>
            <a:r>
              <a:rPr sz="1002" spc="-5" dirty="0">
                <a:solidFill>
                  <a:prstClr val="black"/>
                </a:solidFill>
                <a:latin typeface="Times New Roman"/>
                <a:cs typeface="Times New Roman"/>
              </a:rPr>
              <a:t>Cluj-Napoca,</a:t>
            </a:r>
            <a:r>
              <a:rPr sz="1002" spc="40" dirty="0">
                <a:solidFill>
                  <a:prstClr val="black"/>
                </a:solidFill>
                <a:latin typeface="Times New Roman"/>
                <a:cs typeface="Times New Roman"/>
              </a:rPr>
              <a:t> </a:t>
            </a:r>
            <a:r>
              <a:rPr sz="1002" spc="-10" dirty="0">
                <a:solidFill>
                  <a:prstClr val="black"/>
                </a:solidFill>
                <a:latin typeface="Times New Roman"/>
                <a:cs typeface="Times New Roman"/>
              </a:rPr>
              <a:t>Romania</a:t>
            </a:r>
            <a:r>
              <a:rPr sz="1002" spc="321" dirty="0">
                <a:solidFill>
                  <a:prstClr val="black"/>
                </a:solidFill>
                <a:latin typeface="Times New Roman"/>
                <a:cs typeface="Times New Roman"/>
              </a:rPr>
              <a:t> </a:t>
            </a:r>
            <a:r>
              <a:rPr sz="977" spc="-7" baseline="25641" dirty="0">
                <a:solidFill>
                  <a:prstClr val="black"/>
                </a:solidFill>
                <a:latin typeface="Times New Roman"/>
                <a:cs typeface="Times New Roman"/>
              </a:rPr>
              <a:t>2</a:t>
            </a:r>
            <a:r>
              <a:rPr sz="1002" spc="-5" dirty="0">
                <a:solidFill>
                  <a:prstClr val="black"/>
                </a:solidFill>
                <a:latin typeface="Times New Roman"/>
                <a:cs typeface="Times New Roman"/>
              </a:rPr>
              <a:t>Emil</a:t>
            </a:r>
            <a:r>
              <a:rPr sz="1002" spc="20" dirty="0">
                <a:solidFill>
                  <a:prstClr val="black"/>
                </a:solidFill>
                <a:latin typeface="Times New Roman"/>
                <a:cs typeface="Times New Roman"/>
              </a:rPr>
              <a:t> </a:t>
            </a:r>
            <a:r>
              <a:rPr sz="1002" spc="-5" dirty="0">
                <a:solidFill>
                  <a:prstClr val="black"/>
                </a:solidFill>
                <a:latin typeface="Times New Roman"/>
                <a:cs typeface="Times New Roman"/>
              </a:rPr>
              <a:t>Racovita</a:t>
            </a:r>
            <a:r>
              <a:rPr sz="1002" spc="40" dirty="0">
                <a:solidFill>
                  <a:prstClr val="black"/>
                </a:solidFill>
                <a:latin typeface="Times New Roman"/>
                <a:cs typeface="Times New Roman"/>
              </a:rPr>
              <a:t> </a:t>
            </a:r>
            <a:r>
              <a:rPr sz="1002" spc="-5" dirty="0">
                <a:solidFill>
                  <a:prstClr val="black"/>
                </a:solidFill>
                <a:latin typeface="Times New Roman"/>
                <a:cs typeface="Times New Roman"/>
              </a:rPr>
              <a:t>Institute</a:t>
            </a:r>
            <a:r>
              <a:rPr sz="1002" spc="35" dirty="0">
                <a:solidFill>
                  <a:prstClr val="black"/>
                </a:solidFill>
                <a:latin typeface="Times New Roman"/>
                <a:cs typeface="Times New Roman"/>
              </a:rPr>
              <a:t> </a:t>
            </a:r>
            <a:r>
              <a:rPr sz="1002" dirty="0">
                <a:solidFill>
                  <a:prstClr val="black"/>
                </a:solidFill>
                <a:latin typeface="Times New Roman"/>
                <a:cs typeface="Times New Roman"/>
              </a:rPr>
              <a:t>of</a:t>
            </a:r>
            <a:r>
              <a:rPr sz="1002" spc="10" dirty="0">
                <a:solidFill>
                  <a:prstClr val="black"/>
                </a:solidFill>
                <a:latin typeface="Times New Roman"/>
                <a:cs typeface="Times New Roman"/>
              </a:rPr>
              <a:t> </a:t>
            </a:r>
            <a:r>
              <a:rPr sz="1002" spc="-5" dirty="0">
                <a:solidFill>
                  <a:prstClr val="black"/>
                </a:solidFill>
                <a:latin typeface="Times New Roman"/>
                <a:cs typeface="Times New Roman"/>
              </a:rPr>
              <a:t>Speleology,</a:t>
            </a:r>
            <a:r>
              <a:rPr sz="1002" spc="40" dirty="0">
                <a:solidFill>
                  <a:prstClr val="black"/>
                </a:solidFill>
                <a:latin typeface="Times New Roman"/>
                <a:cs typeface="Times New Roman"/>
              </a:rPr>
              <a:t> </a:t>
            </a:r>
            <a:r>
              <a:rPr sz="1002" spc="-5" dirty="0">
                <a:solidFill>
                  <a:prstClr val="black"/>
                </a:solidFill>
                <a:latin typeface="Times New Roman"/>
                <a:cs typeface="Times New Roman"/>
              </a:rPr>
              <a:t>Cluj-Napoca,</a:t>
            </a:r>
            <a:r>
              <a:rPr sz="1002" spc="40" dirty="0">
                <a:solidFill>
                  <a:prstClr val="black"/>
                </a:solidFill>
                <a:latin typeface="Times New Roman"/>
                <a:cs typeface="Times New Roman"/>
              </a:rPr>
              <a:t> </a:t>
            </a:r>
            <a:r>
              <a:rPr sz="1002" spc="-10" dirty="0">
                <a:solidFill>
                  <a:prstClr val="black"/>
                </a:solidFill>
                <a:latin typeface="Times New Roman"/>
                <a:cs typeface="Times New Roman"/>
              </a:rPr>
              <a:t>Romania</a:t>
            </a:r>
            <a:endParaRPr sz="1002">
              <a:solidFill>
                <a:prstClr val="black"/>
              </a:solidFill>
              <a:latin typeface="Times New Roman"/>
              <a:cs typeface="Times New Roman"/>
            </a:endParaRPr>
          </a:p>
        </p:txBody>
      </p:sp>
      <p:sp>
        <p:nvSpPr>
          <p:cNvPr id="3" name="object 3"/>
          <p:cNvSpPr txBox="1"/>
          <p:nvPr/>
        </p:nvSpPr>
        <p:spPr>
          <a:xfrm>
            <a:off x="552445" y="1464990"/>
            <a:ext cx="4244580" cy="496854"/>
          </a:xfrm>
          <a:prstGeom prst="rect">
            <a:avLst/>
          </a:prstGeom>
        </p:spPr>
        <p:txBody>
          <a:bodyPr vert="horz" wrap="square" lIns="0" tIns="31809" rIns="0" bIns="0" rtlCol="0">
            <a:spAutoFit/>
          </a:bodyPr>
          <a:lstStyle/>
          <a:p>
            <a:pPr marL="12724" marR="5090" algn="just" defTabSz="916137">
              <a:lnSpc>
                <a:spcPts val="1192"/>
              </a:lnSpc>
              <a:spcBef>
                <a:spcPts val="250"/>
              </a:spcBef>
            </a:pPr>
            <a:r>
              <a:rPr sz="1102" b="1" u="heavy" spc="-5" dirty="0">
                <a:solidFill>
                  <a:srgbClr val="00C7C3"/>
                </a:solidFill>
                <a:uFill>
                  <a:solidFill>
                    <a:srgbClr val="00C7C3"/>
                  </a:solidFill>
                </a:uFill>
                <a:latin typeface="Times New Roman"/>
                <a:cs typeface="Times New Roman"/>
              </a:rPr>
              <a:t>Objectives</a:t>
            </a:r>
            <a:r>
              <a:rPr sz="1102" b="1" spc="-5" dirty="0">
                <a:solidFill>
                  <a:srgbClr val="00C7C3"/>
                </a:solidFill>
                <a:latin typeface="Times New Roman"/>
                <a:cs typeface="Times New Roman"/>
              </a:rPr>
              <a:t>: </a:t>
            </a:r>
            <a:r>
              <a:rPr sz="1102" spc="-5" dirty="0">
                <a:solidFill>
                  <a:prstClr val="black"/>
                </a:solidFill>
                <a:latin typeface="Times New Roman"/>
                <a:cs typeface="Times New Roman"/>
              </a:rPr>
              <a:t>optimization </a:t>
            </a:r>
            <a:r>
              <a:rPr sz="1102" spc="-10" dirty="0">
                <a:solidFill>
                  <a:prstClr val="black"/>
                </a:solidFill>
                <a:latin typeface="Times New Roman"/>
                <a:cs typeface="Times New Roman"/>
              </a:rPr>
              <a:t>of </a:t>
            </a:r>
            <a:r>
              <a:rPr sz="1102" dirty="0">
                <a:solidFill>
                  <a:prstClr val="black"/>
                </a:solidFill>
                <a:latin typeface="Times New Roman"/>
                <a:cs typeface="Times New Roman"/>
              </a:rPr>
              <a:t>a </a:t>
            </a:r>
            <a:r>
              <a:rPr sz="1102" spc="-10" dirty="0">
                <a:solidFill>
                  <a:prstClr val="black"/>
                </a:solidFill>
                <a:latin typeface="Times New Roman"/>
                <a:cs typeface="Times New Roman"/>
              </a:rPr>
              <a:t>versatile quantitative </a:t>
            </a:r>
            <a:r>
              <a:rPr sz="1102" spc="-5" dirty="0">
                <a:solidFill>
                  <a:prstClr val="black"/>
                </a:solidFill>
                <a:latin typeface="Times New Roman"/>
                <a:cs typeface="Times New Roman"/>
              </a:rPr>
              <a:t>ICP-MS method for </a:t>
            </a:r>
            <a:r>
              <a:rPr sz="1102" spc="-15" dirty="0">
                <a:solidFill>
                  <a:prstClr val="black"/>
                </a:solidFill>
                <a:latin typeface="Times New Roman"/>
                <a:cs typeface="Times New Roman"/>
              </a:rPr>
              <a:t>Li </a:t>
            </a:r>
            <a:r>
              <a:rPr sz="1102" spc="-10" dirty="0">
                <a:solidFill>
                  <a:prstClr val="black"/>
                </a:solidFill>
                <a:latin typeface="Times New Roman"/>
                <a:cs typeface="Times New Roman"/>
              </a:rPr>
              <a:t> </a:t>
            </a:r>
            <a:r>
              <a:rPr sz="1102" spc="-5" dirty="0">
                <a:solidFill>
                  <a:prstClr val="black"/>
                </a:solidFill>
                <a:latin typeface="Times New Roman"/>
                <a:cs typeface="Times New Roman"/>
              </a:rPr>
              <a:t>quantitative </a:t>
            </a:r>
            <a:r>
              <a:rPr sz="1102" spc="-10" dirty="0">
                <a:solidFill>
                  <a:prstClr val="black"/>
                </a:solidFill>
                <a:latin typeface="Times New Roman"/>
                <a:cs typeface="Times New Roman"/>
              </a:rPr>
              <a:t>determination </a:t>
            </a:r>
            <a:r>
              <a:rPr sz="1102" dirty="0">
                <a:solidFill>
                  <a:prstClr val="black"/>
                </a:solidFill>
                <a:latin typeface="Times New Roman"/>
                <a:cs typeface="Times New Roman"/>
              </a:rPr>
              <a:t>in </a:t>
            </a:r>
            <a:r>
              <a:rPr sz="1102" spc="-5" dirty="0">
                <a:solidFill>
                  <a:prstClr val="black"/>
                </a:solidFill>
                <a:latin typeface="Times New Roman"/>
                <a:cs typeface="Times New Roman"/>
              </a:rPr>
              <a:t>water </a:t>
            </a:r>
            <a:r>
              <a:rPr sz="1102" dirty="0">
                <a:solidFill>
                  <a:prstClr val="black"/>
                </a:solidFill>
                <a:latin typeface="Times New Roman"/>
                <a:cs typeface="Times New Roman"/>
              </a:rPr>
              <a:t>and </a:t>
            </a:r>
            <a:r>
              <a:rPr sz="1102" spc="-5" dirty="0">
                <a:solidFill>
                  <a:prstClr val="black"/>
                </a:solidFill>
                <a:latin typeface="Times New Roman"/>
                <a:cs typeface="Times New Roman"/>
              </a:rPr>
              <a:t>plant samples and assessment </a:t>
            </a:r>
            <a:r>
              <a:rPr sz="1102" spc="-15" dirty="0">
                <a:solidFill>
                  <a:prstClr val="black"/>
                </a:solidFill>
                <a:latin typeface="Times New Roman"/>
                <a:cs typeface="Times New Roman"/>
              </a:rPr>
              <a:t>of </a:t>
            </a:r>
            <a:r>
              <a:rPr sz="1102" spc="-10" dirty="0">
                <a:solidFill>
                  <a:prstClr val="black"/>
                </a:solidFill>
                <a:latin typeface="Times New Roman"/>
                <a:cs typeface="Times New Roman"/>
              </a:rPr>
              <a:t> </a:t>
            </a:r>
            <a:r>
              <a:rPr sz="1102" spc="-5" dirty="0">
                <a:solidFill>
                  <a:prstClr val="black"/>
                </a:solidFill>
                <a:latin typeface="Times New Roman"/>
                <a:cs typeface="Times New Roman"/>
              </a:rPr>
              <a:t>relationship</a:t>
            </a:r>
            <a:r>
              <a:rPr sz="1102" spc="-35" dirty="0">
                <a:solidFill>
                  <a:prstClr val="black"/>
                </a:solidFill>
                <a:latin typeface="Times New Roman"/>
                <a:cs typeface="Times New Roman"/>
              </a:rPr>
              <a:t> </a:t>
            </a:r>
            <a:r>
              <a:rPr sz="1102" dirty="0">
                <a:solidFill>
                  <a:prstClr val="black"/>
                </a:solidFill>
                <a:latin typeface="Times New Roman"/>
                <a:cs typeface="Times New Roman"/>
              </a:rPr>
              <a:t>between</a:t>
            </a:r>
            <a:r>
              <a:rPr sz="1102" spc="-20" dirty="0">
                <a:solidFill>
                  <a:prstClr val="black"/>
                </a:solidFill>
                <a:latin typeface="Times New Roman"/>
                <a:cs typeface="Times New Roman"/>
              </a:rPr>
              <a:t> </a:t>
            </a:r>
            <a:r>
              <a:rPr sz="1102" dirty="0">
                <a:solidFill>
                  <a:prstClr val="black"/>
                </a:solidFill>
                <a:latin typeface="Times New Roman"/>
                <a:cs typeface="Times New Roman"/>
              </a:rPr>
              <a:t>Li,</a:t>
            </a:r>
            <a:r>
              <a:rPr sz="1102" spc="-10" dirty="0">
                <a:solidFill>
                  <a:prstClr val="black"/>
                </a:solidFill>
                <a:latin typeface="Times New Roman"/>
                <a:cs typeface="Times New Roman"/>
              </a:rPr>
              <a:t> </a:t>
            </a:r>
            <a:r>
              <a:rPr sz="1102" spc="-5" dirty="0">
                <a:solidFill>
                  <a:prstClr val="black"/>
                </a:solidFill>
                <a:latin typeface="Times New Roman"/>
                <a:cs typeface="Times New Roman"/>
              </a:rPr>
              <a:t>macro- </a:t>
            </a:r>
            <a:r>
              <a:rPr sz="1102" dirty="0">
                <a:solidFill>
                  <a:prstClr val="black"/>
                </a:solidFill>
                <a:latin typeface="Times New Roman"/>
                <a:cs typeface="Times New Roman"/>
              </a:rPr>
              <a:t>and</a:t>
            </a:r>
            <a:r>
              <a:rPr sz="1102" spc="-10" dirty="0">
                <a:solidFill>
                  <a:prstClr val="black"/>
                </a:solidFill>
                <a:latin typeface="Times New Roman"/>
                <a:cs typeface="Times New Roman"/>
              </a:rPr>
              <a:t> </a:t>
            </a:r>
            <a:r>
              <a:rPr sz="1102" spc="-5" dirty="0">
                <a:solidFill>
                  <a:prstClr val="black"/>
                </a:solidFill>
                <a:latin typeface="Times New Roman"/>
                <a:cs typeface="Times New Roman"/>
              </a:rPr>
              <a:t>microelement</a:t>
            </a:r>
            <a:r>
              <a:rPr sz="1102" spc="-40" dirty="0">
                <a:solidFill>
                  <a:prstClr val="black"/>
                </a:solidFill>
                <a:latin typeface="Times New Roman"/>
                <a:cs typeface="Times New Roman"/>
              </a:rPr>
              <a:t> </a:t>
            </a:r>
            <a:r>
              <a:rPr sz="1102" dirty="0">
                <a:solidFill>
                  <a:prstClr val="black"/>
                </a:solidFill>
                <a:latin typeface="Times New Roman"/>
                <a:cs typeface="Times New Roman"/>
              </a:rPr>
              <a:t>concentration.</a:t>
            </a:r>
            <a:endParaRPr sz="1102">
              <a:solidFill>
                <a:prstClr val="black"/>
              </a:solidFill>
              <a:latin typeface="Times New Roman"/>
              <a:cs typeface="Times New Roman"/>
            </a:endParaRPr>
          </a:p>
        </p:txBody>
      </p:sp>
      <p:sp>
        <p:nvSpPr>
          <p:cNvPr id="4" name="object 4"/>
          <p:cNvSpPr txBox="1"/>
          <p:nvPr/>
        </p:nvSpPr>
        <p:spPr>
          <a:xfrm>
            <a:off x="552445" y="2069869"/>
            <a:ext cx="4245853" cy="647629"/>
          </a:xfrm>
          <a:prstGeom prst="rect">
            <a:avLst/>
          </a:prstGeom>
        </p:spPr>
        <p:txBody>
          <a:bodyPr vert="horz" wrap="square" lIns="0" tIns="31809" rIns="0" bIns="0" rtlCol="0">
            <a:spAutoFit/>
          </a:bodyPr>
          <a:lstStyle/>
          <a:p>
            <a:pPr marL="12724" marR="5090" algn="just" defTabSz="916137">
              <a:lnSpc>
                <a:spcPts val="1192"/>
              </a:lnSpc>
              <a:spcBef>
                <a:spcPts val="250"/>
              </a:spcBef>
            </a:pPr>
            <a:r>
              <a:rPr sz="1102" b="1" u="heavy" spc="-5" dirty="0">
                <a:solidFill>
                  <a:srgbClr val="00C7C3"/>
                </a:solidFill>
                <a:uFill>
                  <a:solidFill>
                    <a:srgbClr val="00C7C3"/>
                  </a:solidFill>
                </a:uFill>
                <a:latin typeface="Times New Roman"/>
                <a:cs typeface="Times New Roman"/>
              </a:rPr>
              <a:t>Sampling:</a:t>
            </a:r>
            <a:r>
              <a:rPr sz="1102" b="1" dirty="0">
                <a:solidFill>
                  <a:srgbClr val="00C7C3"/>
                </a:solidFill>
                <a:latin typeface="Times New Roman"/>
                <a:cs typeface="Times New Roman"/>
              </a:rPr>
              <a:t> </a:t>
            </a:r>
            <a:r>
              <a:rPr sz="1102" spc="-5" dirty="0">
                <a:solidFill>
                  <a:prstClr val="black"/>
                </a:solidFill>
                <a:latin typeface="Times New Roman"/>
                <a:cs typeface="Times New Roman"/>
              </a:rPr>
              <a:t>groundwater</a:t>
            </a:r>
            <a:r>
              <a:rPr sz="1102" dirty="0">
                <a:solidFill>
                  <a:prstClr val="black"/>
                </a:solidFill>
                <a:latin typeface="Times New Roman"/>
                <a:cs typeface="Times New Roman"/>
              </a:rPr>
              <a:t> </a:t>
            </a:r>
            <a:r>
              <a:rPr sz="1102" spc="-5" dirty="0">
                <a:solidFill>
                  <a:prstClr val="black"/>
                </a:solidFill>
                <a:latin typeface="Times New Roman"/>
                <a:cs typeface="Times New Roman"/>
              </a:rPr>
              <a:t>(Praporgescu—GWR27,</a:t>
            </a:r>
            <a:r>
              <a:rPr sz="1102" dirty="0">
                <a:solidFill>
                  <a:prstClr val="black"/>
                </a:solidFill>
                <a:latin typeface="Times New Roman"/>
                <a:cs typeface="Times New Roman"/>
              </a:rPr>
              <a:t> </a:t>
            </a:r>
            <a:r>
              <a:rPr sz="1102" spc="-5" dirty="0">
                <a:solidFill>
                  <a:prstClr val="black"/>
                </a:solidFill>
                <a:latin typeface="Times New Roman"/>
                <a:cs typeface="Times New Roman"/>
              </a:rPr>
              <a:t>Closca—GWR28, </a:t>
            </a:r>
            <a:r>
              <a:rPr sz="1102" dirty="0">
                <a:solidFill>
                  <a:prstClr val="black"/>
                </a:solidFill>
                <a:latin typeface="Times New Roman"/>
                <a:cs typeface="Times New Roman"/>
              </a:rPr>
              <a:t> </a:t>
            </a:r>
            <a:r>
              <a:rPr sz="1102" spc="-5" dirty="0">
                <a:solidFill>
                  <a:prstClr val="black"/>
                </a:solidFill>
                <a:latin typeface="Times New Roman"/>
                <a:cs typeface="Times New Roman"/>
              </a:rPr>
              <a:t>Sipote—GWR29, </a:t>
            </a:r>
            <a:r>
              <a:rPr sz="1102" dirty="0">
                <a:solidFill>
                  <a:prstClr val="black"/>
                </a:solidFill>
                <a:latin typeface="Times New Roman"/>
                <a:cs typeface="Times New Roman"/>
              </a:rPr>
              <a:t>and </a:t>
            </a:r>
            <a:r>
              <a:rPr sz="1102" spc="-5" dirty="0">
                <a:solidFill>
                  <a:prstClr val="black"/>
                </a:solidFill>
                <a:latin typeface="Times New Roman"/>
                <a:cs typeface="Times New Roman"/>
              </a:rPr>
              <a:t>Tufani—GWR30) and plant (ryegrass—</a:t>
            </a:r>
            <a:r>
              <a:rPr sz="1102" i="1" spc="-5" dirty="0">
                <a:solidFill>
                  <a:prstClr val="black"/>
                </a:solidFill>
                <a:latin typeface="Times New Roman"/>
                <a:cs typeface="Times New Roman"/>
              </a:rPr>
              <a:t>Lolium </a:t>
            </a:r>
            <a:r>
              <a:rPr sz="1102" dirty="0">
                <a:solidFill>
                  <a:prstClr val="black"/>
                </a:solidFill>
                <a:latin typeface="Times New Roman"/>
                <a:cs typeface="Times New Roman"/>
              </a:rPr>
              <a:t>sp. - </a:t>
            </a:r>
            <a:r>
              <a:rPr sz="1102" spc="-260" dirty="0">
                <a:solidFill>
                  <a:prstClr val="black"/>
                </a:solidFill>
                <a:latin typeface="Times New Roman"/>
                <a:cs typeface="Times New Roman"/>
              </a:rPr>
              <a:t> </a:t>
            </a:r>
            <a:r>
              <a:rPr sz="1102" spc="-5" dirty="0">
                <a:solidFill>
                  <a:prstClr val="black"/>
                </a:solidFill>
                <a:latin typeface="Times New Roman"/>
                <a:cs typeface="Times New Roman"/>
              </a:rPr>
              <a:t>L,</a:t>
            </a:r>
            <a:r>
              <a:rPr sz="1102" dirty="0">
                <a:solidFill>
                  <a:prstClr val="black"/>
                </a:solidFill>
                <a:latin typeface="Times New Roman"/>
                <a:cs typeface="Times New Roman"/>
              </a:rPr>
              <a:t> </a:t>
            </a:r>
            <a:r>
              <a:rPr sz="1102" spc="-5" dirty="0">
                <a:solidFill>
                  <a:prstClr val="black"/>
                </a:solidFill>
                <a:latin typeface="Times New Roman"/>
                <a:cs typeface="Times New Roman"/>
              </a:rPr>
              <a:t>nettles—</a:t>
            </a:r>
            <a:r>
              <a:rPr sz="1102" i="1" spc="-5" dirty="0">
                <a:solidFill>
                  <a:prstClr val="black"/>
                </a:solidFill>
                <a:latin typeface="Times New Roman"/>
                <a:cs typeface="Times New Roman"/>
              </a:rPr>
              <a:t>Urtica</a:t>
            </a:r>
            <a:r>
              <a:rPr sz="1102" i="1" dirty="0">
                <a:solidFill>
                  <a:prstClr val="black"/>
                </a:solidFill>
                <a:latin typeface="Times New Roman"/>
                <a:cs typeface="Times New Roman"/>
              </a:rPr>
              <a:t> </a:t>
            </a:r>
            <a:r>
              <a:rPr sz="1102" spc="-5" dirty="0">
                <a:solidFill>
                  <a:prstClr val="black"/>
                </a:solidFill>
                <a:latin typeface="Times New Roman"/>
                <a:cs typeface="Times New Roman"/>
              </a:rPr>
              <a:t>sp.-U,</a:t>
            </a:r>
            <a:r>
              <a:rPr sz="1102" dirty="0">
                <a:solidFill>
                  <a:prstClr val="black"/>
                </a:solidFill>
                <a:latin typeface="Times New Roman"/>
                <a:cs typeface="Times New Roman"/>
              </a:rPr>
              <a:t> and</a:t>
            </a:r>
            <a:r>
              <a:rPr sz="1102" spc="5" dirty="0">
                <a:solidFill>
                  <a:prstClr val="black"/>
                </a:solidFill>
                <a:latin typeface="Times New Roman"/>
                <a:cs typeface="Times New Roman"/>
              </a:rPr>
              <a:t> </a:t>
            </a:r>
            <a:r>
              <a:rPr sz="1102" spc="-5" dirty="0">
                <a:solidFill>
                  <a:prstClr val="black"/>
                </a:solidFill>
                <a:latin typeface="Times New Roman"/>
                <a:cs typeface="Times New Roman"/>
              </a:rPr>
              <a:t>mint—</a:t>
            </a:r>
            <a:r>
              <a:rPr sz="1102" i="1" spc="-5" dirty="0">
                <a:solidFill>
                  <a:prstClr val="black"/>
                </a:solidFill>
                <a:latin typeface="Times New Roman"/>
                <a:cs typeface="Times New Roman"/>
              </a:rPr>
              <a:t>Mentha</a:t>
            </a:r>
            <a:r>
              <a:rPr sz="1102" i="1" dirty="0">
                <a:solidFill>
                  <a:prstClr val="black"/>
                </a:solidFill>
                <a:latin typeface="Times New Roman"/>
                <a:cs typeface="Times New Roman"/>
              </a:rPr>
              <a:t> </a:t>
            </a:r>
            <a:r>
              <a:rPr sz="1102" spc="-5" dirty="0">
                <a:solidFill>
                  <a:prstClr val="black"/>
                </a:solidFill>
                <a:latin typeface="Times New Roman"/>
                <a:cs typeface="Times New Roman"/>
              </a:rPr>
              <a:t>sp.-M)</a:t>
            </a:r>
            <a:r>
              <a:rPr sz="1102" spc="271" dirty="0">
                <a:solidFill>
                  <a:prstClr val="black"/>
                </a:solidFill>
                <a:latin typeface="Times New Roman"/>
                <a:cs typeface="Times New Roman"/>
              </a:rPr>
              <a:t> </a:t>
            </a:r>
            <a:r>
              <a:rPr sz="1102" spc="-5" dirty="0">
                <a:solidFill>
                  <a:prstClr val="black"/>
                </a:solidFill>
                <a:latin typeface="Times New Roman"/>
                <a:cs typeface="Times New Roman"/>
              </a:rPr>
              <a:t>samples</a:t>
            </a:r>
            <a:r>
              <a:rPr sz="1102" spc="271" dirty="0">
                <a:solidFill>
                  <a:prstClr val="black"/>
                </a:solidFill>
                <a:latin typeface="Times New Roman"/>
                <a:cs typeface="Times New Roman"/>
              </a:rPr>
              <a:t> </a:t>
            </a:r>
            <a:r>
              <a:rPr sz="1102" spc="-5" dirty="0">
                <a:solidFill>
                  <a:prstClr val="black"/>
                </a:solidFill>
                <a:latin typeface="Times New Roman"/>
                <a:cs typeface="Times New Roman"/>
              </a:rPr>
              <a:t>were </a:t>
            </a:r>
            <a:r>
              <a:rPr sz="1102" dirty="0">
                <a:solidFill>
                  <a:prstClr val="black"/>
                </a:solidFill>
                <a:latin typeface="Times New Roman"/>
                <a:cs typeface="Times New Roman"/>
              </a:rPr>
              <a:t> </a:t>
            </a:r>
            <a:r>
              <a:rPr sz="1102" spc="-5" dirty="0">
                <a:solidFill>
                  <a:prstClr val="black"/>
                </a:solidFill>
                <a:latin typeface="Times New Roman"/>
                <a:cs typeface="Times New Roman"/>
              </a:rPr>
              <a:t>collected</a:t>
            </a:r>
            <a:r>
              <a:rPr sz="1102" spc="-35" dirty="0">
                <a:solidFill>
                  <a:prstClr val="black"/>
                </a:solidFill>
                <a:latin typeface="Times New Roman"/>
                <a:cs typeface="Times New Roman"/>
              </a:rPr>
              <a:t> </a:t>
            </a:r>
            <a:r>
              <a:rPr sz="1102" dirty="0">
                <a:solidFill>
                  <a:prstClr val="black"/>
                </a:solidFill>
                <a:latin typeface="Times New Roman"/>
                <a:cs typeface="Times New Roman"/>
              </a:rPr>
              <a:t>from</a:t>
            </a:r>
            <a:r>
              <a:rPr sz="1102" spc="-30" dirty="0">
                <a:solidFill>
                  <a:prstClr val="black"/>
                </a:solidFill>
                <a:latin typeface="Times New Roman"/>
                <a:cs typeface="Times New Roman"/>
              </a:rPr>
              <a:t> </a:t>
            </a:r>
            <a:r>
              <a:rPr sz="1102" spc="-5" dirty="0">
                <a:solidFill>
                  <a:prstClr val="black"/>
                </a:solidFill>
                <a:latin typeface="Times New Roman"/>
                <a:cs typeface="Times New Roman"/>
              </a:rPr>
              <a:t>Dobrogea</a:t>
            </a:r>
            <a:r>
              <a:rPr sz="1102" spc="-10" dirty="0">
                <a:solidFill>
                  <a:prstClr val="black"/>
                </a:solidFill>
                <a:latin typeface="Times New Roman"/>
                <a:cs typeface="Times New Roman"/>
              </a:rPr>
              <a:t> </a:t>
            </a:r>
            <a:r>
              <a:rPr sz="1102" spc="-5" dirty="0">
                <a:solidFill>
                  <a:prstClr val="black"/>
                </a:solidFill>
                <a:latin typeface="Times New Roman"/>
                <a:cs typeface="Times New Roman"/>
              </a:rPr>
              <a:t>karst</a:t>
            </a:r>
            <a:r>
              <a:rPr sz="1102" spc="-15" dirty="0">
                <a:solidFill>
                  <a:prstClr val="black"/>
                </a:solidFill>
                <a:latin typeface="Times New Roman"/>
                <a:cs typeface="Times New Roman"/>
              </a:rPr>
              <a:t> </a:t>
            </a:r>
            <a:r>
              <a:rPr sz="1102" dirty="0">
                <a:solidFill>
                  <a:prstClr val="black"/>
                </a:solidFill>
                <a:latin typeface="Times New Roman"/>
                <a:cs typeface="Times New Roman"/>
              </a:rPr>
              <a:t>area,</a:t>
            </a:r>
            <a:r>
              <a:rPr sz="1102" spc="-25" dirty="0">
                <a:solidFill>
                  <a:prstClr val="black"/>
                </a:solidFill>
                <a:latin typeface="Times New Roman"/>
                <a:cs typeface="Times New Roman"/>
              </a:rPr>
              <a:t> </a:t>
            </a:r>
            <a:r>
              <a:rPr sz="1102" spc="-5" dirty="0">
                <a:solidFill>
                  <a:prstClr val="black"/>
                </a:solidFill>
                <a:latin typeface="Times New Roman"/>
                <a:cs typeface="Times New Roman"/>
              </a:rPr>
              <a:t>Romania.</a:t>
            </a:r>
            <a:endParaRPr sz="1102">
              <a:solidFill>
                <a:prstClr val="black"/>
              </a:solidFill>
              <a:latin typeface="Times New Roman"/>
              <a:cs typeface="Times New Roman"/>
            </a:endParaRPr>
          </a:p>
        </p:txBody>
      </p:sp>
      <p:sp>
        <p:nvSpPr>
          <p:cNvPr id="5" name="object 5"/>
          <p:cNvSpPr txBox="1"/>
          <p:nvPr/>
        </p:nvSpPr>
        <p:spPr>
          <a:xfrm>
            <a:off x="552446" y="2825649"/>
            <a:ext cx="4246489" cy="496854"/>
          </a:xfrm>
          <a:prstGeom prst="rect">
            <a:avLst/>
          </a:prstGeom>
        </p:spPr>
        <p:txBody>
          <a:bodyPr vert="horz" wrap="square" lIns="0" tIns="31809" rIns="0" bIns="0" rtlCol="0">
            <a:spAutoFit/>
          </a:bodyPr>
          <a:lstStyle/>
          <a:p>
            <a:pPr marL="12724" marR="5090" algn="just" defTabSz="916137">
              <a:lnSpc>
                <a:spcPts val="1192"/>
              </a:lnSpc>
              <a:spcBef>
                <a:spcPts val="250"/>
              </a:spcBef>
            </a:pPr>
            <a:r>
              <a:rPr sz="1102" b="1" u="heavy" dirty="0">
                <a:solidFill>
                  <a:srgbClr val="00C7C3"/>
                </a:solidFill>
                <a:uFill>
                  <a:solidFill>
                    <a:srgbClr val="00C7C3"/>
                  </a:solidFill>
                </a:uFill>
                <a:latin typeface="Times New Roman"/>
                <a:cs typeface="Times New Roman"/>
              </a:rPr>
              <a:t>Method</a:t>
            </a:r>
            <a:r>
              <a:rPr sz="1102" b="1" u="heavy" spc="5" dirty="0">
                <a:solidFill>
                  <a:srgbClr val="00C7C3"/>
                </a:solidFill>
                <a:uFill>
                  <a:solidFill>
                    <a:srgbClr val="00C7C3"/>
                  </a:solidFill>
                </a:uFill>
                <a:latin typeface="Times New Roman"/>
                <a:cs typeface="Times New Roman"/>
              </a:rPr>
              <a:t> </a:t>
            </a:r>
            <a:r>
              <a:rPr sz="1102" b="1" u="heavy" spc="-5" dirty="0">
                <a:solidFill>
                  <a:srgbClr val="00C7C3"/>
                </a:solidFill>
                <a:uFill>
                  <a:solidFill>
                    <a:srgbClr val="00C7C3"/>
                  </a:solidFill>
                </a:uFill>
                <a:latin typeface="Times New Roman"/>
                <a:cs typeface="Times New Roman"/>
              </a:rPr>
              <a:t>optimization</a:t>
            </a:r>
            <a:r>
              <a:rPr sz="1102" b="1" u="heavy" dirty="0">
                <a:solidFill>
                  <a:srgbClr val="00C7C3"/>
                </a:solidFill>
                <a:uFill>
                  <a:solidFill>
                    <a:srgbClr val="00C7C3"/>
                  </a:solidFill>
                </a:uFill>
                <a:latin typeface="Times New Roman"/>
                <a:cs typeface="Times New Roman"/>
              </a:rPr>
              <a:t> </a:t>
            </a:r>
            <a:r>
              <a:rPr sz="1102" b="1" u="heavy" spc="-5" dirty="0">
                <a:solidFill>
                  <a:srgbClr val="00C7C3"/>
                </a:solidFill>
                <a:uFill>
                  <a:solidFill>
                    <a:srgbClr val="00C7C3"/>
                  </a:solidFill>
                </a:uFill>
                <a:latin typeface="Times New Roman"/>
                <a:cs typeface="Times New Roman"/>
              </a:rPr>
              <a:t>and</a:t>
            </a:r>
            <a:r>
              <a:rPr sz="1102" b="1" u="heavy" dirty="0">
                <a:solidFill>
                  <a:srgbClr val="00C7C3"/>
                </a:solidFill>
                <a:uFill>
                  <a:solidFill>
                    <a:srgbClr val="00C7C3"/>
                  </a:solidFill>
                </a:uFill>
                <a:latin typeface="Times New Roman"/>
                <a:cs typeface="Times New Roman"/>
              </a:rPr>
              <a:t> </a:t>
            </a:r>
            <a:r>
              <a:rPr sz="1102" b="1" u="heavy" spc="-5" dirty="0">
                <a:solidFill>
                  <a:srgbClr val="00C7C3"/>
                </a:solidFill>
                <a:uFill>
                  <a:solidFill>
                    <a:srgbClr val="00C7C3"/>
                  </a:solidFill>
                </a:uFill>
                <a:latin typeface="Times New Roman"/>
                <a:cs typeface="Times New Roman"/>
              </a:rPr>
              <a:t>precision</a:t>
            </a:r>
            <a:r>
              <a:rPr sz="1102" b="1" spc="-5" dirty="0">
                <a:solidFill>
                  <a:srgbClr val="00C7C3"/>
                </a:solidFill>
                <a:latin typeface="Times New Roman"/>
                <a:cs typeface="Times New Roman"/>
              </a:rPr>
              <a:t>:</a:t>
            </a:r>
            <a:r>
              <a:rPr sz="1102" b="1" dirty="0">
                <a:solidFill>
                  <a:srgbClr val="00C7C3"/>
                </a:solidFill>
                <a:latin typeface="Times New Roman"/>
                <a:cs typeface="Times New Roman"/>
              </a:rPr>
              <a:t> </a:t>
            </a:r>
            <a:r>
              <a:rPr sz="1102" spc="-5" dirty="0">
                <a:solidFill>
                  <a:prstClr val="black"/>
                </a:solidFill>
                <a:latin typeface="Times New Roman"/>
                <a:cs typeface="Times New Roman"/>
              </a:rPr>
              <a:t>using</a:t>
            </a:r>
            <a:r>
              <a:rPr sz="1102" dirty="0">
                <a:solidFill>
                  <a:prstClr val="black"/>
                </a:solidFill>
                <a:latin typeface="Times New Roman"/>
                <a:cs typeface="Times New Roman"/>
              </a:rPr>
              <a:t> ELAN</a:t>
            </a:r>
            <a:r>
              <a:rPr sz="1102" spc="5" dirty="0">
                <a:solidFill>
                  <a:prstClr val="black"/>
                </a:solidFill>
                <a:latin typeface="Times New Roman"/>
                <a:cs typeface="Times New Roman"/>
              </a:rPr>
              <a:t> </a:t>
            </a:r>
            <a:r>
              <a:rPr sz="1102" dirty="0">
                <a:solidFill>
                  <a:prstClr val="black"/>
                </a:solidFill>
                <a:latin typeface="Times New Roman"/>
                <a:cs typeface="Times New Roman"/>
              </a:rPr>
              <a:t>DRC</a:t>
            </a:r>
            <a:r>
              <a:rPr sz="1102" spc="5" dirty="0">
                <a:solidFill>
                  <a:prstClr val="black"/>
                </a:solidFill>
                <a:latin typeface="Times New Roman"/>
                <a:cs typeface="Times New Roman"/>
              </a:rPr>
              <a:t> </a:t>
            </a:r>
            <a:r>
              <a:rPr sz="1102" spc="-5" dirty="0">
                <a:solidFill>
                  <a:prstClr val="black"/>
                </a:solidFill>
                <a:latin typeface="Times New Roman"/>
                <a:cs typeface="Times New Roman"/>
              </a:rPr>
              <a:t>II</a:t>
            </a:r>
            <a:r>
              <a:rPr sz="1102" spc="266" dirty="0">
                <a:solidFill>
                  <a:prstClr val="black"/>
                </a:solidFill>
                <a:latin typeface="Times New Roman"/>
                <a:cs typeface="Times New Roman"/>
              </a:rPr>
              <a:t> </a:t>
            </a:r>
            <a:r>
              <a:rPr sz="1102" spc="-5" dirty="0">
                <a:solidFill>
                  <a:prstClr val="black"/>
                </a:solidFill>
                <a:latin typeface="Times New Roman"/>
                <a:cs typeface="Times New Roman"/>
              </a:rPr>
              <a:t>(Perkin– </a:t>
            </a:r>
            <a:r>
              <a:rPr sz="1102" dirty="0">
                <a:solidFill>
                  <a:prstClr val="black"/>
                </a:solidFill>
                <a:latin typeface="Times New Roman"/>
                <a:cs typeface="Times New Roman"/>
              </a:rPr>
              <a:t> </a:t>
            </a:r>
            <a:r>
              <a:rPr sz="1102" spc="-5" dirty="0">
                <a:solidFill>
                  <a:prstClr val="black"/>
                </a:solidFill>
                <a:latin typeface="Times New Roman"/>
                <a:cs typeface="Times New Roman"/>
              </a:rPr>
              <a:t>Elmer,</a:t>
            </a:r>
            <a:r>
              <a:rPr sz="1102" dirty="0">
                <a:solidFill>
                  <a:prstClr val="black"/>
                </a:solidFill>
                <a:latin typeface="Times New Roman"/>
                <a:cs typeface="Times New Roman"/>
              </a:rPr>
              <a:t> </a:t>
            </a:r>
            <a:r>
              <a:rPr sz="1102" spc="-5" dirty="0">
                <a:solidFill>
                  <a:prstClr val="black"/>
                </a:solidFill>
                <a:latin typeface="Times New Roman"/>
                <a:cs typeface="Times New Roman"/>
              </a:rPr>
              <a:t>Waltham,</a:t>
            </a:r>
            <a:r>
              <a:rPr sz="1102" dirty="0">
                <a:solidFill>
                  <a:prstClr val="black"/>
                </a:solidFill>
                <a:latin typeface="Times New Roman"/>
                <a:cs typeface="Times New Roman"/>
              </a:rPr>
              <a:t> MA,</a:t>
            </a:r>
            <a:r>
              <a:rPr sz="1102" spc="5" dirty="0">
                <a:solidFill>
                  <a:prstClr val="black"/>
                </a:solidFill>
                <a:latin typeface="Times New Roman"/>
                <a:cs typeface="Times New Roman"/>
              </a:rPr>
              <a:t> </a:t>
            </a:r>
            <a:r>
              <a:rPr sz="1102" dirty="0">
                <a:solidFill>
                  <a:prstClr val="black"/>
                </a:solidFill>
                <a:latin typeface="Times New Roman"/>
                <a:cs typeface="Times New Roman"/>
              </a:rPr>
              <a:t>USA)</a:t>
            </a:r>
            <a:r>
              <a:rPr sz="1102" spc="5" dirty="0">
                <a:solidFill>
                  <a:prstClr val="black"/>
                </a:solidFill>
                <a:latin typeface="Times New Roman"/>
                <a:cs typeface="Times New Roman"/>
              </a:rPr>
              <a:t> </a:t>
            </a:r>
            <a:r>
              <a:rPr sz="1102" spc="-5" dirty="0">
                <a:solidFill>
                  <a:prstClr val="black"/>
                </a:solidFill>
                <a:latin typeface="Times New Roman"/>
                <a:cs typeface="Times New Roman"/>
              </a:rPr>
              <a:t>Inductively</a:t>
            </a:r>
            <a:r>
              <a:rPr sz="1102" dirty="0">
                <a:solidFill>
                  <a:prstClr val="black"/>
                </a:solidFill>
                <a:latin typeface="Times New Roman"/>
                <a:cs typeface="Times New Roman"/>
              </a:rPr>
              <a:t> Coupled</a:t>
            </a:r>
            <a:r>
              <a:rPr sz="1102" spc="5" dirty="0">
                <a:solidFill>
                  <a:prstClr val="black"/>
                </a:solidFill>
                <a:latin typeface="Times New Roman"/>
                <a:cs typeface="Times New Roman"/>
              </a:rPr>
              <a:t> </a:t>
            </a:r>
            <a:r>
              <a:rPr sz="1102" spc="-5" dirty="0">
                <a:solidFill>
                  <a:prstClr val="black"/>
                </a:solidFill>
                <a:latin typeface="Times New Roman"/>
                <a:cs typeface="Times New Roman"/>
              </a:rPr>
              <a:t>Plasma</a:t>
            </a:r>
            <a:r>
              <a:rPr sz="1102" spc="266" dirty="0">
                <a:solidFill>
                  <a:prstClr val="black"/>
                </a:solidFill>
                <a:latin typeface="Times New Roman"/>
                <a:cs typeface="Times New Roman"/>
              </a:rPr>
              <a:t> </a:t>
            </a:r>
            <a:r>
              <a:rPr sz="1102" spc="-5" dirty="0">
                <a:solidFill>
                  <a:prstClr val="black"/>
                </a:solidFill>
                <a:latin typeface="Times New Roman"/>
                <a:cs typeface="Times New Roman"/>
              </a:rPr>
              <a:t>Quadrupole </a:t>
            </a:r>
            <a:r>
              <a:rPr sz="1102" dirty="0">
                <a:solidFill>
                  <a:prstClr val="black"/>
                </a:solidFill>
                <a:latin typeface="Times New Roman"/>
                <a:cs typeface="Times New Roman"/>
              </a:rPr>
              <a:t> Mass</a:t>
            </a:r>
            <a:r>
              <a:rPr sz="1102" spc="-30" dirty="0">
                <a:solidFill>
                  <a:prstClr val="black"/>
                </a:solidFill>
                <a:latin typeface="Times New Roman"/>
                <a:cs typeface="Times New Roman"/>
              </a:rPr>
              <a:t> </a:t>
            </a:r>
            <a:r>
              <a:rPr sz="1102" spc="-5" dirty="0">
                <a:solidFill>
                  <a:prstClr val="black"/>
                </a:solidFill>
                <a:latin typeface="Times New Roman"/>
                <a:cs typeface="Times New Roman"/>
              </a:rPr>
              <a:t>Spectrometer</a:t>
            </a:r>
            <a:r>
              <a:rPr sz="1102" spc="-35" dirty="0">
                <a:solidFill>
                  <a:prstClr val="black"/>
                </a:solidFill>
                <a:latin typeface="Times New Roman"/>
                <a:cs typeface="Times New Roman"/>
              </a:rPr>
              <a:t> </a:t>
            </a:r>
            <a:r>
              <a:rPr sz="1102" spc="-5" dirty="0">
                <a:solidFill>
                  <a:prstClr val="black"/>
                </a:solidFill>
                <a:latin typeface="Times New Roman"/>
                <a:cs typeface="Times New Roman"/>
              </a:rPr>
              <a:t>(ICP-MS).</a:t>
            </a:r>
            <a:endParaRPr sz="1102">
              <a:solidFill>
                <a:prstClr val="black"/>
              </a:solidFill>
              <a:latin typeface="Times New Roman"/>
              <a:cs typeface="Times New Roman"/>
            </a:endParaRPr>
          </a:p>
        </p:txBody>
      </p:sp>
      <p:pic>
        <p:nvPicPr>
          <p:cNvPr id="6" name="object 6"/>
          <p:cNvPicPr/>
          <p:nvPr/>
        </p:nvPicPr>
        <p:blipFill>
          <a:blip r:embed="rId2" cstate="print"/>
          <a:stretch>
            <a:fillRect/>
          </a:stretch>
        </p:blipFill>
        <p:spPr>
          <a:xfrm>
            <a:off x="349285" y="38169"/>
            <a:ext cx="11408445" cy="606151"/>
          </a:xfrm>
          <a:prstGeom prst="rect">
            <a:avLst/>
          </a:prstGeom>
        </p:spPr>
      </p:pic>
      <p:sp>
        <p:nvSpPr>
          <p:cNvPr id="7" name="object 7"/>
          <p:cNvSpPr txBox="1"/>
          <p:nvPr/>
        </p:nvSpPr>
        <p:spPr>
          <a:xfrm>
            <a:off x="4630245" y="6410028"/>
            <a:ext cx="7194538" cy="166701"/>
          </a:xfrm>
          <a:prstGeom prst="rect">
            <a:avLst/>
          </a:prstGeom>
        </p:spPr>
        <p:txBody>
          <a:bodyPr vert="horz" wrap="square" lIns="0" tIns="12087" rIns="0" bIns="0" rtlCol="0">
            <a:spAutoFit/>
          </a:bodyPr>
          <a:lstStyle/>
          <a:p>
            <a:pPr marL="12724" defTabSz="916137">
              <a:spcBef>
                <a:spcPts val="95"/>
              </a:spcBef>
            </a:pPr>
            <a:r>
              <a:rPr sz="1002" b="1" spc="-5" dirty="0">
                <a:solidFill>
                  <a:srgbClr val="00C7C3"/>
                </a:solidFill>
                <a:latin typeface="Times New Roman"/>
                <a:cs typeface="Times New Roman"/>
              </a:rPr>
              <a:t>Figure</a:t>
            </a:r>
            <a:r>
              <a:rPr sz="1002" b="1" spc="10" dirty="0">
                <a:solidFill>
                  <a:srgbClr val="00C7C3"/>
                </a:solidFill>
                <a:latin typeface="Times New Roman"/>
                <a:cs typeface="Times New Roman"/>
              </a:rPr>
              <a:t> </a:t>
            </a:r>
            <a:r>
              <a:rPr sz="1002" b="1" dirty="0">
                <a:solidFill>
                  <a:srgbClr val="00C7C3"/>
                </a:solidFill>
                <a:latin typeface="Times New Roman"/>
                <a:cs typeface="Times New Roman"/>
              </a:rPr>
              <a:t>2.</a:t>
            </a:r>
            <a:r>
              <a:rPr sz="1002" b="1" spc="266" dirty="0">
                <a:solidFill>
                  <a:srgbClr val="00C7C3"/>
                </a:solidFill>
                <a:latin typeface="Times New Roman"/>
                <a:cs typeface="Times New Roman"/>
              </a:rPr>
              <a:t> </a:t>
            </a:r>
            <a:r>
              <a:rPr sz="1002" spc="-5" dirty="0">
                <a:solidFill>
                  <a:srgbClr val="336699"/>
                </a:solidFill>
                <a:latin typeface="Times New Roman"/>
                <a:cs typeface="Times New Roman"/>
              </a:rPr>
              <a:t>a)</a:t>
            </a:r>
            <a:r>
              <a:rPr sz="1002" spc="30" dirty="0">
                <a:solidFill>
                  <a:srgbClr val="336699"/>
                </a:solidFill>
                <a:latin typeface="Times New Roman"/>
                <a:cs typeface="Times New Roman"/>
              </a:rPr>
              <a:t> </a:t>
            </a:r>
            <a:r>
              <a:rPr sz="1002" i="1" spc="-5" dirty="0">
                <a:solidFill>
                  <a:prstClr val="black"/>
                </a:solidFill>
                <a:latin typeface="Times New Roman"/>
                <a:cs typeface="Times New Roman"/>
              </a:rPr>
              <a:t>Macro-</a:t>
            </a:r>
            <a:r>
              <a:rPr sz="1002" i="1" spc="25" dirty="0">
                <a:solidFill>
                  <a:prstClr val="black"/>
                </a:solidFill>
                <a:latin typeface="Times New Roman"/>
                <a:cs typeface="Times New Roman"/>
              </a:rPr>
              <a:t> </a:t>
            </a:r>
            <a:r>
              <a:rPr sz="1002" i="1" dirty="0">
                <a:solidFill>
                  <a:prstClr val="black"/>
                </a:solidFill>
                <a:latin typeface="Times New Roman"/>
                <a:cs typeface="Times New Roman"/>
              </a:rPr>
              <a:t>and</a:t>
            </a:r>
            <a:r>
              <a:rPr sz="1002" i="1" spc="5" dirty="0">
                <a:solidFill>
                  <a:prstClr val="black"/>
                </a:solidFill>
                <a:latin typeface="Times New Roman"/>
                <a:cs typeface="Times New Roman"/>
              </a:rPr>
              <a:t> </a:t>
            </a:r>
            <a:r>
              <a:rPr sz="1002" i="1" dirty="0">
                <a:solidFill>
                  <a:prstClr val="black"/>
                </a:solidFill>
                <a:latin typeface="Times New Roman"/>
                <a:cs typeface="Times New Roman"/>
              </a:rPr>
              <a:t>b)</a:t>
            </a:r>
            <a:r>
              <a:rPr sz="1002" i="1" spc="5" dirty="0">
                <a:solidFill>
                  <a:prstClr val="black"/>
                </a:solidFill>
                <a:latin typeface="Times New Roman"/>
                <a:cs typeface="Times New Roman"/>
              </a:rPr>
              <a:t> </a:t>
            </a:r>
            <a:r>
              <a:rPr sz="1002" i="1" spc="-5" dirty="0">
                <a:solidFill>
                  <a:prstClr val="black"/>
                </a:solidFill>
                <a:latin typeface="Times New Roman"/>
                <a:cs typeface="Times New Roman"/>
              </a:rPr>
              <a:t>microelement</a:t>
            </a:r>
            <a:r>
              <a:rPr sz="1002" i="1" spc="30" dirty="0">
                <a:solidFill>
                  <a:prstClr val="black"/>
                </a:solidFill>
                <a:latin typeface="Times New Roman"/>
                <a:cs typeface="Times New Roman"/>
              </a:rPr>
              <a:t> </a:t>
            </a:r>
            <a:r>
              <a:rPr sz="1002" i="1" dirty="0">
                <a:solidFill>
                  <a:prstClr val="black"/>
                </a:solidFill>
                <a:latin typeface="Times New Roman"/>
                <a:cs typeface="Times New Roman"/>
              </a:rPr>
              <a:t>content</a:t>
            </a:r>
            <a:r>
              <a:rPr sz="1002" i="1" spc="15" dirty="0">
                <a:solidFill>
                  <a:prstClr val="black"/>
                </a:solidFill>
                <a:latin typeface="Times New Roman"/>
                <a:cs typeface="Times New Roman"/>
              </a:rPr>
              <a:t> </a:t>
            </a:r>
            <a:r>
              <a:rPr sz="1002" i="1" dirty="0">
                <a:solidFill>
                  <a:prstClr val="black"/>
                </a:solidFill>
                <a:latin typeface="Times New Roman"/>
                <a:cs typeface="Times New Roman"/>
              </a:rPr>
              <a:t>of </a:t>
            </a:r>
            <a:r>
              <a:rPr sz="1002" b="1" i="1" spc="-5" dirty="0">
                <a:solidFill>
                  <a:prstClr val="black"/>
                </a:solidFill>
                <a:latin typeface="Times New Roman"/>
                <a:cs typeface="Times New Roman"/>
              </a:rPr>
              <a:t>plant </a:t>
            </a:r>
            <a:r>
              <a:rPr sz="1002" b="1" i="1" dirty="0">
                <a:solidFill>
                  <a:prstClr val="black"/>
                </a:solidFill>
                <a:latin typeface="Times New Roman"/>
                <a:cs typeface="Times New Roman"/>
              </a:rPr>
              <a:t>samples </a:t>
            </a:r>
            <a:r>
              <a:rPr sz="1002" i="1" spc="-5" dirty="0">
                <a:solidFill>
                  <a:prstClr val="black"/>
                </a:solidFill>
                <a:latin typeface="Times New Roman"/>
                <a:cs typeface="Times New Roman"/>
              </a:rPr>
              <a:t>(Lolium</a:t>
            </a:r>
            <a:r>
              <a:rPr sz="1002" i="1" spc="10" dirty="0">
                <a:solidFill>
                  <a:prstClr val="black"/>
                </a:solidFill>
                <a:latin typeface="Times New Roman"/>
                <a:cs typeface="Times New Roman"/>
              </a:rPr>
              <a:t> </a:t>
            </a:r>
            <a:r>
              <a:rPr sz="1002" i="1" spc="-5" dirty="0">
                <a:solidFill>
                  <a:prstClr val="black"/>
                </a:solidFill>
                <a:latin typeface="Times New Roman"/>
                <a:cs typeface="Times New Roman"/>
              </a:rPr>
              <a:t>sp.—L,</a:t>
            </a:r>
            <a:r>
              <a:rPr sz="1002" i="1" spc="10" dirty="0">
                <a:solidFill>
                  <a:prstClr val="black"/>
                </a:solidFill>
                <a:latin typeface="Times New Roman"/>
                <a:cs typeface="Times New Roman"/>
              </a:rPr>
              <a:t> </a:t>
            </a:r>
            <a:r>
              <a:rPr sz="1002" i="1" spc="-5" dirty="0">
                <a:solidFill>
                  <a:prstClr val="black"/>
                </a:solidFill>
                <a:latin typeface="Times New Roman"/>
                <a:cs typeface="Times New Roman"/>
              </a:rPr>
              <a:t>Urtica</a:t>
            </a:r>
            <a:r>
              <a:rPr sz="1002" i="1" spc="15" dirty="0">
                <a:solidFill>
                  <a:prstClr val="black"/>
                </a:solidFill>
                <a:latin typeface="Times New Roman"/>
                <a:cs typeface="Times New Roman"/>
              </a:rPr>
              <a:t> </a:t>
            </a:r>
            <a:r>
              <a:rPr sz="1002" i="1" spc="-5" dirty="0">
                <a:solidFill>
                  <a:prstClr val="black"/>
                </a:solidFill>
                <a:latin typeface="Times New Roman"/>
                <a:cs typeface="Times New Roman"/>
              </a:rPr>
              <a:t>sp.—U,</a:t>
            </a:r>
            <a:r>
              <a:rPr sz="1002" i="1" spc="10" dirty="0">
                <a:solidFill>
                  <a:prstClr val="black"/>
                </a:solidFill>
                <a:latin typeface="Times New Roman"/>
                <a:cs typeface="Times New Roman"/>
              </a:rPr>
              <a:t> </a:t>
            </a:r>
            <a:r>
              <a:rPr sz="1002" i="1" dirty="0">
                <a:solidFill>
                  <a:prstClr val="black"/>
                </a:solidFill>
                <a:latin typeface="Times New Roman"/>
                <a:cs typeface="Times New Roman"/>
              </a:rPr>
              <a:t>and</a:t>
            </a:r>
            <a:r>
              <a:rPr sz="1002" i="1" spc="5" dirty="0">
                <a:solidFill>
                  <a:prstClr val="black"/>
                </a:solidFill>
                <a:latin typeface="Times New Roman"/>
                <a:cs typeface="Times New Roman"/>
              </a:rPr>
              <a:t> </a:t>
            </a:r>
            <a:r>
              <a:rPr sz="1002" i="1" spc="-5" dirty="0">
                <a:solidFill>
                  <a:prstClr val="black"/>
                </a:solidFill>
                <a:latin typeface="Times New Roman"/>
                <a:cs typeface="Times New Roman"/>
              </a:rPr>
              <a:t>Mentha</a:t>
            </a:r>
            <a:r>
              <a:rPr sz="1002" i="1" spc="15" dirty="0">
                <a:solidFill>
                  <a:prstClr val="black"/>
                </a:solidFill>
                <a:latin typeface="Times New Roman"/>
                <a:cs typeface="Times New Roman"/>
              </a:rPr>
              <a:t> </a:t>
            </a:r>
            <a:r>
              <a:rPr sz="1002" i="1" spc="-5" dirty="0">
                <a:solidFill>
                  <a:prstClr val="black"/>
                </a:solidFill>
                <a:latin typeface="Times New Roman"/>
                <a:cs typeface="Times New Roman"/>
              </a:rPr>
              <a:t>sp.—M)</a:t>
            </a:r>
            <a:r>
              <a:rPr sz="1002" i="1" spc="10" dirty="0">
                <a:solidFill>
                  <a:prstClr val="black"/>
                </a:solidFill>
                <a:latin typeface="Times New Roman"/>
                <a:cs typeface="Times New Roman"/>
              </a:rPr>
              <a:t> </a:t>
            </a:r>
            <a:r>
              <a:rPr sz="1002" i="1" spc="-5" dirty="0">
                <a:solidFill>
                  <a:prstClr val="black"/>
                </a:solidFill>
                <a:latin typeface="Times New Roman"/>
                <a:cs typeface="Times New Roman"/>
              </a:rPr>
              <a:t>in</a:t>
            </a:r>
            <a:r>
              <a:rPr sz="1002" i="1" spc="15" dirty="0">
                <a:solidFill>
                  <a:prstClr val="black"/>
                </a:solidFill>
                <a:latin typeface="Times New Roman"/>
                <a:cs typeface="Times New Roman"/>
              </a:rPr>
              <a:t> </a:t>
            </a:r>
            <a:r>
              <a:rPr sz="1002" i="1" spc="-5" dirty="0">
                <a:solidFill>
                  <a:prstClr val="black"/>
                </a:solidFill>
                <a:latin typeface="Times New Roman"/>
                <a:cs typeface="Times New Roman"/>
              </a:rPr>
              <a:t>Dobrogea</a:t>
            </a:r>
            <a:r>
              <a:rPr sz="1002" i="1" spc="5" dirty="0">
                <a:solidFill>
                  <a:prstClr val="black"/>
                </a:solidFill>
                <a:latin typeface="Times New Roman"/>
                <a:cs typeface="Times New Roman"/>
              </a:rPr>
              <a:t> </a:t>
            </a:r>
            <a:r>
              <a:rPr sz="1002" i="1" spc="-5" dirty="0">
                <a:solidFill>
                  <a:prstClr val="black"/>
                </a:solidFill>
                <a:latin typeface="Times New Roman"/>
                <a:cs typeface="Times New Roman"/>
              </a:rPr>
              <a:t>r</a:t>
            </a:r>
            <a:r>
              <a:rPr sz="1002" spc="-5" dirty="0">
                <a:solidFill>
                  <a:prstClr val="black"/>
                </a:solidFill>
                <a:latin typeface="Times New Roman"/>
                <a:cs typeface="Times New Roman"/>
              </a:rPr>
              <a:t>egion</a:t>
            </a:r>
            <a:endParaRPr sz="1002">
              <a:solidFill>
                <a:prstClr val="black"/>
              </a:solidFill>
              <a:latin typeface="Times New Roman"/>
              <a:cs typeface="Times New Roman"/>
            </a:endParaRPr>
          </a:p>
        </p:txBody>
      </p:sp>
      <p:sp>
        <p:nvSpPr>
          <p:cNvPr id="8" name="object 8"/>
          <p:cNvSpPr txBox="1"/>
          <p:nvPr/>
        </p:nvSpPr>
        <p:spPr>
          <a:xfrm>
            <a:off x="511832" y="5853042"/>
            <a:ext cx="3941760" cy="636178"/>
          </a:xfrm>
          <a:prstGeom prst="rect">
            <a:avLst/>
          </a:prstGeom>
        </p:spPr>
        <p:txBody>
          <a:bodyPr vert="horz" wrap="square" lIns="0" tIns="12087" rIns="0" bIns="0" rtlCol="0">
            <a:spAutoFit/>
          </a:bodyPr>
          <a:lstStyle/>
          <a:p>
            <a:pPr marL="12724" defTabSz="916137">
              <a:spcBef>
                <a:spcPts val="95"/>
              </a:spcBef>
            </a:pPr>
            <a:r>
              <a:rPr sz="1002" b="1" u="sng" spc="-5" dirty="0">
                <a:solidFill>
                  <a:srgbClr val="00C7C3"/>
                </a:solidFill>
                <a:uFill>
                  <a:solidFill>
                    <a:srgbClr val="00C7C3"/>
                  </a:solidFill>
                </a:uFill>
                <a:latin typeface="Times New Roman"/>
                <a:cs typeface="Times New Roman"/>
              </a:rPr>
              <a:t>Acknowledgment</a:t>
            </a:r>
            <a:r>
              <a:rPr sz="1002" b="1" spc="-5" dirty="0">
                <a:solidFill>
                  <a:srgbClr val="00C7C3"/>
                </a:solidFill>
                <a:latin typeface="Times New Roman"/>
                <a:cs typeface="Times New Roman"/>
              </a:rPr>
              <a:t>:</a:t>
            </a:r>
            <a:endParaRPr sz="1002">
              <a:solidFill>
                <a:prstClr val="black"/>
              </a:solidFill>
              <a:latin typeface="Times New Roman"/>
              <a:cs typeface="Times New Roman"/>
            </a:endParaRPr>
          </a:p>
          <a:p>
            <a:pPr marL="12724" marR="5090" algn="just" defTabSz="916137">
              <a:spcBef>
                <a:spcPts val="5"/>
              </a:spcBef>
            </a:pPr>
            <a:r>
              <a:rPr sz="1002" spc="-5" dirty="0">
                <a:solidFill>
                  <a:prstClr val="black"/>
                </a:solidFill>
                <a:latin typeface="Times New Roman"/>
                <a:cs typeface="Times New Roman"/>
              </a:rPr>
              <a:t>Project</a:t>
            </a:r>
            <a:r>
              <a:rPr sz="1002" dirty="0">
                <a:solidFill>
                  <a:prstClr val="black"/>
                </a:solidFill>
                <a:latin typeface="Times New Roman"/>
                <a:cs typeface="Times New Roman"/>
              </a:rPr>
              <a:t> </a:t>
            </a:r>
            <a:r>
              <a:rPr sz="1002" spc="-5" dirty="0">
                <a:solidFill>
                  <a:prstClr val="black"/>
                </a:solidFill>
                <a:latin typeface="Times New Roman"/>
                <a:cs typeface="Times New Roman"/>
              </a:rPr>
              <a:t>GROUNDWATERISK</a:t>
            </a:r>
            <a:r>
              <a:rPr sz="1002" dirty="0">
                <a:solidFill>
                  <a:prstClr val="black"/>
                </a:solidFill>
                <a:latin typeface="Times New Roman"/>
                <a:cs typeface="Times New Roman"/>
              </a:rPr>
              <a:t> </a:t>
            </a:r>
            <a:r>
              <a:rPr sz="1002" spc="-5" dirty="0">
                <a:solidFill>
                  <a:prstClr val="black"/>
                </a:solidFill>
                <a:latin typeface="Times New Roman"/>
                <a:cs typeface="Times New Roman"/>
              </a:rPr>
              <a:t>“Monitoring</a:t>
            </a:r>
            <a:r>
              <a:rPr sz="1002" dirty="0">
                <a:solidFill>
                  <a:prstClr val="black"/>
                </a:solidFill>
                <a:latin typeface="Times New Roman"/>
                <a:cs typeface="Times New Roman"/>
              </a:rPr>
              <a:t> </a:t>
            </a:r>
            <a:r>
              <a:rPr sz="1002" spc="-5" dirty="0">
                <a:solidFill>
                  <a:prstClr val="black"/>
                </a:solidFill>
                <a:latin typeface="Times New Roman"/>
                <a:cs typeface="Times New Roman"/>
              </a:rPr>
              <a:t>and</a:t>
            </a:r>
            <a:r>
              <a:rPr sz="1002" dirty="0">
                <a:solidFill>
                  <a:prstClr val="black"/>
                </a:solidFill>
                <a:latin typeface="Times New Roman"/>
                <a:cs typeface="Times New Roman"/>
              </a:rPr>
              <a:t> </a:t>
            </a:r>
            <a:r>
              <a:rPr sz="1002" spc="-5" dirty="0">
                <a:solidFill>
                  <a:prstClr val="black"/>
                </a:solidFill>
                <a:latin typeface="Times New Roman"/>
                <a:cs typeface="Times New Roman"/>
              </a:rPr>
              <a:t>risk</a:t>
            </a:r>
            <a:r>
              <a:rPr sz="1002" dirty="0">
                <a:solidFill>
                  <a:prstClr val="black"/>
                </a:solidFill>
                <a:latin typeface="Times New Roman"/>
                <a:cs typeface="Times New Roman"/>
              </a:rPr>
              <a:t> </a:t>
            </a:r>
            <a:r>
              <a:rPr sz="1002" spc="-5" dirty="0">
                <a:solidFill>
                  <a:prstClr val="black"/>
                </a:solidFill>
                <a:latin typeface="Times New Roman"/>
                <a:cs typeface="Times New Roman"/>
              </a:rPr>
              <a:t>assessment</a:t>
            </a:r>
            <a:r>
              <a:rPr sz="1002" dirty="0">
                <a:solidFill>
                  <a:prstClr val="black"/>
                </a:solidFill>
                <a:latin typeface="Times New Roman"/>
                <a:cs typeface="Times New Roman"/>
              </a:rPr>
              <a:t> for </a:t>
            </a:r>
            <a:r>
              <a:rPr sz="1002" spc="5" dirty="0">
                <a:solidFill>
                  <a:prstClr val="black"/>
                </a:solidFill>
                <a:latin typeface="Times New Roman"/>
                <a:cs typeface="Times New Roman"/>
              </a:rPr>
              <a:t> </a:t>
            </a:r>
            <a:r>
              <a:rPr sz="1002" spc="-5" dirty="0">
                <a:solidFill>
                  <a:prstClr val="black"/>
                </a:solidFill>
                <a:latin typeface="Times New Roman"/>
                <a:cs typeface="Times New Roman"/>
              </a:rPr>
              <a:t>groundwater</a:t>
            </a:r>
            <a:r>
              <a:rPr sz="1002" dirty="0">
                <a:solidFill>
                  <a:prstClr val="black"/>
                </a:solidFill>
                <a:latin typeface="Times New Roman"/>
                <a:cs typeface="Times New Roman"/>
              </a:rPr>
              <a:t> </a:t>
            </a:r>
            <a:r>
              <a:rPr sz="1002" spc="-5" dirty="0">
                <a:solidFill>
                  <a:prstClr val="black"/>
                </a:solidFill>
                <a:latin typeface="Times New Roman"/>
                <a:cs typeface="Times New Roman"/>
              </a:rPr>
              <a:t>sources</a:t>
            </a:r>
            <a:r>
              <a:rPr sz="1002" dirty="0">
                <a:solidFill>
                  <a:prstClr val="black"/>
                </a:solidFill>
                <a:latin typeface="Times New Roman"/>
                <a:cs typeface="Times New Roman"/>
              </a:rPr>
              <a:t> in</a:t>
            </a:r>
            <a:r>
              <a:rPr sz="1002" spc="5" dirty="0">
                <a:solidFill>
                  <a:prstClr val="black"/>
                </a:solidFill>
                <a:latin typeface="Times New Roman"/>
                <a:cs typeface="Times New Roman"/>
              </a:rPr>
              <a:t> </a:t>
            </a:r>
            <a:r>
              <a:rPr sz="1002" dirty="0">
                <a:solidFill>
                  <a:prstClr val="black"/>
                </a:solidFill>
                <a:latin typeface="Times New Roman"/>
                <a:cs typeface="Times New Roman"/>
              </a:rPr>
              <a:t>rural</a:t>
            </a:r>
            <a:r>
              <a:rPr sz="1002" spc="5" dirty="0">
                <a:solidFill>
                  <a:prstClr val="black"/>
                </a:solidFill>
                <a:latin typeface="Times New Roman"/>
                <a:cs typeface="Times New Roman"/>
              </a:rPr>
              <a:t> </a:t>
            </a:r>
            <a:r>
              <a:rPr sz="1002" spc="-5" dirty="0">
                <a:solidFill>
                  <a:prstClr val="black"/>
                </a:solidFill>
                <a:latin typeface="Times New Roman"/>
                <a:cs typeface="Times New Roman"/>
              </a:rPr>
              <a:t>communities</a:t>
            </a:r>
            <a:r>
              <a:rPr sz="1002" dirty="0">
                <a:solidFill>
                  <a:prstClr val="black"/>
                </a:solidFill>
                <a:latin typeface="Times New Roman"/>
                <a:cs typeface="Times New Roman"/>
              </a:rPr>
              <a:t> </a:t>
            </a:r>
            <a:r>
              <a:rPr sz="1002" spc="5" dirty="0">
                <a:solidFill>
                  <a:prstClr val="black"/>
                </a:solidFill>
                <a:latin typeface="Times New Roman"/>
                <a:cs typeface="Times New Roman"/>
              </a:rPr>
              <a:t>of</a:t>
            </a:r>
            <a:r>
              <a:rPr sz="1002" spc="10" dirty="0">
                <a:solidFill>
                  <a:prstClr val="black"/>
                </a:solidFill>
                <a:latin typeface="Times New Roman"/>
                <a:cs typeface="Times New Roman"/>
              </a:rPr>
              <a:t> </a:t>
            </a:r>
            <a:r>
              <a:rPr sz="1002" spc="-5" dirty="0">
                <a:solidFill>
                  <a:prstClr val="black"/>
                </a:solidFill>
                <a:latin typeface="Times New Roman"/>
                <a:cs typeface="Times New Roman"/>
              </a:rPr>
              <a:t>Romania</a:t>
            </a:r>
            <a:r>
              <a:rPr sz="1002" dirty="0">
                <a:solidFill>
                  <a:prstClr val="black"/>
                </a:solidFill>
                <a:latin typeface="Times New Roman"/>
                <a:cs typeface="Times New Roman"/>
              </a:rPr>
              <a:t> </a:t>
            </a:r>
            <a:r>
              <a:rPr sz="1002" spc="-5" dirty="0">
                <a:solidFill>
                  <a:prstClr val="black"/>
                </a:solidFill>
                <a:latin typeface="Times New Roman"/>
                <a:cs typeface="Times New Roman"/>
              </a:rPr>
              <a:t>(project</a:t>
            </a:r>
            <a:r>
              <a:rPr sz="1002" dirty="0">
                <a:solidFill>
                  <a:prstClr val="black"/>
                </a:solidFill>
                <a:latin typeface="Times New Roman"/>
                <a:cs typeface="Times New Roman"/>
              </a:rPr>
              <a:t> </a:t>
            </a:r>
            <a:r>
              <a:rPr sz="1002" spc="-5" dirty="0">
                <a:solidFill>
                  <a:prstClr val="black"/>
                </a:solidFill>
                <a:latin typeface="Times New Roman"/>
                <a:cs typeface="Times New Roman"/>
              </a:rPr>
              <a:t>number </a:t>
            </a:r>
            <a:r>
              <a:rPr sz="1002" dirty="0">
                <a:solidFill>
                  <a:prstClr val="black"/>
                </a:solidFill>
                <a:latin typeface="Times New Roman"/>
                <a:cs typeface="Times New Roman"/>
              </a:rPr>
              <a:t> </a:t>
            </a:r>
            <a:r>
              <a:rPr sz="1002" spc="-5" dirty="0">
                <a:solidFill>
                  <a:prstClr val="black"/>
                </a:solidFill>
                <a:latin typeface="Times New Roman"/>
                <a:cs typeface="Times New Roman"/>
              </a:rPr>
              <a:t>EEA-RO-NO-2018-0138</a:t>
            </a:r>
            <a:r>
              <a:rPr sz="1002" spc="50" dirty="0">
                <a:solidFill>
                  <a:prstClr val="black"/>
                </a:solidFill>
                <a:latin typeface="Times New Roman"/>
                <a:cs typeface="Times New Roman"/>
              </a:rPr>
              <a:t> </a:t>
            </a:r>
            <a:r>
              <a:rPr sz="1002" spc="-5" dirty="0">
                <a:solidFill>
                  <a:prstClr val="black"/>
                </a:solidFill>
                <a:latin typeface="Times New Roman"/>
                <a:cs typeface="Times New Roman"/>
              </a:rPr>
              <a:t>contract</a:t>
            </a:r>
            <a:r>
              <a:rPr sz="1002" spc="15" dirty="0">
                <a:solidFill>
                  <a:prstClr val="black"/>
                </a:solidFill>
                <a:latin typeface="Times New Roman"/>
                <a:cs typeface="Times New Roman"/>
              </a:rPr>
              <a:t> </a:t>
            </a:r>
            <a:r>
              <a:rPr sz="1002" spc="-5" dirty="0">
                <a:solidFill>
                  <a:prstClr val="black"/>
                </a:solidFill>
                <a:latin typeface="Times New Roman"/>
                <a:cs typeface="Times New Roman"/>
              </a:rPr>
              <a:t>No.</a:t>
            </a:r>
            <a:r>
              <a:rPr sz="1002" spc="5" dirty="0">
                <a:solidFill>
                  <a:prstClr val="black"/>
                </a:solidFill>
                <a:latin typeface="Times New Roman"/>
                <a:cs typeface="Times New Roman"/>
              </a:rPr>
              <a:t> </a:t>
            </a:r>
            <a:r>
              <a:rPr sz="1002" dirty="0">
                <a:solidFill>
                  <a:prstClr val="black"/>
                </a:solidFill>
                <a:latin typeface="Times New Roman"/>
                <a:cs typeface="Times New Roman"/>
              </a:rPr>
              <a:t>4/2019).</a:t>
            </a:r>
            <a:endParaRPr sz="1002">
              <a:solidFill>
                <a:prstClr val="black"/>
              </a:solidFill>
              <a:latin typeface="Times New Roman"/>
              <a:cs typeface="Times New Roman"/>
            </a:endParaRPr>
          </a:p>
        </p:txBody>
      </p:sp>
      <p:sp>
        <p:nvSpPr>
          <p:cNvPr id="9" name="object 9"/>
          <p:cNvSpPr txBox="1"/>
          <p:nvPr/>
        </p:nvSpPr>
        <p:spPr>
          <a:xfrm>
            <a:off x="4044326" y="6654015"/>
            <a:ext cx="4733165" cy="166701"/>
          </a:xfrm>
          <a:prstGeom prst="rect">
            <a:avLst/>
          </a:prstGeom>
        </p:spPr>
        <p:txBody>
          <a:bodyPr vert="horz" wrap="square" lIns="0" tIns="12087" rIns="0" bIns="0" rtlCol="0">
            <a:spAutoFit/>
          </a:bodyPr>
          <a:lstStyle/>
          <a:p>
            <a:pPr marL="12724" defTabSz="916137">
              <a:spcBef>
                <a:spcPts val="95"/>
              </a:spcBef>
            </a:pPr>
            <a:r>
              <a:rPr sz="1002" b="1" dirty="0">
                <a:solidFill>
                  <a:srgbClr val="00C7C3"/>
                </a:solidFill>
                <a:latin typeface="Times New Roman"/>
                <a:cs typeface="Times New Roman"/>
              </a:rPr>
              <a:t>25th</a:t>
            </a:r>
            <a:r>
              <a:rPr sz="1002" b="1" spc="-5" dirty="0">
                <a:solidFill>
                  <a:srgbClr val="00C7C3"/>
                </a:solidFill>
                <a:latin typeface="Times New Roman"/>
                <a:cs typeface="Times New Roman"/>
              </a:rPr>
              <a:t> International</a:t>
            </a:r>
            <a:r>
              <a:rPr sz="1002" b="1" spc="15" dirty="0">
                <a:solidFill>
                  <a:srgbClr val="00C7C3"/>
                </a:solidFill>
                <a:latin typeface="Times New Roman"/>
                <a:cs typeface="Times New Roman"/>
              </a:rPr>
              <a:t> </a:t>
            </a:r>
            <a:r>
              <a:rPr sz="1002" b="1" spc="-5" dirty="0">
                <a:solidFill>
                  <a:srgbClr val="00C7C3"/>
                </a:solidFill>
                <a:latin typeface="Times New Roman"/>
                <a:cs typeface="Times New Roman"/>
              </a:rPr>
              <a:t>Conference</a:t>
            </a:r>
            <a:r>
              <a:rPr sz="1002" b="1" spc="40" dirty="0">
                <a:solidFill>
                  <a:srgbClr val="00C7C3"/>
                </a:solidFill>
                <a:latin typeface="Times New Roman"/>
                <a:cs typeface="Times New Roman"/>
              </a:rPr>
              <a:t> </a:t>
            </a:r>
            <a:r>
              <a:rPr sz="1002" b="1" dirty="0">
                <a:solidFill>
                  <a:srgbClr val="00C7C3"/>
                </a:solidFill>
                <a:latin typeface="Times New Roman"/>
                <a:cs typeface="Times New Roman"/>
              </a:rPr>
              <a:t>on</a:t>
            </a:r>
            <a:r>
              <a:rPr sz="1002" b="1" spc="-5" dirty="0">
                <a:solidFill>
                  <a:srgbClr val="00C7C3"/>
                </a:solidFill>
                <a:latin typeface="Times New Roman"/>
                <a:cs typeface="Times New Roman"/>
              </a:rPr>
              <a:t> Subterranean</a:t>
            </a:r>
            <a:r>
              <a:rPr sz="1002" b="1" spc="25" dirty="0">
                <a:solidFill>
                  <a:srgbClr val="00C7C3"/>
                </a:solidFill>
                <a:latin typeface="Times New Roman"/>
                <a:cs typeface="Times New Roman"/>
              </a:rPr>
              <a:t> </a:t>
            </a:r>
            <a:r>
              <a:rPr sz="1002" b="1" dirty="0">
                <a:solidFill>
                  <a:srgbClr val="00C7C3"/>
                </a:solidFill>
                <a:latin typeface="Times New Roman"/>
                <a:cs typeface="Times New Roman"/>
              </a:rPr>
              <a:t>Biology,</a:t>
            </a:r>
            <a:r>
              <a:rPr sz="1002" b="1" spc="-20" dirty="0">
                <a:solidFill>
                  <a:srgbClr val="00C7C3"/>
                </a:solidFill>
                <a:latin typeface="Times New Roman"/>
                <a:cs typeface="Times New Roman"/>
              </a:rPr>
              <a:t> </a:t>
            </a:r>
            <a:r>
              <a:rPr sz="1002" b="1" spc="-5" dirty="0">
                <a:solidFill>
                  <a:srgbClr val="00C7C3"/>
                </a:solidFill>
                <a:latin typeface="Times New Roman"/>
                <a:cs typeface="Times New Roman"/>
              </a:rPr>
              <a:t>Cluj-Napoca,</a:t>
            </a:r>
            <a:r>
              <a:rPr sz="1002" b="1" spc="15" dirty="0">
                <a:solidFill>
                  <a:srgbClr val="00C7C3"/>
                </a:solidFill>
                <a:latin typeface="Times New Roman"/>
                <a:cs typeface="Times New Roman"/>
              </a:rPr>
              <a:t> </a:t>
            </a:r>
            <a:r>
              <a:rPr sz="1002" b="1" dirty="0">
                <a:solidFill>
                  <a:srgbClr val="00C7C3"/>
                </a:solidFill>
                <a:latin typeface="Times New Roman"/>
                <a:cs typeface="Times New Roman"/>
              </a:rPr>
              <a:t>18-22</a:t>
            </a:r>
            <a:r>
              <a:rPr sz="1002" b="1" spc="5" dirty="0">
                <a:solidFill>
                  <a:srgbClr val="00C7C3"/>
                </a:solidFill>
                <a:latin typeface="Times New Roman"/>
                <a:cs typeface="Times New Roman"/>
              </a:rPr>
              <a:t> </a:t>
            </a:r>
            <a:r>
              <a:rPr sz="1002" b="1" spc="-5" dirty="0">
                <a:solidFill>
                  <a:srgbClr val="00C7C3"/>
                </a:solidFill>
                <a:latin typeface="Times New Roman"/>
                <a:cs typeface="Times New Roman"/>
              </a:rPr>
              <a:t>July</a:t>
            </a:r>
            <a:r>
              <a:rPr sz="1002" b="1" dirty="0">
                <a:solidFill>
                  <a:srgbClr val="00C7C3"/>
                </a:solidFill>
                <a:latin typeface="Times New Roman"/>
                <a:cs typeface="Times New Roman"/>
              </a:rPr>
              <a:t> 2022</a:t>
            </a:r>
            <a:endParaRPr sz="1002">
              <a:solidFill>
                <a:prstClr val="black"/>
              </a:solidFill>
              <a:latin typeface="Times New Roman"/>
              <a:cs typeface="Times New Roman"/>
            </a:endParaRPr>
          </a:p>
        </p:txBody>
      </p:sp>
      <p:sp>
        <p:nvSpPr>
          <p:cNvPr id="10" name="object 10"/>
          <p:cNvSpPr txBox="1"/>
          <p:nvPr/>
        </p:nvSpPr>
        <p:spPr>
          <a:xfrm>
            <a:off x="9301191" y="1918713"/>
            <a:ext cx="2338591" cy="183403"/>
          </a:xfrm>
          <a:prstGeom prst="rect">
            <a:avLst/>
          </a:prstGeom>
        </p:spPr>
        <p:txBody>
          <a:bodyPr vert="horz" wrap="square" lIns="0" tIns="13360" rIns="0" bIns="0" rtlCol="0">
            <a:spAutoFit/>
          </a:bodyPr>
          <a:lstStyle/>
          <a:p>
            <a:pPr marL="12724" defTabSz="916137">
              <a:spcBef>
                <a:spcPts val="105"/>
              </a:spcBef>
            </a:pPr>
            <a:r>
              <a:rPr sz="1102" b="1" u="heavy" dirty="0">
                <a:solidFill>
                  <a:srgbClr val="00C7C3"/>
                </a:solidFill>
                <a:uFill>
                  <a:solidFill>
                    <a:srgbClr val="00C7C3"/>
                  </a:solidFill>
                </a:uFill>
                <a:latin typeface="Times New Roman"/>
                <a:cs typeface="Times New Roman"/>
              </a:rPr>
              <a:t>Methodology</a:t>
            </a:r>
            <a:r>
              <a:rPr sz="1102" b="1" u="heavy" spc="-45" dirty="0">
                <a:solidFill>
                  <a:srgbClr val="00C7C3"/>
                </a:solidFill>
                <a:uFill>
                  <a:solidFill>
                    <a:srgbClr val="00C7C3"/>
                  </a:solidFill>
                </a:uFill>
                <a:latin typeface="Times New Roman"/>
                <a:cs typeface="Times New Roman"/>
              </a:rPr>
              <a:t> </a:t>
            </a:r>
            <a:r>
              <a:rPr sz="1102" b="1" u="heavy" dirty="0">
                <a:solidFill>
                  <a:srgbClr val="00C7C3"/>
                </a:solidFill>
                <a:uFill>
                  <a:solidFill>
                    <a:srgbClr val="00C7C3"/>
                  </a:solidFill>
                </a:uFill>
                <a:latin typeface="Times New Roman"/>
                <a:cs typeface="Times New Roman"/>
              </a:rPr>
              <a:t>and</a:t>
            </a:r>
            <a:r>
              <a:rPr sz="1102" b="1" u="heavy" spc="-5" dirty="0">
                <a:solidFill>
                  <a:srgbClr val="00C7C3"/>
                </a:solidFill>
                <a:uFill>
                  <a:solidFill>
                    <a:srgbClr val="00C7C3"/>
                  </a:solidFill>
                </a:uFill>
                <a:latin typeface="Times New Roman"/>
                <a:cs typeface="Times New Roman"/>
              </a:rPr>
              <a:t> </a:t>
            </a:r>
            <a:r>
              <a:rPr sz="1102" b="1" u="heavy" dirty="0">
                <a:solidFill>
                  <a:srgbClr val="00C7C3"/>
                </a:solidFill>
                <a:uFill>
                  <a:solidFill>
                    <a:srgbClr val="00C7C3"/>
                  </a:solidFill>
                </a:uFill>
                <a:latin typeface="Times New Roman"/>
                <a:cs typeface="Times New Roman"/>
              </a:rPr>
              <a:t>further</a:t>
            </a:r>
            <a:r>
              <a:rPr sz="1102" b="1" u="heavy" spc="-35" dirty="0">
                <a:solidFill>
                  <a:srgbClr val="00C7C3"/>
                </a:solidFill>
                <a:uFill>
                  <a:solidFill>
                    <a:srgbClr val="00C7C3"/>
                  </a:solidFill>
                </a:uFill>
                <a:latin typeface="Times New Roman"/>
                <a:cs typeface="Times New Roman"/>
              </a:rPr>
              <a:t> </a:t>
            </a:r>
            <a:r>
              <a:rPr sz="1102" b="1" u="heavy" spc="-5" dirty="0">
                <a:solidFill>
                  <a:srgbClr val="00C7C3"/>
                </a:solidFill>
                <a:uFill>
                  <a:solidFill>
                    <a:srgbClr val="00C7C3"/>
                  </a:solidFill>
                </a:uFill>
                <a:latin typeface="Times New Roman"/>
                <a:cs typeface="Times New Roman"/>
              </a:rPr>
              <a:t>information</a:t>
            </a:r>
            <a:r>
              <a:rPr sz="1102" b="1" spc="-5" dirty="0">
                <a:solidFill>
                  <a:srgbClr val="00C7C3"/>
                </a:solidFill>
                <a:latin typeface="Times New Roman"/>
                <a:cs typeface="Times New Roman"/>
              </a:rPr>
              <a:t>:</a:t>
            </a:r>
            <a:endParaRPr sz="1102">
              <a:solidFill>
                <a:prstClr val="black"/>
              </a:solidFill>
              <a:latin typeface="Times New Roman"/>
              <a:cs typeface="Times New Roman"/>
            </a:endParaRPr>
          </a:p>
        </p:txBody>
      </p:sp>
      <p:graphicFrame>
        <p:nvGraphicFramePr>
          <p:cNvPr id="11" name="object 11"/>
          <p:cNvGraphicFramePr>
            <a:graphicFrameLocks noGrp="1"/>
          </p:cNvGraphicFramePr>
          <p:nvPr/>
        </p:nvGraphicFramePr>
        <p:xfrm>
          <a:off x="738312" y="4205518"/>
          <a:ext cx="3403551" cy="1274900"/>
        </p:xfrm>
        <a:graphic>
          <a:graphicData uri="http://schemas.openxmlformats.org/drawingml/2006/table">
            <a:tbl>
              <a:tblPr firstRow="1" bandRow="1">
                <a:tableStyleId>{2D5ABB26-0587-4C30-8999-92F81FD0307C}</a:tableStyleId>
              </a:tblPr>
              <a:tblGrid>
                <a:gridCol w="530573">
                  <a:extLst>
                    <a:ext uri="{9D8B030D-6E8A-4147-A177-3AD203B41FA5}">
                      <a16:colId xmlns:a16="http://schemas.microsoft.com/office/drawing/2014/main" val="20000"/>
                    </a:ext>
                  </a:extLst>
                </a:gridCol>
                <a:gridCol w="692798">
                  <a:extLst>
                    <a:ext uri="{9D8B030D-6E8A-4147-A177-3AD203B41FA5}">
                      <a16:colId xmlns:a16="http://schemas.microsoft.com/office/drawing/2014/main" val="20001"/>
                    </a:ext>
                  </a:extLst>
                </a:gridCol>
                <a:gridCol w="477769">
                  <a:extLst>
                    <a:ext uri="{9D8B030D-6E8A-4147-A177-3AD203B41FA5}">
                      <a16:colId xmlns:a16="http://schemas.microsoft.com/office/drawing/2014/main" val="20002"/>
                    </a:ext>
                  </a:extLst>
                </a:gridCol>
                <a:gridCol w="567470">
                  <a:extLst>
                    <a:ext uri="{9D8B030D-6E8A-4147-A177-3AD203B41FA5}">
                      <a16:colId xmlns:a16="http://schemas.microsoft.com/office/drawing/2014/main" val="20003"/>
                    </a:ext>
                  </a:extLst>
                </a:gridCol>
                <a:gridCol w="567470">
                  <a:extLst>
                    <a:ext uri="{9D8B030D-6E8A-4147-A177-3AD203B41FA5}">
                      <a16:colId xmlns:a16="http://schemas.microsoft.com/office/drawing/2014/main" val="20004"/>
                    </a:ext>
                  </a:extLst>
                </a:gridCol>
                <a:gridCol w="567471">
                  <a:extLst>
                    <a:ext uri="{9D8B030D-6E8A-4147-A177-3AD203B41FA5}">
                      <a16:colId xmlns:a16="http://schemas.microsoft.com/office/drawing/2014/main" val="20005"/>
                    </a:ext>
                  </a:extLst>
                </a:gridCol>
              </a:tblGrid>
              <a:tr h="404609">
                <a:tc>
                  <a:txBody>
                    <a:bodyPr/>
                    <a:lstStyle/>
                    <a:p>
                      <a:pPr marL="91440">
                        <a:lnSpc>
                          <a:spcPct val="100000"/>
                        </a:lnSpc>
                        <a:spcBef>
                          <a:spcPts val="330"/>
                        </a:spcBef>
                      </a:pPr>
                      <a:r>
                        <a:rPr sz="900" b="1" spc="-5" dirty="0">
                          <a:solidFill>
                            <a:srgbClr val="006666"/>
                          </a:solidFill>
                          <a:latin typeface="Times New Roman"/>
                          <a:cs typeface="Times New Roman"/>
                        </a:rPr>
                        <a:t>Matrix</a:t>
                      </a:r>
                      <a:endParaRPr sz="900">
                        <a:latin typeface="Times New Roman"/>
                        <a:cs typeface="Times New Roman"/>
                      </a:endParaRPr>
                    </a:p>
                  </a:txBody>
                  <a:tcPr marL="0" marR="0" marT="41988"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4A4A4"/>
                    </a:solidFill>
                  </a:tcPr>
                </a:tc>
                <a:tc>
                  <a:txBody>
                    <a:bodyPr/>
                    <a:lstStyle/>
                    <a:p>
                      <a:pPr marL="178435" marR="137795" indent="-35560">
                        <a:lnSpc>
                          <a:spcPct val="100000"/>
                        </a:lnSpc>
                        <a:spcBef>
                          <a:spcPts val="330"/>
                        </a:spcBef>
                      </a:pPr>
                      <a:r>
                        <a:rPr sz="900" b="1" dirty="0">
                          <a:solidFill>
                            <a:srgbClr val="006666"/>
                          </a:solidFill>
                          <a:latin typeface="Times New Roman"/>
                          <a:cs typeface="Times New Roman"/>
                        </a:rPr>
                        <a:t>C</a:t>
                      </a:r>
                      <a:r>
                        <a:rPr sz="900" b="1" spc="-10" dirty="0">
                          <a:solidFill>
                            <a:srgbClr val="006666"/>
                          </a:solidFill>
                          <a:latin typeface="Times New Roman"/>
                          <a:cs typeface="Times New Roman"/>
                        </a:rPr>
                        <a:t>on</a:t>
                      </a:r>
                      <a:r>
                        <a:rPr sz="900" b="1" spc="-5" dirty="0">
                          <a:solidFill>
                            <a:srgbClr val="006666"/>
                          </a:solidFill>
                          <a:latin typeface="Times New Roman"/>
                          <a:cs typeface="Times New Roman"/>
                        </a:rPr>
                        <a:t>ce</a:t>
                      </a:r>
                      <a:r>
                        <a:rPr sz="900" b="1" spc="-10" dirty="0">
                          <a:solidFill>
                            <a:srgbClr val="006666"/>
                          </a:solidFill>
                          <a:latin typeface="Times New Roman"/>
                          <a:cs typeface="Times New Roman"/>
                        </a:rPr>
                        <a:t>n</a:t>
                      </a:r>
                      <a:r>
                        <a:rPr sz="900" b="1" dirty="0">
                          <a:solidFill>
                            <a:srgbClr val="006666"/>
                          </a:solidFill>
                          <a:latin typeface="Times New Roman"/>
                          <a:cs typeface="Times New Roman"/>
                        </a:rPr>
                        <a:t>-  </a:t>
                      </a:r>
                      <a:r>
                        <a:rPr sz="900" b="1" spc="-5" dirty="0">
                          <a:solidFill>
                            <a:srgbClr val="006666"/>
                          </a:solidFill>
                          <a:latin typeface="Times New Roman"/>
                          <a:cs typeface="Times New Roman"/>
                        </a:rPr>
                        <a:t>tration</a:t>
                      </a:r>
                      <a:endParaRPr sz="900">
                        <a:latin typeface="Times New Roman"/>
                        <a:cs typeface="Times New Roman"/>
                      </a:endParaRPr>
                    </a:p>
                  </a:txBody>
                  <a:tcPr marL="0" marR="0" marT="41988"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4A4A4"/>
                    </a:solidFill>
                  </a:tcPr>
                </a:tc>
                <a:tc>
                  <a:txBody>
                    <a:bodyPr/>
                    <a:lstStyle/>
                    <a:p>
                      <a:pPr marR="156845" algn="r">
                        <a:lnSpc>
                          <a:spcPct val="100000"/>
                        </a:lnSpc>
                        <a:spcBef>
                          <a:spcPts val="330"/>
                        </a:spcBef>
                      </a:pPr>
                      <a:r>
                        <a:rPr sz="900" b="1" spc="-5" dirty="0">
                          <a:solidFill>
                            <a:srgbClr val="006666"/>
                          </a:solidFill>
                          <a:latin typeface="Times New Roman"/>
                          <a:cs typeface="Times New Roman"/>
                        </a:rPr>
                        <a:t>SD</a:t>
                      </a:r>
                      <a:endParaRPr sz="900">
                        <a:latin typeface="Times New Roman"/>
                        <a:cs typeface="Times New Roman"/>
                      </a:endParaRPr>
                    </a:p>
                  </a:txBody>
                  <a:tcPr marL="0" marR="0" marT="41988"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4A4A4"/>
                    </a:solidFill>
                  </a:tcPr>
                </a:tc>
                <a:tc>
                  <a:txBody>
                    <a:bodyPr/>
                    <a:lstStyle/>
                    <a:p>
                      <a:pPr marL="1270" algn="ctr">
                        <a:lnSpc>
                          <a:spcPct val="100000"/>
                        </a:lnSpc>
                        <a:spcBef>
                          <a:spcPts val="330"/>
                        </a:spcBef>
                      </a:pPr>
                      <a:r>
                        <a:rPr sz="900" b="1" spc="-5" dirty="0">
                          <a:solidFill>
                            <a:srgbClr val="006666"/>
                          </a:solidFill>
                          <a:latin typeface="Times New Roman"/>
                          <a:cs typeface="Times New Roman"/>
                        </a:rPr>
                        <a:t>RSD</a:t>
                      </a:r>
                      <a:r>
                        <a:rPr sz="900" b="1" spc="-40" dirty="0">
                          <a:solidFill>
                            <a:srgbClr val="006666"/>
                          </a:solidFill>
                          <a:latin typeface="Times New Roman"/>
                          <a:cs typeface="Times New Roman"/>
                        </a:rPr>
                        <a:t> </a:t>
                      </a:r>
                      <a:r>
                        <a:rPr sz="900" b="1" dirty="0">
                          <a:solidFill>
                            <a:srgbClr val="006666"/>
                          </a:solidFill>
                          <a:latin typeface="Times New Roman"/>
                          <a:cs typeface="Times New Roman"/>
                        </a:rPr>
                        <a:t>%</a:t>
                      </a:r>
                      <a:endParaRPr sz="900">
                        <a:latin typeface="Times New Roman"/>
                        <a:cs typeface="Times New Roman"/>
                      </a:endParaRPr>
                    </a:p>
                  </a:txBody>
                  <a:tcPr marL="0" marR="0" marT="41988"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4A4A4"/>
                    </a:solidFill>
                  </a:tcPr>
                </a:tc>
                <a:tc>
                  <a:txBody>
                    <a:bodyPr/>
                    <a:lstStyle/>
                    <a:p>
                      <a:pPr algn="ctr">
                        <a:lnSpc>
                          <a:spcPct val="100000"/>
                        </a:lnSpc>
                        <a:spcBef>
                          <a:spcPts val="330"/>
                        </a:spcBef>
                      </a:pPr>
                      <a:r>
                        <a:rPr sz="900" b="1" spc="-5" dirty="0">
                          <a:solidFill>
                            <a:srgbClr val="006666"/>
                          </a:solidFill>
                          <a:latin typeface="Times New Roman"/>
                          <a:cs typeface="Times New Roman"/>
                        </a:rPr>
                        <a:t>LOD</a:t>
                      </a:r>
                      <a:endParaRPr sz="900">
                        <a:latin typeface="Times New Roman"/>
                        <a:cs typeface="Times New Roman"/>
                      </a:endParaRPr>
                    </a:p>
                  </a:txBody>
                  <a:tcPr marL="0" marR="0" marT="41988"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4A4A4"/>
                    </a:solidFill>
                  </a:tcPr>
                </a:tc>
                <a:tc>
                  <a:txBody>
                    <a:bodyPr/>
                    <a:lstStyle/>
                    <a:p>
                      <a:pPr algn="ctr">
                        <a:lnSpc>
                          <a:spcPct val="100000"/>
                        </a:lnSpc>
                        <a:spcBef>
                          <a:spcPts val="330"/>
                        </a:spcBef>
                      </a:pPr>
                      <a:r>
                        <a:rPr sz="900" b="1" spc="-5" dirty="0">
                          <a:solidFill>
                            <a:srgbClr val="006666"/>
                          </a:solidFill>
                          <a:latin typeface="Times New Roman"/>
                          <a:cs typeface="Times New Roman"/>
                        </a:rPr>
                        <a:t>LOQ</a:t>
                      </a:r>
                      <a:endParaRPr sz="900">
                        <a:latin typeface="Times New Roman"/>
                        <a:cs typeface="Times New Roman"/>
                      </a:endParaRPr>
                    </a:p>
                  </a:txBody>
                  <a:tcPr marL="0" marR="0" marT="41988"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4A4A4"/>
                    </a:solidFill>
                  </a:tcPr>
                </a:tc>
                <a:extLst>
                  <a:ext uri="{0D108BD9-81ED-4DB2-BD59-A6C34878D82A}">
                    <a16:rowId xmlns:a16="http://schemas.microsoft.com/office/drawing/2014/main" val="10000"/>
                  </a:ext>
                </a:extLst>
              </a:tr>
              <a:tr h="366438">
                <a:tc>
                  <a:txBody>
                    <a:bodyPr/>
                    <a:lstStyle/>
                    <a:p>
                      <a:pPr marL="125095">
                        <a:lnSpc>
                          <a:spcPct val="100000"/>
                        </a:lnSpc>
                        <a:spcBef>
                          <a:spcPts val="330"/>
                        </a:spcBef>
                      </a:pPr>
                      <a:r>
                        <a:rPr sz="900" spc="-5" dirty="0">
                          <a:latin typeface="Times New Roman"/>
                          <a:cs typeface="Times New Roman"/>
                        </a:rPr>
                        <a:t>Water</a:t>
                      </a:r>
                      <a:endParaRPr sz="900">
                        <a:latin typeface="Times New Roman"/>
                        <a:cs typeface="Times New Roman"/>
                      </a:endParaRPr>
                    </a:p>
                    <a:p>
                      <a:pPr marL="114300">
                        <a:lnSpc>
                          <a:spcPct val="100000"/>
                        </a:lnSpc>
                      </a:pPr>
                      <a:r>
                        <a:rPr sz="900" spc="-5" dirty="0">
                          <a:latin typeface="Times New Roman"/>
                          <a:cs typeface="Times New Roman"/>
                        </a:rPr>
                        <a:t>(µg/L)</a:t>
                      </a:r>
                      <a:endParaRPr sz="900">
                        <a:latin typeface="Times New Roman"/>
                        <a:cs typeface="Times New Roman"/>
                      </a:endParaRPr>
                    </a:p>
                  </a:txBody>
                  <a:tcPr marL="0" marR="0" marT="41988"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0E0E0"/>
                    </a:solidFill>
                  </a:tcPr>
                </a:tc>
                <a:tc>
                  <a:txBody>
                    <a:bodyPr/>
                    <a:lstStyle/>
                    <a:p>
                      <a:pPr algn="ctr">
                        <a:lnSpc>
                          <a:spcPct val="100000"/>
                        </a:lnSpc>
                        <a:spcBef>
                          <a:spcPts val="869"/>
                        </a:spcBef>
                      </a:pPr>
                      <a:r>
                        <a:rPr sz="900" dirty="0">
                          <a:latin typeface="Times New Roman"/>
                          <a:cs typeface="Times New Roman"/>
                        </a:rPr>
                        <a:t>12.2</a:t>
                      </a:r>
                      <a:endParaRPr sz="900">
                        <a:latin typeface="Times New Roman"/>
                        <a:cs typeface="Times New Roman"/>
                      </a:endParaRPr>
                    </a:p>
                  </a:txBody>
                  <a:tcPr marL="0" marR="0" marT="1106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0E0E0"/>
                    </a:solidFill>
                  </a:tcPr>
                </a:tc>
                <a:tc>
                  <a:txBody>
                    <a:bodyPr/>
                    <a:lstStyle/>
                    <a:p>
                      <a:pPr marR="129539" algn="r">
                        <a:lnSpc>
                          <a:spcPct val="100000"/>
                        </a:lnSpc>
                        <a:spcBef>
                          <a:spcPts val="869"/>
                        </a:spcBef>
                      </a:pPr>
                      <a:r>
                        <a:rPr sz="900" dirty="0">
                          <a:latin typeface="Times New Roman"/>
                          <a:cs typeface="Times New Roman"/>
                        </a:rPr>
                        <a:t>0.51</a:t>
                      </a:r>
                      <a:endParaRPr sz="900">
                        <a:latin typeface="Times New Roman"/>
                        <a:cs typeface="Times New Roman"/>
                      </a:endParaRPr>
                    </a:p>
                  </a:txBody>
                  <a:tcPr marL="0" marR="0" marT="1106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0E0E0"/>
                    </a:solidFill>
                  </a:tcPr>
                </a:tc>
                <a:tc>
                  <a:txBody>
                    <a:bodyPr/>
                    <a:lstStyle/>
                    <a:p>
                      <a:pPr algn="ctr">
                        <a:lnSpc>
                          <a:spcPct val="100000"/>
                        </a:lnSpc>
                        <a:spcBef>
                          <a:spcPts val="869"/>
                        </a:spcBef>
                      </a:pPr>
                      <a:r>
                        <a:rPr sz="900" dirty="0">
                          <a:latin typeface="Times New Roman"/>
                          <a:cs typeface="Times New Roman"/>
                        </a:rPr>
                        <a:t>4.22</a:t>
                      </a:r>
                      <a:endParaRPr sz="900">
                        <a:latin typeface="Times New Roman"/>
                        <a:cs typeface="Times New Roman"/>
                      </a:endParaRPr>
                    </a:p>
                  </a:txBody>
                  <a:tcPr marL="0" marR="0" marT="1106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0E0E0"/>
                    </a:solidFill>
                  </a:tcPr>
                </a:tc>
                <a:tc>
                  <a:txBody>
                    <a:bodyPr/>
                    <a:lstStyle/>
                    <a:p>
                      <a:pPr algn="ctr">
                        <a:lnSpc>
                          <a:spcPct val="100000"/>
                        </a:lnSpc>
                        <a:spcBef>
                          <a:spcPts val="869"/>
                        </a:spcBef>
                      </a:pPr>
                      <a:r>
                        <a:rPr sz="900" dirty="0">
                          <a:latin typeface="Times New Roman"/>
                          <a:cs typeface="Times New Roman"/>
                        </a:rPr>
                        <a:t>0.12</a:t>
                      </a:r>
                      <a:endParaRPr sz="900">
                        <a:latin typeface="Times New Roman"/>
                        <a:cs typeface="Times New Roman"/>
                      </a:endParaRPr>
                    </a:p>
                  </a:txBody>
                  <a:tcPr marL="0" marR="0" marT="1106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0E0E0"/>
                    </a:solidFill>
                  </a:tcPr>
                </a:tc>
                <a:tc>
                  <a:txBody>
                    <a:bodyPr/>
                    <a:lstStyle/>
                    <a:p>
                      <a:pPr algn="ctr">
                        <a:lnSpc>
                          <a:spcPct val="100000"/>
                        </a:lnSpc>
                        <a:spcBef>
                          <a:spcPts val="869"/>
                        </a:spcBef>
                      </a:pPr>
                      <a:r>
                        <a:rPr sz="900" dirty="0">
                          <a:latin typeface="Times New Roman"/>
                          <a:cs typeface="Times New Roman"/>
                        </a:rPr>
                        <a:t>0.39</a:t>
                      </a:r>
                      <a:endParaRPr sz="900">
                        <a:latin typeface="Times New Roman"/>
                        <a:cs typeface="Times New Roman"/>
                      </a:endParaRPr>
                    </a:p>
                  </a:txBody>
                  <a:tcPr marL="0" marR="0" marT="1106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0E0E0"/>
                    </a:solidFill>
                  </a:tcPr>
                </a:tc>
                <a:extLst>
                  <a:ext uri="{0D108BD9-81ED-4DB2-BD59-A6C34878D82A}">
                    <a16:rowId xmlns:a16="http://schemas.microsoft.com/office/drawing/2014/main" val="10001"/>
                  </a:ext>
                </a:extLst>
              </a:tr>
              <a:tr h="503853">
                <a:tc>
                  <a:txBody>
                    <a:bodyPr/>
                    <a:lstStyle/>
                    <a:p>
                      <a:pPr marL="100330" marR="93980" indent="-1270" algn="ctr">
                        <a:lnSpc>
                          <a:spcPct val="100000"/>
                        </a:lnSpc>
                        <a:spcBef>
                          <a:spcPts val="330"/>
                        </a:spcBef>
                      </a:pPr>
                      <a:r>
                        <a:rPr sz="900" dirty="0">
                          <a:latin typeface="Times New Roman"/>
                          <a:cs typeface="Times New Roman"/>
                        </a:rPr>
                        <a:t>Plant </a:t>
                      </a:r>
                      <a:r>
                        <a:rPr sz="900" spc="5" dirty="0">
                          <a:latin typeface="Times New Roman"/>
                          <a:cs typeface="Times New Roman"/>
                        </a:rPr>
                        <a:t> </a:t>
                      </a:r>
                      <a:r>
                        <a:rPr sz="900" dirty="0">
                          <a:latin typeface="Times New Roman"/>
                          <a:cs typeface="Times New Roman"/>
                        </a:rPr>
                        <a:t>(</a:t>
                      </a:r>
                      <a:r>
                        <a:rPr sz="900" spc="-20" dirty="0">
                          <a:latin typeface="Times New Roman"/>
                          <a:cs typeface="Times New Roman"/>
                        </a:rPr>
                        <a:t>m</a:t>
                      </a:r>
                      <a:r>
                        <a:rPr sz="900" spc="-10" dirty="0">
                          <a:latin typeface="Times New Roman"/>
                          <a:cs typeface="Times New Roman"/>
                        </a:rPr>
                        <a:t>g</a:t>
                      </a:r>
                      <a:r>
                        <a:rPr sz="900" dirty="0">
                          <a:latin typeface="Times New Roman"/>
                          <a:cs typeface="Times New Roman"/>
                        </a:rPr>
                        <a:t>/</a:t>
                      </a:r>
                      <a:r>
                        <a:rPr sz="900" spc="-5" dirty="0">
                          <a:latin typeface="Times New Roman"/>
                          <a:cs typeface="Times New Roman"/>
                        </a:rPr>
                        <a:t>k</a:t>
                      </a:r>
                      <a:r>
                        <a:rPr sz="900" dirty="0">
                          <a:latin typeface="Times New Roman"/>
                          <a:cs typeface="Times New Roman"/>
                        </a:rPr>
                        <a:t>g  </a:t>
                      </a:r>
                      <a:r>
                        <a:rPr sz="900" spc="-10" dirty="0">
                          <a:latin typeface="Times New Roman"/>
                          <a:cs typeface="Times New Roman"/>
                        </a:rPr>
                        <a:t>DW)</a:t>
                      </a:r>
                      <a:endParaRPr sz="900">
                        <a:latin typeface="Times New Roman"/>
                        <a:cs typeface="Times New Roman"/>
                      </a:endParaRPr>
                    </a:p>
                  </a:txBody>
                  <a:tcPr marL="0" marR="0" marT="4198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FEF"/>
                    </a:solidFill>
                  </a:tcPr>
                </a:tc>
                <a:tc>
                  <a:txBody>
                    <a:bodyPr/>
                    <a:lstStyle/>
                    <a:p>
                      <a:pPr>
                        <a:lnSpc>
                          <a:spcPct val="100000"/>
                        </a:lnSpc>
                        <a:spcBef>
                          <a:spcPts val="30"/>
                        </a:spcBef>
                      </a:pPr>
                      <a:endParaRPr sz="1200">
                        <a:latin typeface="Times New Roman"/>
                        <a:cs typeface="Times New Roman"/>
                      </a:endParaRPr>
                    </a:p>
                    <a:p>
                      <a:pPr algn="ctr">
                        <a:lnSpc>
                          <a:spcPct val="100000"/>
                        </a:lnSpc>
                        <a:spcBef>
                          <a:spcPts val="5"/>
                        </a:spcBef>
                      </a:pPr>
                      <a:r>
                        <a:rPr sz="900" dirty="0">
                          <a:latin typeface="Times New Roman"/>
                          <a:cs typeface="Times New Roman"/>
                        </a:rPr>
                        <a:t>8.83</a:t>
                      </a:r>
                      <a:endParaRPr sz="900">
                        <a:latin typeface="Times New Roman"/>
                        <a:cs typeface="Times New Roman"/>
                      </a:endParaRPr>
                    </a:p>
                  </a:txBody>
                  <a:tcPr marL="0" marR="0" marT="381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FEF"/>
                    </a:solidFill>
                  </a:tcPr>
                </a:tc>
                <a:tc>
                  <a:txBody>
                    <a:bodyPr/>
                    <a:lstStyle/>
                    <a:p>
                      <a:pPr>
                        <a:lnSpc>
                          <a:spcPct val="100000"/>
                        </a:lnSpc>
                        <a:spcBef>
                          <a:spcPts val="30"/>
                        </a:spcBef>
                      </a:pPr>
                      <a:endParaRPr sz="1200">
                        <a:latin typeface="Times New Roman"/>
                        <a:cs typeface="Times New Roman"/>
                      </a:endParaRPr>
                    </a:p>
                    <a:p>
                      <a:pPr marR="129539" algn="r">
                        <a:lnSpc>
                          <a:spcPct val="100000"/>
                        </a:lnSpc>
                        <a:spcBef>
                          <a:spcPts val="5"/>
                        </a:spcBef>
                      </a:pPr>
                      <a:r>
                        <a:rPr sz="900" dirty="0">
                          <a:latin typeface="Times New Roman"/>
                          <a:cs typeface="Times New Roman"/>
                        </a:rPr>
                        <a:t>0.24</a:t>
                      </a:r>
                      <a:endParaRPr sz="900">
                        <a:latin typeface="Times New Roman"/>
                        <a:cs typeface="Times New Roman"/>
                      </a:endParaRPr>
                    </a:p>
                  </a:txBody>
                  <a:tcPr marL="0" marR="0" marT="381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FEF"/>
                    </a:solidFill>
                  </a:tcPr>
                </a:tc>
                <a:tc>
                  <a:txBody>
                    <a:bodyPr/>
                    <a:lstStyle/>
                    <a:p>
                      <a:pPr>
                        <a:lnSpc>
                          <a:spcPct val="100000"/>
                        </a:lnSpc>
                        <a:spcBef>
                          <a:spcPts val="30"/>
                        </a:spcBef>
                      </a:pPr>
                      <a:endParaRPr sz="1200">
                        <a:latin typeface="Times New Roman"/>
                        <a:cs typeface="Times New Roman"/>
                      </a:endParaRPr>
                    </a:p>
                    <a:p>
                      <a:pPr algn="ctr">
                        <a:lnSpc>
                          <a:spcPct val="100000"/>
                        </a:lnSpc>
                        <a:spcBef>
                          <a:spcPts val="5"/>
                        </a:spcBef>
                      </a:pPr>
                      <a:r>
                        <a:rPr sz="900" dirty="0">
                          <a:latin typeface="Times New Roman"/>
                          <a:cs typeface="Times New Roman"/>
                        </a:rPr>
                        <a:t>3.06</a:t>
                      </a:r>
                      <a:endParaRPr sz="900">
                        <a:latin typeface="Times New Roman"/>
                        <a:cs typeface="Times New Roman"/>
                      </a:endParaRPr>
                    </a:p>
                  </a:txBody>
                  <a:tcPr marL="0" marR="0" marT="381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FEF"/>
                    </a:solidFill>
                  </a:tcPr>
                </a:tc>
                <a:tc>
                  <a:txBody>
                    <a:bodyPr/>
                    <a:lstStyle/>
                    <a:p>
                      <a:pPr>
                        <a:lnSpc>
                          <a:spcPct val="100000"/>
                        </a:lnSpc>
                        <a:spcBef>
                          <a:spcPts val="30"/>
                        </a:spcBef>
                      </a:pPr>
                      <a:endParaRPr sz="1200">
                        <a:latin typeface="Times New Roman"/>
                        <a:cs typeface="Times New Roman"/>
                      </a:endParaRPr>
                    </a:p>
                    <a:p>
                      <a:pPr algn="ctr">
                        <a:lnSpc>
                          <a:spcPct val="100000"/>
                        </a:lnSpc>
                        <a:spcBef>
                          <a:spcPts val="5"/>
                        </a:spcBef>
                      </a:pPr>
                      <a:r>
                        <a:rPr sz="900" dirty="0">
                          <a:latin typeface="Times New Roman"/>
                          <a:cs typeface="Times New Roman"/>
                        </a:rPr>
                        <a:t>0.01</a:t>
                      </a:r>
                      <a:endParaRPr sz="900">
                        <a:latin typeface="Times New Roman"/>
                        <a:cs typeface="Times New Roman"/>
                      </a:endParaRPr>
                    </a:p>
                  </a:txBody>
                  <a:tcPr marL="0" marR="0" marT="381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FEF"/>
                    </a:solidFill>
                  </a:tcPr>
                </a:tc>
                <a:tc>
                  <a:txBody>
                    <a:bodyPr/>
                    <a:lstStyle/>
                    <a:p>
                      <a:pPr>
                        <a:lnSpc>
                          <a:spcPct val="100000"/>
                        </a:lnSpc>
                        <a:spcBef>
                          <a:spcPts val="30"/>
                        </a:spcBef>
                      </a:pPr>
                      <a:endParaRPr sz="1200">
                        <a:latin typeface="Times New Roman"/>
                        <a:cs typeface="Times New Roman"/>
                      </a:endParaRPr>
                    </a:p>
                    <a:p>
                      <a:pPr algn="ctr">
                        <a:lnSpc>
                          <a:spcPct val="100000"/>
                        </a:lnSpc>
                        <a:spcBef>
                          <a:spcPts val="5"/>
                        </a:spcBef>
                      </a:pPr>
                      <a:r>
                        <a:rPr sz="900" dirty="0">
                          <a:latin typeface="Times New Roman"/>
                          <a:cs typeface="Times New Roman"/>
                        </a:rPr>
                        <a:t>0.03</a:t>
                      </a:r>
                      <a:endParaRPr sz="900">
                        <a:latin typeface="Times New Roman"/>
                        <a:cs typeface="Times New Roman"/>
                      </a:endParaRPr>
                    </a:p>
                  </a:txBody>
                  <a:tcPr marL="0" marR="0" marT="381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FEF"/>
                    </a:solidFill>
                  </a:tcPr>
                </a:tc>
                <a:extLst>
                  <a:ext uri="{0D108BD9-81ED-4DB2-BD59-A6C34878D82A}">
                    <a16:rowId xmlns:a16="http://schemas.microsoft.com/office/drawing/2014/main" val="10002"/>
                  </a:ext>
                </a:extLst>
              </a:tr>
            </a:tbl>
          </a:graphicData>
        </a:graphic>
      </p:graphicFrame>
      <p:sp>
        <p:nvSpPr>
          <p:cNvPr id="12" name="object 12"/>
          <p:cNvSpPr txBox="1"/>
          <p:nvPr/>
        </p:nvSpPr>
        <p:spPr>
          <a:xfrm>
            <a:off x="823610" y="3500252"/>
            <a:ext cx="3338027" cy="636178"/>
          </a:xfrm>
          <a:prstGeom prst="rect">
            <a:avLst/>
          </a:prstGeom>
        </p:spPr>
        <p:txBody>
          <a:bodyPr vert="horz" wrap="square" lIns="0" tIns="12087" rIns="0" bIns="0" rtlCol="0">
            <a:spAutoFit/>
          </a:bodyPr>
          <a:lstStyle/>
          <a:p>
            <a:pPr marL="12724" marR="5090" algn="just" defTabSz="916137">
              <a:spcBef>
                <a:spcPts val="95"/>
              </a:spcBef>
            </a:pPr>
            <a:r>
              <a:rPr sz="1002" b="1" spc="-5" dirty="0">
                <a:solidFill>
                  <a:srgbClr val="006666"/>
                </a:solidFill>
                <a:latin typeface="Times New Roman"/>
                <a:cs typeface="Times New Roman"/>
              </a:rPr>
              <a:t>Table</a:t>
            </a:r>
            <a:r>
              <a:rPr sz="1002" b="1" dirty="0">
                <a:solidFill>
                  <a:srgbClr val="006666"/>
                </a:solidFill>
                <a:latin typeface="Times New Roman"/>
                <a:cs typeface="Times New Roman"/>
              </a:rPr>
              <a:t> 1.</a:t>
            </a:r>
            <a:r>
              <a:rPr sz="1002" b="1" spc="5" dirty="0">
                <a:solidFill>
                  <a:srgbClr val="006666"/>
                </a:solidFill>
                <a:latin typeface="Times New Roman"/>
                <a:cs typeface="Times New Roman"/>
              </a:rPr>
              <a:t> </a:t>
            </a:r>
            <a:r>
              <a:rPr sz="1002" spc="-5" dirty="0">
                <a:solidFill>
                  <a:prstClr val="black"/>
                </a:solidFill>
                <a:latin typeface="Times New Roman"/>
                <a:cs typeface="Times New Roman"/>
              </a:rPr>
              <a:t>Precision</a:t>
            </a:r>
            <a:r>
              <a:rPr sz="1002" dirty="0">
                <a:solidFill>
                  <a:prstClr val="black"/>
                </a:solidFill>
                <a:latin typeface="Times New Roman"/>
                <a:cs typeface="Times New Roman"/>
              </a:rPr>
              <a:t> </a:t>
            </a:r>
            <a:r>
              <a:rPr sz="1002" spc="-5" dirty="0">
                <a:solidFill>
                  <a:prstClr val="black"/>
                </a:solidFill>
                <a:latin typeface="Times New Roman"/>
                <a:cs typeface="Times New Roman"/>
              </a:rPr>
              <a:t>data</a:t>
            </a:r>
            <a:r>
              <a:rPr sz="1002" dirty="0">
                <a:solidFill>
                  <a:prstClr val="black"/>
                </a:solidFill>
                <a:latin typeface="Times New Roman"/>
                <a:cs typeface="Times New Roman"/>
              </a:rPr>
              <a:t> </a:t>
            </a:r>
            <a:r>
              <a:rPr sz="1002" spc="-5" dirty="0">
                <a:solidFill>
                  <a:prstClr val="black"/>
                </a:solidFill>
                <a:latin typeface="Times New Roman"/>
                <a:cs typeface="Times New Roman"/>
              </a:rPr>
              <a:t>(standard</a:t>
            </a:r>
            <a:r>
              <a:rPr sz="1002" dirty="0">
                <a:solidFill>
                  <a:prstClr val="black"/>
                </a:solidFill>
                <a:latin typeface="Times New Roman"/>
                <a:cs typeface="Times New Roman"/>
              </a:rPr>
              <a:t> </a:t>
            </a:r>
            <a:r>
              <a:rPr sz="1002" spc="-5" dirty="0">
                <a:solidFill>
                  <a:prstClr val="black"/>
                </a:solidFill>
                <a:latin typeface="Times New Roman"/>
                <a:cs typeface="Times New Roman"/>
              </a:rPr>
              <a:t>deviation-SD,</a:t>
            </a:r>
            <a:r>
              <a:rPr sz="1002" dirty="0">
                <a:solidFill>
                  <a:prstClr val="black"/>
                </a:solidFill>
                <a:latin typeface="Times New Roman"/>
                <a:cs typeface="Times New Roman"/>
              </a:rPr>
              <a:t> </a:t>
            </a:r>
            <a:r>
              <a:rPr sz="1002" spc="-5" dirty="0">
                <a:solidFill>
                  <a:prstClr val="black"/>
                </a:solidFill>
                <a:latin typeface="Times New Roman"/>
                <a:cs typeface="Times New Roman"/>
              </a:rPr>
              <a:t>and</a:t>
            </a:r>
            <a:r>
              <a:rPr sz="1002" dirty="0">
                <a:solidFill>
                  <a:prstClr val="black"/>
                </a:solidFill>
                <a:latin typeface="Times New Roman"/>
                <a:cs typeface="Times New Roman"/>
              </a:rPr>
              <a:t> relative </a:t>
            </a:r>
            <a:r>
              <a:rPr sz="1002" spc="5" dirty="0">
                <a:solidFill>
                  <a:prstClr val="black"/>
                </a:solidFill>
                <a:latin typeface="Times New Roman"/>
                <a:cs typeface="Times New Roman"/>
              </a:rPr>
              <a:t> </a:t>
            </a:r>
            <a:r>
              <a:rPr sz="1002" spc="-5" dirty="0">
                <a:solidFill>
                  <a:prstClr val="black"/>
                </a:solidFill>
                <a:latin typeface="Times New Roman"/>
                <a:cs typeface="Times New Roman"/>
              </a:rPr>
              <a:t>standard deviation-RSD), limit </a:t>
            </a:r>
            <a:r>
              <a:rPr sz="1002" dirty="0">
                <a:solidFill>
                  <a:prstClr val="black"/>
                </a:solidFill>
                <a:latin typeface="Times New Roman"/>
                <a:cs typeface="Times New Roman"/>
              </a:rPr>
              <a:t>of detection (LOD), </a:t>
            </a:r>
            <a:r>
              <a:rPr sz="1002" spc="-5" dirty="0">
                <a:solidFill>
                  <a:prstClr val="black"/>
                </a:solidFill>
                <a:latin typeface="Times New Roman"/>
                <a:cs typeface="Times New Roman"/>
              </a:rPr>
              <a:t>and limit </a:t>
            </a:r>
            <a:r>
              <a:rPr sz="1002" dirty="0">
                <a:solidFill>
                  <a:prstClr val="black"/>
                </a:solidFill>
                <a:latin typeface="Times New Roman"/>
                <a:cs typeface="Times New Roman"/>
              </a:rPr>
              <a:t>of </a:t>
            </a:r>
            <a:r>
              <a:rPr sz="1002" spc="5" dirty="0">
                <a:solidFill>
                  <a:prstClr val="black"/>
                </a:solidFill>
                <a:latin typeface="Times New Roman"/>
                <a:cs typeface="Times New Roman"/>
              </a:rPr>
              <a:t> </a:t>
            </a:r>
            <a:r>
              <a:rPr sz="1002" spc="-5" dirty="0">
                <a:solidFill>
                  <a:prstClr val="black"/>
                </a:solidFill>
                <a:latin typeface="Times New Roman"/>
                <a:cs typeface="Times New Roman"/>
              </a:rPr>
              <a:t>quantification (LOQ) for </a:t>
            </a:r>
            <a:r>
              <a:rPr sz="1002" spc="-10" dirty="0">
                <a:solidFill>
                  <a:prstClr val="black"/>
                </a:solidFill>
                <a:latin typeface="Times New Roman"/>
                <a:cs typeface="Times New Roman"/>
              </a:rPr>
              <a:t>Li </a:t>
            </a:r>
            <a:r>
              <a:rPr sz="1002" spc="-5" dirty="0">
                <a:solidFill>
                  <a:prstClr val="black"/>
                </a:solidFill>
                <a:latin typeface="Times New Roman"/>
                <a:cs typeface="Times New Roman"/>
              </a:rPr>
              <a:t>determination in water, and plant </a:t>
            </a:r>
            <a:r>
              <a:rPr sz="1002" dirty="0">
                <a:solidFill>
                  <a:prstClr val="black"/>
                </a:solidFill>
                <a:latin typeface="Times New Roman"/>
                <a:cs typeface="Times New Roman"/>
              </a:rPr>
              <a:t> </a:t>
            </a:r>
            <a:r>
              <a:rPr sz="1002" spc="-10" dirty="0">
                <a:solidFill>
                  <a:prstClr val="black"/>
                </a:solidFill>
                <a:latin typeface="Times New Roman"/>
                <a:cs typeface="Times New Roman"/>
              </a:rPr>
              <a:t>sample</a:t>
            </a:r>
            <a:r>
              <a:rPr sz="1002" spc="25" dirty="0">
                <a:solidFill>
                  <a:prstClr val="black"/>
                </a:solidFill>
                <a:latin typeface="Times New Roman"/>
                <a:cs typeface="Times New Roman"/>
              </a:rPr>
              <a:t> </a:t>
            </a:r>
            <a:r>
              <a:rPr sz="1002" spc="-10" dirty="0">
                <a:solidFill>
                  <a:prstClr val="black"/>
                </a:solidFill>
                <a:latin typeface="Times New Roman"/>
                <a:cs typeface="Times New Roman"/>
              </a:rPr>
              <a:t>matrixes</a:t>
            </a:r>
            <a:r>
              <a:rPr sz="1002" spc="50" dirty="0">
                <a:solidFill>
                  <a:prstClr val="black"/>
                </a:solidFill>
                <a:latin typeface="Times New Roman"/>
                <a:cs typeface="Times New Roman"/>
              </a:rPr>
              <a:t> </a:t>
            </a:r>
            <a:r>
              <a:rPr sz="1002" spc="-10" dirty="0">
                <a:solidFill>
                  <a:prstClr val="black"/>
                </a:solidFill>
                <a:latin typeface="Times New Roman"/>
                <a:cs typeface="Times New Roman"/>
              </a:rPr>
              <a:t>using</a:t>
            </a:r>
            <a:r>
              <a:rPr sz="1002" spc="20" dirty="0">
                <a:solidFill>
                  <a:prstClr val="black"/>
                </a:solidFill>
                <a:latin typeface="Times New Roman"/>
                <a:cs typeface="Times New Roman"/>
              </a:rPr>
              <a:t> </a:t>
            </a:r>
            <a:r>
              <a:rPr sz="1002" spc="-5" dirty="0">
                <a:solidFill>
                  <a:prstClr val="black"/>
                </a:solidFill>
                <a:latin typeface="Times New Roman"/>
                <a:cs typeface="Times New Roman"/>
              </a:rPr>
              <a:t>Elan</a:t>
            </a:r>
            <a:r>
              <a:rPr sz="1002" spc="15" dirty="0">
                <a:solidFill>
                  <a:prstClr val="black"/>
                </a:solidFill>
                <a:latin typeface="Times New Roman"/>
                <a:cs typeface="Times New Roman"/>
              </a:rPr>
              <a:t> </a:t>
            </a:r>
            <a:r>
              <a:rPr sz="1002" spc="-5" dirty="0">
                <a:solidFill>
                  <a:prstClr val="black"/>
                </a:solidFill>
                <a:latin typeface="Times New Roman"/>
                <a:cs typeface="Times New Roman"/>
              </a:rPr>
              <a:t>DRC</a:t>
            </a:r>
            <a:r>
              <a:rPr sz="1002" dirty="0">
                <a:solidFill>
                  <a:prstClr val="black"/>
                </a:solidFill>
                <a:latin typeface="Times New Roman"/>
                <a:cs typeface="Times New Roman"/>
              </a:rPr>
              <a:t> </a:t>
            </a:r>
            <a:r>
              <a:rPr sz="1002" spc="-5" dirty="0">
                <a:solidFill>
                  <a:prstClr val="black"/>
                </a:solidFill>
                <a:latin typeface="Times New Roman"/>
                <a:cs typeface="Times New Roman"/>
              </a:rPr>
              <a:t>II</a:t>
            </a:r>
            <a:r>
              <a:rPr sz="1002" spc="5" dirty="0">
                <a:solidFill>
                  <a:prstClr val="black"/>
                </a:solidFill>
                <a:latin typeface="Times New Roman"/>
                <a:cs typeface="Times New Roman"/>
              </a:rPr>
              <a:t> </a:t>
            </a:r>
            <a:r>
              <a:rPr sz="1002" spc="-5" dirty="0">
                <a:solidFill>
                  <a:prstClr val="black"/>
                </a:solidFill>
                <a:latin typeface="Times New Roman"/>
                <a:cs typeface="Times New Roman"/>
              </a:rPr>
              <a:t>ICP-MS</a:t>
            </a:r>
            <a:r>
              <a:rPr sz="1002" spc="5" dirty="0">
                <a:solidFill>
                  <a:prstClr val="black"/>
                </a:solidFill>
                <a:latin typeface="Times New Roman"/>
                <a:cs typeface="Times New Roman"/>
              </a:rPr>
              <a:t> </a:t>
            </a:r>
            <a:r>
              <a:rPr sz="1002" spc="-5" dirty="0">
                <a:solidFill>
                  <a:prstClr val="black"/>
                </a:solidFill>
                <a:latin typeface="Times New Roman"/>
                <a:cs typeface="Times New Roman"/>
              </a:rPr>
              <a:t>spectrometer.</a:t>
            </a:r>
            <a:endParaRPr sz="1002">
              <a:solidFill>
                <a:prstClr val="black"/>
              </a:solidFill>
              <a:latin typeface="Times New Roman"/>
              <a:cs typeface="Times New Roman"/>
            </a:endParaRPr>
          </a:p>
        </p:txBody>
      </p:sp>
      <p:grpSp>
        <p:nvGrpSpPr>
          <p:cNvPr id="13" name="object 13"/>
          <p:cNvGrpSpPr/>
          <p:nvPr/>
        </p:nvGrpSpPr>
        <p:grpSpPr>
          <a:xfrm>
            <a:off x="7538342" y="2705537"/>
            <a:ext cx="2977950" cy="2586700"/>
            <a:chOff x="7376921" y="2700527"/>
            <a:chExt cx="2972435" cy="2581910"/>
          </a:xfrm>
        </p:grpSpPr>
        <p:sp>
          <p:nvSpPr>
            <p:cNvPr id="14" name="object 14"/>
            <p:cNvSpPr/>
            <p:nvPr/>
          </p:nvSpPr>
          <p:spPr>
            <a:xfrm>
              <a:off x="9392411" y="5114544"/>
              <a:ext cx="277495" cy="161925"/>
            </a:xfrm>
            <a:custGeom>
              <a:avLst/>
              <a:gdLst/>
              <a:ahLst/>
              <a:cxnLst/>
              <a:rect l="l" t="t" r="r" b="b"/>
              <a:pathLst>
                <a:path w="277495" h="161925">
                  <a:moveTo>
                    <a:pt x="0" y="161544"/>
                  </a:moveTo>
                  <a:lnTo>
                    <a:pt x="277368" y="161544"/>
                  </a:lnTo>
                  <a:lnTo>
                    <a:pt x="277368" y="0"/>
                  </a:lnTo>
                  <a:lnTo>
                    <a:pt x="0" y="0"/>
                  </a:lnTo>
                  <a:lnTo>
                    <a:pt x="0" y="161544"/>
                  </a:lnTo>
                  <a:close/>
                </a:path>
              </a:pathLst>
            </a:custGeom>
            <a:ln w="12700">
              <a:solidFill>
                <a:srgbClr val="EC7C30"/>
              </a:solidFill>
            </a:ln>
          </p:spPr>
          <p:txBody>
            <a:bodyPr wrap="square" lIns="0" tIns="0" rIns="0" bIns="0" rtlCol="0"/>
            <a:lstStyle/>
            <a:p>
              <a:pPr defTabSz="916137"/>
              <a:endParaRPr sz="1803">
                <a:solidFill>
                  <a:prstClr val="black"/>
                </a:solidFill>
                <a:latin typeface="Calibri"/>
              </a:endParaRPr>
            </a:p>
          </p:txBody>
        </p:sp>
        <p:sp>
          <p:nvSpPr>
            <p:cNvPr id="15" name="object 15"/>
            <p:cNvSpPr/>
            <p:nvPr/>
          </p:nvSpPr>
          <p:spPr>
            <a:xfrm>
              <a:off x="7376922" y="2700527"/>
              <a:ext cx="2972435" cy="2425065"/>
            </a:xfrm>
            <a:custGeom>
              <a:avLst/>
              <a:gdLst/>
              <a:ahLst/>
              <a:cxnLst/>
              <a:rect l="l" t="t" r="r" b="b"/>
              <a:pathLst>
                <a:path w="2972434" h="2425065">
                  <a:moveTo>
                    <a:pt x="1300861" y="7620"/>
                  </a:moveTo>
                  <a:lnTo>
                    <a:pt x="1215898" y="0"/>
                  </a:lnTo>
                  <a:lnTo>
                    <a:pt x="1227543" y="29552"/>
                  </a:lnTo>
                  <a:lnTo>
                    <a:pt x="0" y="511175"/>
                  </a:lnTo>
                  <a:lnTo>
                    <a:pt x="4572" y="522986"/>
                  </a:lnTo>
                  <a:lnTo>
                    <a:pt x="1232179" y="41325"/>
                  </a:lnTo>
                  <a:lnTo>
                    <a:pt x="1243838" y="70866"/>
                  </a:lnTo>
                  <a:lnTo>
                    <a:pt x="1285278" y="24892"/>
                  </a:lnTo>
                  <a:lnTo>
                    <a:pt x="1300861" y="7620"/>
                  </a:lnTo>
                  <a:close/>
                </a:path>
                <a:path w="2972434" h="2425065">
                  <a:moveTo>
                    <a:pt x="2862834" y="1682496"/>
                  </a:moveTo>
                  <a:lnTo>
                    <a:pt x="2862491" y="1682369"/>
                  </a:lnTo>
                  <a:lnTo>
                    <a:pt x="2783332" y="1652016"/>
                  </a:lnTo>
                  <a:lnTo>
                    <a:pt x="2786392" y="1683613"/>
                  </a:lnTo>
                  <a:lnTo>
                    <a:pt x="1754251" y="1784604"/>
                  </a:lnTo>
                  <a:lnTo>
                    <a:pt x="1755521" y="1797177"/>
                  </a:lnTo>
                  <a:lnTo>
                    <a:pt x="2787612" y="1696199"/>
                  </a:lnTo>
                  <a:lnTo>
                    <a:pt x="2790698" y="1727835"/>
                  </a:lnTo>
                  <a:lnTo>
                    <a:pt x="2862834" y="1682496"/>
                  </a:lnTo>
                  <a:close/>
                </a:path>
                <a:path w="2972434" h="2425065">
                  <a:moveTo>
                    <a:pt x="2972054" y="1805940"/>
                  </a:moveTo>
                  <a:lnTo>
                    <a:pt x="2889885" y="1828419"/>
                  </a:lnTo>
                  <a:lnTo>
                    <a:pt x="2911094" y="1852079"/>
                  </a:lnTo>
                  <a:lnTo>
                    <a:pt x="2282571" y="2415540"/>
                  </a:lnTo>
                  <a:lnTo>
                    <a:pt x="2290953" y="2425065"/>
                  </a:lnTo>
                  <a:lnTo>
                    <a:pt x="2919565" y="1861515"/>
                  </a:lnTo>
                  <a:lnTo>
                    <a:pt x="2940812" y="1885188"/>
                  </a:lnTo>
                  <a:lnTo>
                    <a:pt x="2957182" y="1843659"/>
                  </a:lnTo>
                  <a:lnTo>
                    <a:pt x="2972054" y="1805940"/>
                  </a:lnTo>
                  <a:close/>
                </a:path>
              </a:pathLst>
            </a:custGeom>
            <a:solidFill>
              <a:srgbClr val="EC7C30"/>
            </a:solidFill>
          </p:spPr>
          <p:txBody>
            <a:bodyPr wrap="square" lIns="0" tIns="0" rIns="0" bIns="0" rtlCol="0"/>
            <a:lstStyle/>
            <a:p>
              <a:pPr defTabSz="916137"/>
              <a:endParaRPr sz="1803">
                <a:solidFill>
                  <a:prstClr val="black"/>
                </a:solidFill>
                <a:latin typeface="Calibri"/>
              </a:endParaRPr>
            </a:p>
          </p:txBody>
        </p:sp>
      </p:grpSp>
      <p:sp>
        <p:nvSpPr>
          <p:cNvPr id="16" name="object 16"/>
          <p:cNvSpPr txBox="1"/>
          <p:nvPr/>
        </p:nvSpPr>
        <p:spPr>
          <a:xfrm>
            <a:off x="10486264" y="4297255"/>
            <a:ext cx="564926" cy="166701"/>
          </a:xfrm>
          <a:prstGeom prst="rect">
            <a:avLst/>
          </a:prstGeom>
        </p:spPr>
        <p:txBody>
          <a:bodyPr vert="horz" wrap="square" lIns="0" tIns="12087" rIns="0" bIns="0" rtlCol="0">
            <a:spAutoFit/>
          </a:bodyPr>
          <a:lstStyle/>
          <a:p>
            <a:pPr marL="12724" defTabSz="916137">
              <a:spcBef>
                <a:spcPts val="95"/>
              </a:spcBef>
            </a:pPr>
            <a:r>
              <a:rPr sz="1002" spc="-5" dirty="0">
                <a:solidFill>
                  <a:prstClr val="black"/>
                </a:solidFill>
                <a:latin typeface="Times New Roman"/>
                <a:cs typeface="Times New Roman"/>
              </a:rPr>
              <a:t>Highest</a:t>
            </a:r>
            <a:r>
              <a:rPr sz="1002" spc="-45" dirty="0">
                <a:solidFill>
                  <a:prstClr val="black"/>
                </a:solidFill>
                <a:latin typeface="Times New Roman"/>
                <a:cs typeface="Times New Roman"/>
              </a:rPr>
              <a:t> </a:t>
            </a:r>
            <a:r>
              <a:rPr sz="1002" spc="-10" dirty="0">
                <a:solidFill>
                  <a:prstClr val="black"/>
                </a:solidFill>
                <a:latin typeface="Times New Roman"/>
                <a:cs typeface="Times New Roman"/>
              </a:rPr>
              <a:t>Li</a:t>
            </a:r>
            <a:endParaRPr sz="1002">
              <a:solidFill>
                <a:prstClr val="black"/>
              </a:solidFill>
              <a:latin typeface="Times New Roman"/>
              <a:cs typeface="Times New Roman"/>
            </a:endParaRPr>
          </a:p>
        </p:txBody>
      </p:sp>
      <p:sp>
        <p:nvSpPr>
          <p:cNvPr id="17" name="object 17"/>
          <p:cNvSpPr txBox="1"/>
          <p:nvPr/>
        </p:nvSpPr>
        <p:spPr>
          <a:xfrm>
            <a:off x="8915160" y="2557562"/>
            <a:ext cx="564926" cy="166701"/>
          </a:xfrm>
          <a:prstGeom prst="rect">
            <a:avLst/>
          </a:prstGeom>
        </p:spPr>
        <p:txBody>
          <a:bodyPr vert="horz" wrap="square" lIns="0" tIns="12087" rIns="0" bIns="0" rtlCol="0">
            <a:spAutoFit/>
          </a:bodyPr>
          <a:lstStyle/>
          <a:p>
            <a:pPr marL="12724" defTabSz="916137">
              <a:spcBef>
                <a:spcPts val="95"/>
              </a:spcBef>
            </a:pPr>
            <a:r>
              <a:rPr sz="1002" spc="-5" dirty="0">
                <a:solidFill>
                  <a:prstClr val="black"/>
                </a:solidFill>
                <a:latin typeface="Times New Roman"/>
                <a:cs typeface="Times New Roman"/>
              </a:rPr>
              <a:t>Highest</a:t>
            </a:r>
            <a:r>
              <a:rPr sz="1002" spc="-45" dirty="0">
                <a:solidFill>
                  <a:prstClr val="black"/>
                </a:solidFill>
                <a:latin typeface="Times New Roman"/>
                <a:cs typeface="Times New Roman"/>
              </a:rPr>
              <a:t> </a:t>
            </a:r>
            <a:r>
              <a:rPr sz="1002" spc="-10" dirty="0">
                <a:solidFill>
                  <a:prstClr val="black"/>
                </a:solidFill>
                <a:latin typeface="Times New Roman"/>
                <a:cs typeface="Times New Roman"/>
              </a:rPr>
              <a:t>Li</a:t>
            </a:r>
            <a:endParaRPr sz="1002">
              <a:solidFill>
                <a:prstClr val="black"/>
              </a:solidFill>
              <a:latin typeface="Times New Roman"/>
              <a:cs typeface="Times New Roman"/>
            </a:endParaRPr>
          </a:p>
        </p:txBody>
      </p:sp>
      <p:sp>
        <p:nvSpPr>
          <p:cNvPr id="18" name="object 18"/>
          <p:cNvSpPr/>
          <p:nvPr/>
        </p:nvSpPr>
        <p:spPr>
          <a:xfrm>
            <a:off x="7325350" y="3215498"/>
            <a:ext cx="1971515" cy="1444760"/>
          </a:xfrm>
          <a:custGeom>
            <a:avLst/>
            <a:gdLst/>
            <a:ahLst/>
            <a:cxnLst/>
            <a:rect l="l" t="t" r="r" b="b"/>
            <a:pathLst>
              <a:path w="1967865" h="1442085">
                <a:moveTo>
                  <a:pt x="1693164" y="1441704"/>
                </a:moveTo>
                <a:lnTo>
                  <a:pt x="1967484" y="1441704"/>
                </a:lnTo>
                <a:lnTo>
                  <a:pt x="1967484" y="1281684"/>
                </a:lnTo>
                <a:lnTo>
                  <a:pt x="1693164" y="1281684"/>
                </a:lnTo>
                <a:lnTo>
                  <a:pt x="1693164" y="1441704"/>
                </a:lnTo>
                <a:close/>
              </a:path>
              <a:path w="1967865" h="1442085">
                <a:moveTo>
                  <a:pt x="0" y="158496"/>
                </a:moveTo>
                <a:lnTo>
                  <a:pt x="199644" y="158496"/>
                </a:lnTo>
                <a:lnTo>
                  <a:pt x="199644" y="0"/>
                </a:lnTo>
                <a:lnTo>
                  <a:pt x="0" y="0"/>
                </a:lnTo>
                <a:lnTo>
                  <a:pt x="0" y="158496"/>
                </a:lnTo>
                <a:close/>
              </a:path>
            </a:pathLst>
          </a:custGeom>
          <a:ln w="12700">
            <a:solidFill>
              <a:srgbClr val="EC7C30"/>
            </a:solidFill>
          </a:ln>
        </p:spPr>
        <p:txBody>
          <a:bodyPr wrap="square" lIns="0" tIns="0" rIns="0" bIns="0" rtlCol="0"/>
          <a:lstStyle/>
          <a:p>
            <a:pPr defTabSz="916137"/>
            <a:endParaRPr sz="1803">
              <a:solidFill>
                <a:prstClr val="black"/>
              </a:solidFill>
              <a:latin typeface="Calibri"/>
            </a:endParaRPr>
          </a:p>
        </p:txBody>
      </p:sp>
      <p:sp>
        <p:nvSpPr>
          <p:cNvPr id="19" name="object 19"/>
          <p:cNvSpPr txBox="1"/>
          <p:nvPr/>
        </p:nvSpPr>
        <p:spPr>
          <a:xfrm>
            <a:off x="5313119" y="3922800"/>
            <a:ext cx="3829792" cy="330813"/>
          </a:xfrm>
          <a:prstGeom prst="rect">
            <a:avLst/>
          </a:prstGeom>
        </p:spPr>
        <p:txBody>
          <a:bodyPr vert="horz" wrap="square" lIns="0" tIns="12087" rIns="0" bIns="0" rtlCol="0">
            <a:spAutoFit/>
          </a:bodyPr>
          <a:lstStyle/>
          <a:p>
            <a:pPr marL="12724" defTabSz="916137">
              <a:spcBef>
                <a:spcPts val="95"/>
              </a:spcBef>
            </a:pPr>
            <a:r>
              <a:rPr sz="1002" b="1" i="1" spc="-5" dirty="0">
                <a:solidFill>
                  <a:srgbClr val="00C7C3"/>
                </a:solidFill>
                <a:latin typeface="Times New Roman"/>
                <a:cs typeface="Times New Roman"/>
              </a:rPr>
              <a:t>Figure</a:t>
            </a:r>
            <a:r>
              <a:rPr sz="1002" b="1" i="1" spc="20" dirty="0">
                <a:solidFill>
                  <a:srgbClr val="00C7C3"/>
                </a:solidFill>
                <a:latin typeface="Times New Roman"/>
                <a:cs typeface="Times New Roman"/>
              </a:rPr>
              <a:t> </a:t>
            </a:r>
            <a:r>
              <a:rPr sz="1002" b="1" i="1" dirty="0">
                <a:solidFill>
                  <a:srgbClr val="00C7C3"/>
                </a:solidFill>
                <a:latin typeface="Times New Roman"/>
                <a:cs typeface="Times New Roman"/>
              </a:rPr>
              <a:t>1.</a:t>
            </a:r>
            <a:r>
              <a:rPr sz="1002" b="1" i="1" spc="20" dirty="0">
                <a:solidFill>
                  <a:srgbClr val="00C7C3"/>
                </a:solidFill>
                <a:latin typeface="Times New Roman"/>
                <a:cs typeface="Times New Roman"/>
              </a:rPr>
              <a:t> </a:t>
            </a:r>
            <a:r>
              <a:rPr sz="1002" b="1" i="1" dirty="0">
                <a:solidFill>
                  <a:prstClr val="black"/>
                </a:solidFill>
                <a:latin typeface="Times New Roman"/>
                <a:cs typeface="Times New Roman"/>
              </a:rPr>
              <a:t>a)</a:t>
            </a:r>
            <a:r>
              <a:rPr sz="1002" b="1" i="1" spc="30" dirty="0">
                <a:solidFill>
                  <a:prstClr val="black"/>
                </a:solidFill>
                <a:latin typeface="Times New Roman"/>
                <a:cs typeface="Times New Roman"/>
              </a:rPr>
              <a:t> </a:t>
            </a:r>
            <a:r>
              <a:rPr sz="1002" i="1" spc="-5" dirty="0">
                <a:solidFill>
                  <a:prstClr val="black"/>
                </a:solidFill>
                <a:latin typeface="Times New Roman"/>
                <a:cs typeface="Times New Roman"/>
              </a:rPr>
              <a:t>Macro-</a:t>
            </a:r>
            <a:r>
              <a:rPr sz="1002" i="1" spc="25" dirty="0">
                <a:solidFill>
                  <a:prstClr val="black"/>
                </a:solidFill>
                <a:latin typeface="Times New Roman"/>
                <a:cs typeface="Times New Roman"/>
              </a:rPr>
              <a:t> </a:t>
            </a:r>
            <a:r>
              <a:rPr sz="1002" i="1" dirty="0">
                <a:solidFill>
                  <a:prstClr val="black"/>
                </a:solidFill>
                <a:latin typeface="Times New Roman"/>
                <a:cs typeface="Times New Roman"/>
              </a:rPr>
              <a:t>and</a:t>
            </a:r>
            <a:r>
              <a:rPr sz="1002" i="1" spc="30" dirty="0">
                <a:solidFill>
                  <a:prstClr val="black"/>
                </a:solidFill>
                <a:latin typeface="Times New Roman"/>
                <a:cs typeface="Times New Roman"/>
              </a:rPr>
              <a:t> </a:t>
            </a:r>
            <a:r>
              <a:rPr sz="1002" i="1" dirty="0">
                <a:solidFill>
                  <a:prstClr val="black"/>
                </a:solidFill>
                <a:latin typeface="Times New Roman"/>
                <a:cs typeface="Times New Roman"/>
              </a:rPr>
              <a:t>b)</a:t>
            </a:r>
            <a:r>
              <a:rPr sz="1002" i="1" spc="25" dirty="0">
                <a:solidFill>
                  <a:prstClr val="black"/>
                </a:solidFill>
                <a:latin typeface="Times New Roman"/>
                <a:cs typeface="Times New Roman"/>
              </a:rPr>
              <a:t> </a:t>
            </a:r>
            <a:r>
              <a:rPr sz="1002" i="1" dirty="0">
                <a:solidFill>
                  <a:prstClr val="black"/>
                </a:solidFill>
                <a:latin typeface="Times New Roman"/>
                <a:cs typeface="Times New Roman"/>
              </a:rPr>
              <a:t>microelement</a:t>
            </a:r>
            <a:r>
              <a:rPr sz="1002" i="1" spc="25" dirty="0">
                <a:solidFill>
                  <a:prstClr val="black"/>
                </a:solidFill>
                <a:latin typeface="Times New Roman"/>
                <a:cs typeface="Times New Roman"/>
              </a:rPr>
              <a:t> </a:t>
            </a:r>
            <a:r>
              <a:rPr sz="1002" i="1" dirty="0">
                <a:solidFill>
                  <a:prstClr val="black"/>
                </a:solidFill>
                <a:latin typeface="Times New Roman"/>
                <a:cs typeface="Times New Roman"/>
              </a:rPr>
              <a:t>concentration</a:t>
            </a:r>
            <a:r>
              <a:rPr sz="1002" i="1" spc="30" dirty="0">
                <a:solidFill>
                  <a:prstClr val="black"/>
                </a:solidFill>
                <a:latin typeface="Times New Roman"/>
                <a:cs typeface="Times New Roman"/>
              </a:rPr>
              <a:t> </a:t>
            </a:r>
            <a:r>
              <a:rPr sz="1002" i="1" dirty="0">
                <a:solidFill>
                  <a:prstClr val="black"/>
                </a:solidFill>
                <a:latin typeface="Times New Roman"/>
                <a:cs typeface="Times New Roman"/>
              </a:rPr>
              <a:t>of</a:t>
            </a:r>
            <a:r>
              <a:rPr sz="1002" i="1" spc="5" dirty="0">
                <a:solidFill>
                  <a:prstClr val="black"/>
                </a:solidFill>
                <a:latin typeface="Times New Roman"/>
                <a:cs typeface="Times New Roman"/>
              </a:rPr>
              <a:t> </a:t>
            </a:r>
            <a:r>
              <a:rPr sz="1002" b="1" i="1" spc="-5" dirty="0">
                <a:solidFill>
                  <a:prstClr val="black"/>
                </a:solidFill>
                <a:latin typeface="Times New Roman"/>
                <a:cs typeface="Times New Roman"/>
              </a:rPr>
              <a:t>water</a:t>
            </a:r>
            <a:r>
              <a:rPr sz="1002" b="1" i="1" spc="25" dirty="0">
                <a:solidFill>
                  <a:prstClr val="black"/>
                </a:solidFill>
                <a:latin typeface="Times New Roman"/>
                <a:cs typeface="Times New Roman"/>
              </a:rPr>
              <a:t> </a:t>
            </a:r>
            <a:r>
              <a:rPr sz="1002" b="1" i="1" dirty="0">
                <a:solidFill>
                  <a:prstClr val="black"/>
                </a:solidFill>
                <a:latin typeface="Times New Roman"/>
                <a:cs typeface="Times New Roman"/>
              </a:rPr>
              <a:t>samples</a:t>
            </a:r>
            <a:endParaRPr sz="1002">
              <a:solidFill>
                <a:prstClr val="black"/>
              </a:solidFill>
              <a:latin typeface="Times New Roman"/>
              <a:cs typeface="Times New Roman"/>
            </a:endParaRPr>
          </a:p>
          <a:p>
            <a:pPr marL="12724" defTabSz="916137"/>
            <a:r>
              <a:rPr sz="1002" i="1" spc="-5" dirty="0">
                <a:solidFill>
                  <a:prstClr val="black"/>
                </a:solidFill>
                <a:latin typeface="Times New Roman"/>
                <a:cs typeface="Times New Roman"/>
              </a:rPr>
              <a:t>in</a:t>
            </a:r>
            <a:r>
              <a:rPr sz="1002" i="1" spc="-20" dirty="0">
                <a:solidFill>
                  <a:prstClr val="black"/>
                </a:solidFill>
                <a:latin typeface="Times New Roman"/>
                <a:cs typeface="Times New Roman"/>
              </a:rPr>
              <a:t> </a:t>
            </a:r>
            <a:r>
              <a:rPr sz="1002" i="1" spc="-5" dirty="0">
                <a:solidFill>
                  <a:prstClr val="black"/>
                </a:solidFill>
                <a:latin typeface="Times New Roman"/>
                <a:cs typeface="Times New Roman"/>
              </a:rPr>
              <a:t>Dobrogea</a:t>
            </a:r>
            <a:r>
              <a:rPr sz="1002" i="1" spc="5" dirty="0">
                <a:solidFill>
                  <a:prstClr val="black"/>
                </a:solidFill>
                <a:latin typeface="Times New Roman"/>
                <a:cs typeface="Times New Roman"/>
              </a:rPr>
              <a:t> </a:t>
            </a:r>
            <a:r>
              <a:rPr sz="1002" i="1" spc="-5" dirty="0">
                <a:solidFill>
                  <a:prstClr val="black"/>
                </a:solidFill>
                <a:latin typeface="Times New Roman"/>
                <a:cs typeface="Times New Roman"/>
              </a:rPr>
              <a:t>region</a:t>
            </a:r>
            <a:endParaRPr sz="1002">
              <a:solidFill>
                <a:prstClr val="black"/>
              </a:solidFill>
              <a:latin typeface="Times New Roman"/>
              <a:cs typeface="Times New Roman"/>
            </a:endParaRPr>
          </a:p>
        </p:txBody>
      </p:sp>
      <p:grpSp>
        <p:nvGrpSpPr>
          <p:cNvPr id="20" name="object 20"/>
          <p:cNvGrpSpPr/>
          <p:nvPr/>
        </p:nvGrpSpPr>
        <p:grpSpPr>
          <a:xfrm>
            <a:off x="295582" y="1427329"/>
            <a:ext cx="11641423" cy="5252923"/>
            <a:chOff x="147573" y="1424685"/>
            <a:chExt cx="11619865" cy="5243195"/>
          </a:xfrm>
        </p:grpSpPr>
        <p:sp>
          <p:nvSpPr>
            <p:cNvPr id="21" name="object 21"/>
            <p:cNvSpPr/>
            <p:nvPr/>
          </p:nvSpPr>
          <p:spPr>
            <a:xfrm>
              <a:off x="153923" y="1431035"/>
              <a:ext cx="11607165" cy="5230495"/>
            </a:xfrm>
            <a:custGeom>
              <a:avLst/>
              <a:gdLst/>
              <a:ahLst/>
              <a:cxnLst/>
              <a:rect l="l" t="t" r="r" b="b"/>
              <a:pathLst>
                <a:path w="11607165" h="5230495">
                  <a:moveTo>
                    <a:pt x="0" y="5230368"/>
                  </a:moveTo>
                  <a:lnTo>
                    <a:pt x="11606784" y="5230368"/>
                  </a:lnTo>
                  <a:lnTo>
                    <a:pt x="11606784" y="0"/>
                  </a:lnTo>
                  <a:lnTo>
                    <a:pt x="0" y="0"/>
                  </a:lnTo>
                  <a:lnTo>
                    <a:pt x="0" y="5230368"/>
                  </a:lnTo>
                  <a:close/>
                </a:path>
              </a:pathLst>
            </a:custGeom>
            <a:ln w="12700">
              <a:solidFill>
                <a:srgbClr val="33CCCC"/>
              </a:solidFill>
              <a:prstDash val="sysDash"/>
            </a:ln>
          </p:spPr>
          <p:txBody>
            <a:bodyPr wrap="square" lIns="0" tIns="0" rIns="0" bIns="0" rtlCol="0"/>
            <a:lstStyle/>
            <a:p>
              <a:pPr defTabSz="916137"/>
              <a:endParaRPr sz="1803">
                <a:solidFill>
                  <a:prstClr val="black"/>
                </a:solidFill>
                <a:latin typeface="Calibri"/>
              </a:endParaRPr>
            </a:p>
          </p:txBody>
        </p:sp>
        <p:pic>
          <p:nvPicPr>
            <p:cNvPr id="22" name="object 22"/>
            <p:cNvPicPr/>
            <p:nvPr/>
          </p:nvPicPr>
          <p:blipFill>
            <a:blip r:embed="rId3" cstate="print"/>
            <a:stretch>
              <a:fillRect/>
            </a:stretch>
          </p:blipFill>
          <p:spPr>
            <a:xfrm>
              <a:off x="9708143" y="2239019"/>
              <a:ext cx="1140949" cy="1140949"/>
            </a:xfrm>
            <a:prstGeom prst="rect">
              <a:avLst/>
            </a:prstGeom>
          </p:spPr>
        </p:pic>
        <p:pic>
          <p:nvPicPr>
            <p:cNvPr id="23" name="object 23"/>
            <p:cNvPicPr/>
            <p:nvPr/>
          </p:nvPicPr>
          <p:blipFill>
            <a:blip r:embed="rId4" cstate="print"/>
            <a:stretch>
              <a:fillRect/>
            </a:stretch>
          </p:blipFill>
          <p:spPr>
            <a:xfrm>
              <a:off x="9589007" y="2220467"/>
              <a:ext cx="1420368" cy="1418844"/>
            </a:xfrm>
            <a:prstGeom prst="rect">
              <a:avLst/>
            </a:prstGeom>
          </p:spPr>
        </p:pic>
      </p:grpSp>
      <p:sp>
        <p:nvSpPr>
          <p:cNvPr id="25" name="TextBox 24">
            <a:extLst>
              <a:ext uri="{FF2B5EF4-FFF2-40B4-BE49-F238E27FC236}">
                <a16:creationId xmlns:a16="http://schemas.microsoft.com/office/drawing/2014/main" id="{09A66BE5-05A5-B80F-9977-EEA3820E3607}"/>
              </a:ext>
            </a:extLst>
          </p:cNvPr>
          <p:cNvSpPr txBox="1"/>
          <p:nvPr/>
        </p:nvSpPr>
        <p:spPr>
          <a:xfrm>
            <a:off x="301944" y="752345"/>
            <a:ext cx="742015" cy="523220"/>
          </a:xfrm>
          <a:prstGeom prst="rect">
            <a:avLst/>
          </a:prstGeom>
          <a:solidFill>
            <a:srgbClr val="FFC000">
              <a:lumMod val="20000"/>
              <a:lumOff val="8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1" i="0" u="none" strike="noStrike" kern="0" cap="none" spc="0" normalizeH="0" baseline="0" noProof="0" dirty="0">
                <a:ln>
                  <a:noFill/>
                </a:ln>
                <a:solidFill>
                  <a:prstClr val="black"/>
                </a:solidFill>
                <a:effectLst/>
                <a:uLnTx/>
                <a:uFillTx/>
              </a:rPr>
              <a:t>P24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raphical user interface&#10;&#10;Description automatically generated">
            <a:extLst>
              <a:ext uri="{FF2B5EF4-FFF2-40B4-BE49-F238E27FC236}">
                <a16:creationId xmlns:a16="http://schemas.microsoft.com/office/drawing/2014/main" id="{43D2DE1A-6113-78CD-CB12-7CB5DB2F32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8709E2E6-58C3-D2EE-DEDA-156E1A973922}"/>
              </a:ext>
            </a:extLst>
          </p:cNvPr>
          <p:cNvSpPr txBox="1"/>
          <p:nvPr/>
        </p:nvSpPr>
        <p:spPr>
          <a:xfrm>
            <a:off x="2657560" y="705596"/>
            <a:ext cx="769763" cy="769441"/>
          </a:xfrm>
          <a:prstGeom prst="rect">
            <a:avLst/>
          </a:prstGeom>
          <a:solidFill>
            <a:srgbClr val="FFC000">
              <a:lumMod val="20000"/>
              <a:lumOff val="80000"/>
            </a:srgbClr>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4400" b="1" i="0" u="none" strike="noStrike" kern="0" cap="none" spc="0" normalizeH="0" baseline="0" noProof="0" dirty="0">
                <a:ln>
                  <a:noFill/>
                </a:ln>
                <a:solidFill>
                  <a:prstClr val="black"/>
                </a:solidFill>
                <a:effectLst/>
                <a:uLnTx/>
                <a:uFillTx/>
              </a:rPr>
              <a:t>P3</a:t>
            </a:r>
            <a:endParaRPr kumimoji="0" lang="en-US" sz="440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837135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imeline&#10;&#10;Description automatically generated with low confidence">
            <a:extLst>
              <a:ext uri="{FF2B5EF4-FFF2-40B4-BE49-F238E27FC236}">
                <a16:creationId xmlns:a16="http://schemas.microsoft.com/office/drawing/2014/main" id="{1975CCC4-CE07-7D12-D4B1-DFACEC703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9354" y="0"/>
            <a:ext cx="9693292" cy="6858000"/>
          </a:xfrm>
          <a:prstGeom prst="rect">
            <a:avLst/>
          </a:prstGeom>
        </p:spPr>
      </p:pic>
      <p:sp>
        <p:nvSpPr>
          <p:cNvPr id="4" name="TextBox 3">
            <a:extLst>
              <a:ext uri="{FF2B5EF4-FFF2-40B4-BE49-F238E27FC236}">
                <a16:creationId xmlns:a16="http://schemas.microsoft.com/office/drawing/2014/main" id="{D168BAED-78BB-AB34-3CF5-57441AE170F1}"/>
              </a:ext>
            </a:extLst>
          </p:cNvPr>
          <p:cNvSpPr txBox="1"/>
          <p:nvPr/>
        </p:nvSpPr>
        <p:spPr>
          <a:xfrm>
            <a:off x="326955" y="5757098"/>
            <a:ext cx="769763" cy="769441"/>
          </a:xfrm>
          <a:prstGeom prst="rect">
            <a:avLst/>
          </a:prstGeom>
          <a:solidFill>
            <a:srgbClr val="FFC000">
              <a:lumMod val="20000"/>
              <a:lumOff val="80000"/>
            </a:srgbClr>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4400" b="1" i="0" u="none" strike="noStrike" kern="0" cap="none" spc="0" normalizeH="0" baseline="0" noProof="0" dirty="0">
                <a:ln>
                  <a:noFill/>
                </a:ln>
                <a:solidFill>
                  <a:prstClr val="black"/>
                </a:solidFill>
                <a:effectLst/>
                <a:uLnTx/>
                <a:uFillTx/>
              </a:rPr>
              <a:t>P4</a:t>
            </a:r>
          </a:p>
        </p:txBody>
      </p:sp>
    </p:spTree>
    <p:extLst>
      <p:ext uri="{BB962C8B-B14F-4D97-AF65-F5344CB8AC3E}">
        <p14:creationId xmlns:p14="http://schemas.microsoft.com/office/powerpoint/2010/main" val="993722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pole tekstowe 1">
            <a:extLst>
              <a:ext uri="{FF2B5EF4-FFF2-40B4-BE49-F238E27FC236}">
                <a16:creationId xmlns:a16="http://schemas.microsoft.com/office/drawing/2014/main" id="{97ED6FD8-98BE-C5DA-5A11-78576B98F3F8}"/>
              </a:ext>
            </a:extLst>
          </p:cNvPr>
          <p:cNvSpPr txBox="1">
            <a:spLocks noChangeArrowheads="1"/>
          </p:cNvSpPr>
          <p:nvPr/>
        </p:nvSpPr>
        <p:spPr bwMode="auto">
          <a:xfrm>
            <a:off x="0" y="110747"/>
            <a:ext cx="13166801" cy="312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algn="ctr" defTabSz="217719" fontAlgn="base">
              <a:spcBef>
                <a:spcPct val="0"/>
              </a:spcBef>
              <a:spcAft>
                <a:spcPct val="0"/>
              </a:spcAft>
            </a:pPr>
            <a:r>
              <a:rPr lang="pl-PL" altLang="pl-PL" sz="1429" b="1">
                <a:solidFill>
                  <a:srgbClr val="000000"/>
                </a:solidFill>
              </a:rPr>
              <a:t>FAUNA IN MUNICIPAL WELLS IN KRAKÓW, POLAND </a:t>
            </a:r>
          </a:p>
        </p:txBody>
      </p:sp>
      <p:sp>
        <p:nvSpPr>
          <p:cNvPr id="2051" name="Rectangle 25">
            <a:extLst>
              <a:ext uri="{FF2B5EF4-FFF2-40B4-BE49-F238E27FC236}">
                <a16:creationId xmlns:a16="http://schemas.microsoft.com/office/drawing/2014/main" id="{4DD7F192-B783-DCDA-378C-44904E95CEC6}"/>
              </a:ext>
            </a:extLst>
          </p:cNvPr>
          <p:cNvSpPr>
            <a:spLocks noChangeArrowheads="1"/>
          </p:cNvSpPr>
          <p:nvPr/>
        </p:nvSpPr>
        <p:spPr bwMode="auto">
          <a:xfrm>
            <a:off x="0" y="-5182440"/>
            <a:ext cx="36664" cy="20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defTabSz="217719" eaLnBrk="0" fontAlgn="base" hangingPunct="0">
              <a:spcBef>
                <a:spcPct val="0"/>
              </a:spcBef>
              <a:spcAft>
                <a:spcPct val="0"/>
              </a:spcAft>
            </a:pPr>
            <a:endParaRPr lang="pl-PL" altLang="pl-PL" sz="714">
              <a:solidFill>
                <a:srgbClr val="000000"/>
              </a:solidFill>
            </a:endParaRPr>
          </a:p>
        </p:txBody>
      </p:sp>
      <p:graphicFrame>
        <p:nvGraphicFramePr>
          <p:cNvPr id="5" name="Tabela 4">
            <a:extLst>
              <a:ext uri="{FF2B5EF4-FFF2-40B4-BE49-F238E27FC236}">
                <a16:creationId xmlns:a16="http://schemas.microsoft.com/office/drawing/2014/main" id="{AE6C5689-B213-EC35-DBC9-A8BA0295E634}"/>
              </a:ext>
            </a:extLst>
          </p:cNvPr>
          <p:cNvGraphicFramePr>
            <a:graphicFrameLocks noGrp="1"/>
          </p:cNvGraphicFramePr>
          <p:nvPr/>
        </p:nvGraphicFramePr>
        <p:xfrm>
          <a:off x="3880304" y="1127503"/>
          <a:ext cx="4306660" cy="2150515"/>
        </p:xfrm>
        <a:graphic>
          <a:graphicData uri="http://schemas.openxmlformats.org/drawingml/2006/table">
            <a:tbl>
              <a:tblPr/>
              <a:tblGrid>
                <a:gridCol w="823640">
                  <a:extLst>
                    <a:ext uri="{9D8B030D-6E8A-4147-A177-3AD203B41FA5}">
                      <a16:colId xmlns:a16="http://schemas.microsoft.com/office/drawing/2014/main" val="20000"/>
                    </a:ext>
                  </a:extLst>
                </a:gridCol>
                <a:gridCol w="649140">
                  <a:extLst>
                    <a:ext uri="{9D8B030D-6E8A-4147-A177-3AD203B41FA5}">
                      <a16:colId xmlns:a16="http://schemas.microsoft.com/office/drawing/2014/main" val="20001"/>
                    </a:ext>
                  </a:extLst>
                </a:gridCol>
                <a:gridCol w="586320">
                  <a:extLst>
                    <a:ext uri="{9D8B030D-6E8A-4147-A177-3AD203B41FA5}">
                      <a16:colId xmlns:a16="http://schemas.microsoft.com/office/drawing/2014/main" val="20002"/>
                    </a:ext>
                  </a:extLst>
                </a:gridCol>
                <a:gridCol w="746860">
                  <a:extLst>
                    <a:ext uri="{9D8B030D-6E8A-4147-A177-3AD203B41FA5}">
                      <a16:colId xmlns:a16="http://schemas.microsoft.com/office/drawing/2014/main" val="20003"/>
                    </a:ext>
                  </a:extLst>
                </a:gridCol>
                <a:gridCol w="649140">
                  <a:extLst>
                    <a:ext uri="{9D8B030D-6E8A-4147-A177-3AD203B41FA5}">
                      <a16:colId xmlns:a16="http://schemas.microsoft.com/office/drawing/2014/main" val="20004"/>
                    </a:ext>
                  </a:extLst>
                </a:gridCol>
                <a:gridCol w="851560">
                  <a:extLst>
                    <a:ext uri="{9D8B030D-6E8A-4147-A177-3AD203B41FA5}">
                      <a16:colId xmlns:a16="http://schemas.microsoft.com/office/drawing/2014/main" val="20005"/>
                    </a:ext>
                  </a:extLst>
                </a:gridCol>
              </a:tblGrid>
              <a:tr h="148768">
                <a:tc>
                  <a:txBody>
                    <a:bodyPr/>
                    <a:lstStyle/>
                    <a:p>
                      <a:pPr>
                        <a:lnSpc>
                          <a:spcPct val="150000"/>
                        </a:lnSpc>
                        <a:spcAft>
                          <a:spcPts val="0"/>
                        </a:spcAft>
                      </a:pPr>
                      <a:endParaRPr lang="en-US" sz="700" b="1" dirty="0">
                        <a:latin typeface="+mn-lt"/>
                        <a:ea typeface="Calibri"/>
                        <a:cs typeface="Times New Roman" pitchFamily="18" charset="0"/>
                      </a:endParaRP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pPr>
                      <a:r>
                        <a:rPr lang="pl-PL" sz="700" b="1" dirty="0">
                          <a:latin typeface="+mn-lt"/>
                          <a:ea typeface="Calibri"/>
                          <a:cs typeface="Times New Roman" pitchFamily="18" charset="0"/>
                        </a:rPr>
                        <a:t>KRAKÓW</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50000"/>
                        </a:lnSpc>
                        <a:spcAft>
                          <a:spcPts val="0"/>
                        </a:spcAft>
                      </a:pPr>
                      <a:r>
                        <a:rPr lang="pl-PL" sz="700" b="1" dirty="0">
                          <a:latin typeface="+mn-lt"/>
                          <a:ea typeface="Calibri"/>
                          <a:cs typeface="Times New Roman" pitchFamily="18" charset="0"/>
                        </a:rPr>
                        <a:t>PRAGUE</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a:txBody>
                    <a:bodyPr/>
                    <a:lstStyle/>
                    <a:p>
                      <a:pPr algn="ctr">
                        <a:lnSpc>
                          <a:spcPct val="150000"/>
                        </a:lnSpc>
                        <a:spcAft>
                          <a:spcPts val="0"/>
                        </a:spcAft>
                      </a:pPr>
                      <a:r>
                        <a:rPr lang="pl-PL" sz="700" b="1" dirty="0">
                          <a:latin typeface="+mn-lt"/>
                          <a:ea typeface="Calibri"/>
                          <a:cs typeface="Times New Roman" pitchFamily="18" charset="0"/>
                        </a:rPr>
                        <a:t>KARLSRUHE</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2241">
                <a:tc>
                  <a:txBody>
                    <a:bodyPr/>
                    <a:lstStyle/>
                    <a:p>
                      <a:pPr>
                        <a:lnSpc>
                          <a:spcPct val="107000"/>
                        </a:lnSpc>
                        <a:spcAft>
                          <a:spcPts val="0"/>
                        </a:spcAft>
                      </a:pPr>
                      <a:endParaRPr lang="en-US" sz="700" b="1" dirty="0">
                        <a:latin typeface="+mn-lt"/>
                        <a:ea typeface="Calibri"/>
                        <a:cs typeface="Times New Roman" pitchFamily="18" charset="0"/>
                      </a:endParaRP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Jaworowski 1893</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2019-</a:t>
                      </a:r>
                    </a:p>
                    <a:p>
                      <a:pPr algn="ctr">
                        <a:lnSpc>
                          <a:spcPct val="107000"/>
                        </a:lnSpc>
                        <a:spcAft>
                          <a:spcPts val="0"/>
                        </a:spcAft>
                      </a:pPr>
                      <a:r>
                        <a:rPr lang="pl-PL" sz="700" b="1" dirty="0">
                          <a:latin typeface="+mn-lt"/>
                          <a:ea typeface="Calibri"/>
                          <a:cs typeface="Times New Roman" pitchFamily="18" charset="0"/>
                        </a:rPr>
                        <a:t>2020</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Vejdovsky 1882</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Řehačkova </a:t>
                      </a:r>
                    </a:p>
                    <a:p>
                      <a:pPr algn="ctr">
                        <a:lnSpc>
                          <a:spcPct val="107000"/>
                        </a:lnSpc>
                        <a:spcAft>
                          <a:spcPts val="0"/>
                        </a:spcAft>
                      </a:pPr>
                      <a:r>
                        <a:rPr lang="pl-PL" sz="700" b="1">
                          <a:latin typeface="+mn-lt"/>
                          <a:ea typeface="Calibri"/>
                          <a:cs typeface="Times New Roman" pitchFamily="18" charset="0"/>
                        </a:rPr>
                        <a:t>1953</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Koch et al.</a:t>
                      </a:r>
                    </a:p>
                    <a:p>
                      <a:pPr algn="ctr">
                        <a:lnSpc>
                          <a:spcPct val="107000"/>
                        </a:lnSpc>
                        <a:spcAft>
                          <a:spcPts val="0"/>
                        </a:spcAft>
                      </a:pPr>
                      <a:r>
                        <a:rPr lang="pl-PL" sz="700" b="1" dirty="0">
                          <a:latin typeface="+mn-lt"/>
                          <a:ea typeface="Calibri"/>
                          <a:cs typeface="Times New Roman" pitchFamily="18" charset="0"/>
                        </a:rPr>
                        <a:t>2020</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2241">
                <a:tc>
                  <a:txBody>
                    <a:bodyPr/>
                    <a:lstStyle/>
                    <a:p>
                      <a:pPr>
                        <a:lnSpc>
                          <a:spcPct val="107000"/>
                        </a:lnSpc>
                        <a:spcAft>
                          <a:spcPts val="0"/>
                        </a:spcAft>
                      </a:pPr>
                      <a:r>
                        <a:rPr lang="pl-PL" sz="700" b="1" dirty="0">
                          <a:latin typeface="+mn-lt"/>
                          <a:ea typeface="Calibri"/>
                          <a:cs typeface="Times New Roman" pitchFamily="18" charset="0"/>
                        </a:rPr>
                        <a:t>No of </a:t>
                      </a:r>
                      <a:r>
                        <a:rPr lang="pl-PL" sz="700" b="1" dirty="0" err="1">
                          <a:latin typeface="+mn-lt"/>
                          <a:ea typeface="Calibri"/>
                          <a:cs typeface="Times New Roman" pitchFamily="18" charset="0"/>
                        </a:rPr>
                        <a:t>studied</a:t>
                      </a:r>
                      <a:r>
                        <a:rPr lang="pl-PL" sz="700" b="1" dirty="0">
                          <a:latin typeface="+mn-lt"/>
                          <a:ea typeface="Calibri"/>
                          <a:cs typeface="Times New Roman" pitchFamily="18" charset="0"/>
                        </a:rPr>
                        <a:t> </a:t>
                      </a:r>
                      <a:r>
                        <a:rPr lang="pl-PL" sz="700" b="1" dirty="0" err="1">
                          <a:latin typeface="+mn-lt"/>
                          <a:ea typeface="Calibri"/>
                          <a:cs typeface="Times New Roman" pitchFamily="18" charset="0"/>
                        </a:rPr>
                        <a:t>wells</a:t>
                      </a:r>
                      <a:r>
                        <a:rPr lang="pl-PL" sz="700" b="1" dirty="0">
                          <a:latin typeface="+mn-lt"/>
                          <a:ea typeface="Calibri"/>
                          <a:cs typeface="Times New Roman" pitchFamily="18" charset="0"/>
                        </a:rPr>
                        <a:t> </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700" b="1" dirty="0">
                        <a:latin typeface="+mn-lt"/>
                        <a:ea typeface="Calibri"/>
                        <a:cs typeface="Times New Roman" pitchFamily="18" charset="0"/>
                      </a:endParaRPr>
                    </a:p>
                    <a:p>
                      <a:pPr algn="ctr">
                        <a:lnSpc>
                          <a:spcPct val="107000"/>
                        </a:lnSpc>
                        <a:spcAft>
                          <a:spcPts val="0"/>
                        </a:spcAft>
                      </a:pPr>
                      <a:r>
                        <a:rPr lang="pl-PL" sz="700" b="1" dirty="0" err="1">
                          <a:latin typeface="+mn-lt"/>
                          <a:ea typeface="Calibri"/>
                          <a:cs typeface="Times New Roman" pitchFamily="18" charset="0"/>
                        </a:rPr>
                        <a:t>about</a:t>
                      </a:r>
                      <a:r>
                        <a:rPr lang="pl-PL" sz="700" b="1" dirty="0">
                          <a:latin typeface="+mn-lt"/>
                          <a:ea typeface="Calibri"/>
                          <a:cs typeface="Times New Roman" pitchFamily="18" charset="0"/>
                        </a:rPr>
                        <a:t> 30</a:t>
                      </a:r>
                      <a:endParaRPr lang="pl-PL" sz="700" b="1" dirty="0">
                        <a:solidFill>
                          <a:srgbClr val="FF0000"/>
                        </a:solidFill>
                        <a:latin typeface="+mn-lt"/>
                        <a:ea typeface="Calibri"/>
                        <a:cs typeface="Times New Roman" pitchFamily="18" charset="0"/>
                      </a:endParaRP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700" b="1" dirty="0">
                        <a:latin typeface="+mn-lt"/>
                        <a:ea typeface="Calibri"/>
                        <a:cs typeface="Times New Roman" pitchFamily="18" charset="0"/>
                      </a:endParaRPr>
                    </a:p>
                    <a:p>
                      <a:pPr algn="ctr">
                        <a:lnSpc>
                          <a:spcPct val="107000"/>
                        </a:lnSpc>
                        <a:spcAft>
                          <a:spcPts val="0"/>
                        </a:spcAft>
                      </a:pPr>
                      <a:r>
                        <a:rPr lang="pl-PL" sz="700" b="1" dirty="0">
                          <a:latin typeface="+mn-lt"/>
                          <a:ea typeface="Calibri"/>
                          <a:cs typeface="Times New Roman" pitchFamily="18" charset="0"/>
                        </a:rPr>
                        <a:t>91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700" b="1" dirty="0">
                        <a:latin typeface="+mn-lt"/>
                        <a:ea typeface="Calibri"/>
                        <a:cs typeface="Times New Roman" pitchFamily="18" charset="0"/>
                      </a:endParaRPr>
                    </a:p>
                    <a:p>
                      <a:pPr algn="ctr">
                        <a:lnSpc>
                          <a:spcPct val="107000"/>
                        </a:lnSpc>
                        <a:spcAft>
                          <a:spcPts val="0"/>
                        </a:spcAft>
                      </a:pPr>
                      <a:r>
                        <a:rPr lang="pl-PL" sz="700" b="1" dirty="0">
                          <a:latin typeface="+mn-lt"/>
                          <a:ea typeface="Calibri"/>
                          <a:cs typeface="Times New Roman" pitchFamily="18" charset="0"/>
                        </a:rPr>
                        <a:t>115</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700" b="1" dirty="0">
                        <a:latin typeface="+mn-lt"/>
                        <a:ea typeface="Calibri"/>
                        <a:cs typeface="Times New Roman" pitchFamily="18" charset="0"/>
                      </a:endParaRPr>
                    </a:p>
                    <a:p>
                      <a:pPr algn="ctr">
                        <a:lnSpc>
                          <a:spcPct val="107000"/>
                        </a:lnSpc>
                        <a:spcAft>
                          <a:spcPts val="0"/>
                        </a:spcAft>
                      </a:pPr>
                      <a:r>
                        <a:rPr lang="pl-PL" sz="700" b="1" dirty="0">
                          <a:latin typeface="+mn-lt"/>
                          <a:ea typeface="Calibri"/>
                          <a:cs typeface="Times New Roman" pitchFamily="18" charset="0"/>
                        </a:rPr>
                        <a:t>70</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700" b="1" dirty="0">
                        <a:latin typeface="+mn-lt"/>
                        <a:ea typeface="Calibri"/>
                        <a:cs typeface="Times New Roman" pitchFamily="18" charset="0"/>
                      </a:endParaRPr>
                    </a:p>
                    <a:p>
                      <a:pPr algn="ctr">
                        <a:lnSpc>
                          <a:spcPct val="107000"/>
                        </a:lnSpc>
                        <a:spcAft>
                          <a:spcPts val="0"/>
                        </a:spcAft>
                      </a:pPr>
                      <a:r>
                        <a:rPr lang="pl-PL" sz="700" b="1" dirty="0">
                          <a:latin typeface="+mn-lt"/>
                          <a:ea typeface="Calibri"/>
                          <a:cs typeface="Times New Roman" pitchFamily="18" charset="0"/>
                        </a:rPr>
                        <a:t>31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2420">
                <a:tc>
                  <a:txBody>
                    <a:bodyPr/>
                    <a:lstStyle/>
                    <a:p>
                      <a:pPr>
                        <a:lnSpc>
                          <a:spcPct val="107000"/>
                        </a:lnSpc>
                        <a:spcAft>
                          <a:spcPts val="0"/>
                        </a:spcAft>
                      </a:pPr>
                      <a:r>
                        <a:rPr lang="pl-PL" sz="700" b="1" dirty="0" err="1">
                          <a:latin typeface="+mn-lt"/>
                          <a:ea typeface="Calibri"/>
                          <a:cs typeface="Times New Roman" pitchFamily="18" charset="0"/>
                        </a:rPr>
                        <a:t>Turbellaria</a:t>
                      </a:r>
                      <a:endParaRPr lang="pl-PL" sz="700" b="1" dirty="0">
                        <a:latin typeface="+mn-lt"/>
                        <a:ea typeface="Calibri"/>
                        <a:cs typeface="Times New Roman" pitchFamily="18" charset="0"/>
                      </a:endParaRP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10</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5</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4</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32420">
                <a:tc>
                  <a:txBody>
                    <a:bodyPr/>
                    <a:lstStyle/>
                    <a:p>
                      <a:pPr>
                        <a:lnSpc>
                          <a:spcPct val="107000"/>
                        </a:lnSpc>
                        <a:spcAft>
                          <a:spcPts val="0"/>
                        </a:spcAft>
                      </a:pPr>
                      <a:r>
                        <a:rPr lang="pl-PL" sz="700" b="1">
                          <a:latin typeface="+mn-lt"/>
                          <a:ea typeface="Calibri"/>
                          <a:cs typeface="Times New Roman" pitchFamily="18" charset="0"/>
                        </a:rPr>
                        <a:t>Nematoda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err="1">
                          <a:latin typeface="+mn-lt"/>
                          <a:ea typeface="Calibri"/>
                          <a:cs typeface="Times New Roman" pitchFamily="18" charset="0"/>
                        </a:rPr>
                        <a:t>almost</a:t>
                      </a:r>
                      <a:r>
                        <a:rPr lang="pl-PL" sz="700" b="1" dirty="0">
                          <a:latin typeface="+mn-lt"/>
                          <a:ea typeface="Calibri"/>
                          <a:cs typeface="Times New Roman" pitchFamily="18" charset="0"/>
                        </a:rPr>
                        <a:t> </a:t>
                      </a:r>
                      <a:r>
                        <a:rPr lang="pl-PL" sz="700" b="1" dirty="0" err="1">
                          <a:latin typeface="+mn-lt"/>
                          <a:ea typeface="Calibri"/>
                          <a:cs typeface="Times New Roman" pitchFamily="18" charset="0"/>
                        </a:rPr>
                        <a:t>all</a:t>
                      </a:r>
                      <a:endParaRPr lang="pl-PL" sz="700" b="1" dirty="0">
                        <a:latin typeface="+mn-lt"/>
                        <a:ea typeface="Calibri"/>
                        <a:cs typeface="Times New Roman" pitchFamily="18" charset="0"/>
                      </a:endParaRP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19</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14</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32420">
                <a:tc>
                  <a:txBody>
                    <a:bodyPr/>
                    <a:lstStyle/>
                    <a:p>
                      <a:pPr>
                        <a:lnSpc>
                          <a:spcPct val="107000"/>
                        </a:lnSpc>
                        <a:spcAft>
                          <a:spcPts val="0"/>
                        </a:spcAft>
                      </a:pPr>
                      <a:r>
                        <a:rPr lang="pl-PL" sz="700" b="1">
                          <a:latin typeface="+mn-lt"/>
                          <a:ea typeface="Calibri"/>
                          <a:cs typeface="Times New Roman" pitchFamily="18" charset="0"/>
                        </a:rPr>
                        <a:t>Annelida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app. in 10</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17</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23</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5</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32420">
                <a:tc>
                  <a:txBody>
                    <a:bodyPr/>
                    <a:lstStyle/>
                    <a:p>
                      <a:pPr>
                        <a:lnSpc>
                          <a:spcPct val="107000"/>
                        </a:lnSpc>
                        <a:spcAft>
                          <a:spcPts val="0"/>
                        </a:spcAft>
                      </a:pPr>
                      <a:r>
                        <a:rPr lang="pl-PL" sz="700" b="1">
                          <a:latin typeface="+mn-lt"/>
                          <a:ea typeface="Calibri"/>
                          <a:cs typeface="Times New Roman" pitchFamily="18" charset="0"/>
                        </a:rPr>
                        <a:t>Rotifera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in many</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4</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16</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no data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13917">
                <a:tc>
                  <a:txBody>
                    <a:bodyPr/>
                    <a:lstStyle/>
                    <a:p>
                      <a:pPr>
                        <a:lnSpc>
                          <a:spcPct val="107000"/>
                        </a:lnSpc>
                        <a:spcAft>
                          <a:spcPts val="0"/>
                        </a:spcAft>
                      </a:pPr>
                      <a:r>
                        <a:rPr lang="pl-PL" sz="700" b="1">
                          <a:latin typeface="+mn-lt"/>
                          <a:ea typeface="Calibri"/>
                          <a:cs typeface="Times New Roman" pitchFamily="18" charset="0"/>
                        </a:rPr>
                        <a:t>Cladocera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3448">
                <a:tc>
                  <a:txBody>
                    <a:bodyPr/>
                    <a:lstStyle/>
                    <a:p>
                      <a:pPr>
                        <a:lnSpc>
                          <a:spcPct val="107000"/>
                        </a:lnSpc>
                        <a:spcAft>
                          <a:spcPts val="0"/>
                        </a:spcAft>
                      </a:pPr>
                      <a:r>
                        <a:rPr lang="pl-PL" sz="700" b="1">
                          <a:latin typeface="+mn-lt"/>
                          <a:ea typeface="Calibri"/>
                          <a:cs typeface="Times New Roman" pitchFamily="18" charset="0"/>
                        </a:rPr>
                        <a:t>Copepoda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40</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8</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46</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32420">
                <a:tc>
                  <a:txBody>
                    <a:bodyPr/>
                    <a:lstStyle/>
                    <a:p>
                      <a:pPr>
                        <a:lnSpc>
                          <a:spcPct val="107000"/>
                        </a:lnSpc>
                        <a:spcAft>
                          <a:spcPts val="0"/>
                        </a:spcAft>
                      </a:pPr>
                      <a:r>
                        <a:rPr lang="pl-PL" sz="700" b="1">
                          <a:latin typeface="+mn-lt"/>
                          <a:ea typeface="Calibri"/>
                          <a:cs typeface="Times New Roman" pitchFamily="18" charset="0"/>
                        </a:rPr>
                        <a:t>Ostracoda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3</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4</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4</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32420">
                <a:tc>
                  <a:txBody>
                    <a:bodyPr/>
                    <a:lstStyle/>
                    <a:p>
                      <a:pPr>
                        <a:lnSpc>
                          <a:spcPct val="107000"/>
                        </a:lnSpc>
                        <a:spcAft>
                          <a:spcPts val="0"/>
                        </a:spcAft>
                      </a:pPr>
                      <a:r>
                        <a:rPr lang="pl-PL" sz="700" b="1" dirty="0" err="1">
                          <a:latin typeface="+mn-lt"/>
                          <a:ea typeface="Calibri"/>
                          <a:cs typeface="Times New Roman" pitchFamily="18" charset="0"/>
                        </a:rPr>
                        <a:t>Amphipoda</a:t>
                      </a:r>
                      <a:r>
                        <a:rPr lang="pl-PL" sz="700" b="1" dirty="0">
                          <a:latin typeface="+mn-lt"/>
                          <a:ea typeface="Calibri"/>
                          <a:cs typeface="Times New Roman" pitchFamily="18" charset="0"/>
                        </a:rPr>
                        <a:t>* </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2</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8</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9</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32420">
                <a:tc>
                  <a:txBody>
                    <a:bodyPr/>
                    <a:lstStyle/>
                    <a:p>
                      <a:pPr>
                        <a:lnSpc>
                          <a:spcPct val="107000"/>
                        </a:lnSpc>
                        <a:spcAft>
                          <a:spcPts val="0"/>
                        </a:spcAft>
                      </a:pPr>
                      <a:r>
                        <a:rPr lang="pl-PL" sz="700" b="1">
                          <a:latin typeface="+mn-lt"/>
                          <a:ea typeface="Calibri"/>
                          <a:cs typeface="Times New Roman" pitchFamily="18" charset="0"/>
                        </a:rPr>
                        <a:t>Bathynellacae</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32420">
                <a:tc>
                  <a:txBody>
                    <a:bodyPr/>
                    <a:lstStyle/>
                    <a:p>
                      <a:pPr>
                        <a:lnSpc>
                          <a:spcPct val="107000"/>
                        </a:lnSpc>
                        <a:spcAft>
                          <a:spcPts val="0"/>
                        </a:spcAft>
                      </a:pPr>
                      <a:r>
                        <a:rPr lang="pl-PL" sz="700" b="1">
                          <a:latin typeface="+mn-lt"/>
                          <a:ea typeface="Calibri"/>
                          <a:cs typeface="Times New Roman" pitchFamily="18" charset="0"/>
                        </a:rPr>
                        <a:t>Diptera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13</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1</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no data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32420">
                <a:tc>
                  <a:txBody>
                    <a:bodyPr/>
                    <a:lstStyle/>
                    <a:p>
                      <a:pPr>
                        <a:lnSpc>
                          <a:spcPct val="107000"/>
                        </a:lnSpc>
                        <a:spcAft>
                          <a:spcPts val="0"/>
                        </a:spcAft>
                      </a:pPr>
                      <a:r>
                        <a:rPr lang="pl-PL" sz="700" b="1">
                          <a:latin typeface="+mn-lt"/>
                          <a:ea typeface="Calibri"/>
                          <a:cs typeface="Times New Roman" pitchFamily="18" charset="0"/>
                        </a:rPr>
                        <a:t>Collembola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latin typeface="+mn-lt"/>
                          <a:ea typeface="Calibri"/>
                          <a:cs typeface="Times New Roman" pitchFamily="18" charset="0"/>
                        </a:rPr>
                        <a:t>3</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49</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2</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no data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32420">
                <a:tc>
                  <a:txBody>
                    <a:bodyPr/>
                    <a:lstStyle/>
                    <a:p>
                      <a:pPr>
                        <a:lnSpc>
                          <a:spcPct val="107000"/>
                        </a:lnSpc>
                        <a:spcAft>
                          <a:spcPts val="0"/>
                        </a:spcAft>
                      </a:pPr>
                      <a:r>
                        <a:rPr lang="pl-PL" sz="700" b="1">
                          <a:latin typeface="+mn-lt"/>
                          <a:ea typeface="Calibri"/>
                          <a:cs typeface="Times New Roman" pitchFamily="18" charset="0"/>
                        </a:rPr>
                        <a:t>Tardigrada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5</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latin typeface="+mn-lt"/>
                          <a:ea typeface="Calibri"/>
                          <a:cs typeface="Times New Roman" pitchFamily="18" charset="0"/>
                        </a:rPr>
                        <a:t>no data</a:t>
                      </a:r>
                    </a:p>
                  </a:txBody>
                  <a:tcPr marL="33175" marR="3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8" name="Prostokąt 7">
            <a:extLst>
              <a:ext uri="{FF2B5EF4-FFF2-40B4-BE49-F238E27FC236}">
                <a16:creationId xmlns:a16="http://schemas.microsoft.com/office/drawing/2014/main" id="{1BFB2BDE-6D29-831F-50CC-8687FCC609E5}"/>
              </a:ext>
            </a:extLst>
          </p:cNvPr>
          <p:cNvSpPr/>
          <p:nvPr/>
        </p:nvSpPr>
        <p:spPr>
          <a:xfrm>
            <a:off x="453950" y="737432"/>
            <a:ext cx="3412747" cy="422039"/>
          </a:xfrm>
          <a:prstGeom prst="rect">
            <a:avLst/>
          </a:prstGeom>
        </p:spPr>
        <p:txBody>
          <a:bodyPr>
            <a:spAutoFit/>
          </a:bodyPr>
          <a:lstStyle/>
          <a:p>
            <a:pPr defTabSz="217719" eaLnBrk="0" fontAlgn="base" hangingPunct="0">
              <a:spcBef>
                <a:spcPct val="0"/>
              </a:spcBef>
              <a:spcAft>
                <a:spcPct val="0"/>
              </a:spcAft>
              <a:defRPr/>
            </a:pPr>
            <a:r>
              <a:rPr lang="en-US" sz="714" dirty="0">
                <a:solidFill>
                  <a:srgbClr val="000000"/>
                </a:solidFill>
                <a:latin typeface="Arial"/>
                <a:ea typeface="Calibri" pitchFamily="34" charset="0"/>
                <a:cs typeface="Times New Roman" pitchFamily="18" charset="0"/>
              </a:rPr>
              <a:t>The invertebrates in city wells were studies</a:t>
            </a:r>
          </a:p>
          <a:p>
            <a:pPr defTabSz="217719" eaLnBrk="0" fontAlgn="base" hangingPunct="0">
              <a:spcBef>
                <a:spcPct val="0"/>
              </a:spcBef>
              <a:spcAft>
                <a:spcPct val="0"/>
              </a:spcAft>
              <a:defRPr/>
            </a:pPr>
            <a:r>
              <a:rPr lang="en-US" sz="714" dirty="0">
                <a:solidFill>
                  <a:srgbClr val="000000"/>
                </a:solidFill>
                <a:latin typeface="Arial"/>
                <a:ea typeface="Calibri" pitchFamily="34" charset="0"/>
                <a:cs typeface="Times New Roman" pitchFamily="18" charset="0"/>
              </a:rPr>
              <a:t>by </a:t>
            </a:r>
            <a:r>
              <a:rPr lang="en-US" sz="714" dirty="0" err="1">
                <a:solidFill>
                  <a:srgbClr val="000000"/>
                </a:solidFill>
                <a:latin typeface="Arial"/>
                <a:ea typeface="Calibri" pitchFamily="34" charset="0"/>
                <a:cs typeface="Times New Roman" pitchFamily="18" charset="0"/>
              </a:rPr>
              <a:t>Vejdovský</a:t>
            </a:r>
            <a:r>
              <a:rPr lang="en-US" sz="714" dirty="0">
                <a:solidFill>
                  <a:srgbClr val="000000"/>
                </a:solidFill>
                <a:latin typeface="Arial"/>
                <a:ea typeface="Calibri" pitchFamily="34" charset="0"/>
                <a:cs typeface="Times New Roman" pitchFamily="18" charset="0"/>
              </a:rPr>
              <a:t> (1882) and </a:t>
            </a:r>
            <a:r>
              <a:rPr lang="en-US" sz="714" dirty="0" err="1">
                <a:solidFill>
                  <a:srgbClr val="000000"/>
                </a:solidFill>
                <a:latin typeface="Arial"/>
                <a:ea typeface="Calibri" pitchFamily="34" charset="0"/>
                <a:cs typeface="Times New Roman" pitchFamily="18" charset="0"/>
              </a:rPr>
              <a:t>Řehačkova</a:t>
            </a:r>
            <a:r>
              <a:rPr lang="en-US" sz="714" dirty="0">
                <a:solidFill>
                  <a:srgbClr val="000000"/>
                </a:solidFill>
                <a:latin typeface="Arial"/>
                <a:ea typeface="Calibri" pitchFamily="34" charset="0"/>
                <a:cs typeface="Times New Roman" pitchFamily="18" charset="0"/>
              </a:rPr>
              <a:t> (1953) in Prague, </a:t>
            </a:r>
            <a:r>
              <a:rPr lang="en-US" sz="714" dirty="0" err="1">
                <a:solidFill>
                  <a:srgbClr val="000000"/>
                </a:solidFill>
                <a:latin typeface="Arial"/>
                <a:ea typeface="Calibri" pitchFamily="34" charset="0"/>
                <a:cs typeface="Times New Roman" pitchFamily="18" charset="0"/>
              </a:rPr>
              <a:t>Jaworowski</a:t>
            </a:r>
            <a:r>
              <a:rPr lang="en-US" sz="714" dirty="0">
                <a:solidFill>
                  <a:srgbClr val="000000"/>
                </a:solidFill>
                <a:latin typeface="Arial"/>
                <a:ea typeface="Calibri" pitchFamily="34" charset="0"/>
                <a:cs typeface="Times New Roman" pitchFamily="18" charset="0"/>
              </a:rPr>
              <a:t> (1893) in </a:t>
            </a:r>
            <a:r>
              <a:rPr lang="en-US" sz="714" dirty="0" err="1">
                <a:solidFill>
                  <a:srgbClr val="000000"/>
                </a:solidFill>
                <a:latin typeface="Arial"/>
                <a:ea typeface="Calibri" pitchFamily="34" charset="0"/>
                <a:cs typeface="Times New Roman" pitchFamily="18" charset="0"/>
              </a:rPr>
              <a:t>Kraków</a:t>
            </a:r>
            <a:r>
              <a:rPr lang="en-US" sz="714" dirty="0">
                <a:solidFill>
                  <a:srgbClr val="000000"/>
                </a:solidFill>
                <a:latin typeface="Arial"/>
                <a:ea typeface="Calibri" pitchFamily="34" charset="0"/>
                <a:cs typeface="Times New Roman" pitchFamily="18" charset="0"/>
              </a:rPr>
              <a:t> and recently by Koch et al. (2020) in Karlsruhe.</a:t>
            </a:r>
            <a:endParaRPr lang="en-US" sz="714" dirty="0">
              <a:solidFill>
                <a:srgbClr val="000000"/>
              </a:solidFill>
              <a:latin typeface="Arial"/>
            </a:endParaRPr>
          </a:p>
        </p:txBody>
      </p:sp>
      <p:sp>
        <p:nvSpPr>
          <p:cNvPr id="2165" name="Prostokąt 8">
            <a:extLst>
              <a:ext uri="{FF2B5EF4-FFF2-40B4-BE49-F238E27FC236}">
                <a16:creationId xmlns:a16="http://schemas.microsoft.com/office/drawing/2014/main" id="{D7FEC304-BBF1-513E-C4DB-8066C33C0F5E}"/>
              </a:ext>
            </a:extLst>
          </p:cNvPr>
          <p:cNvSpPr>
            <a:spLocks noChangeArrowheads="1"/>
          </p:cNvSpPr>
          <p:nvPr/>
        </p:nvSpPr>
        <p:spPr bwMode="auto">
          <a:xfrm>
            <a:off x="8395229" y="727226"/>
            <a:ext cx="3687914" cy="53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defTabSz="217719" fontAlgn="base">
              <a:spcBef>
                <a:spcPct val="0"/>
              </a:spcBef>
              <a:spcAft>
                <a:spcPct val="0"/>
              </a:spcAft>
            </a:pPr>
            <a:r>
              <a:rPr lang="en-US" altLang="pl-PL" sz="714">
                <a:solidFill>
                  <a:srgbClr val="000000"/>
                </a:solidFill>
              </a:rPr>
              <a:t>In years 2019-2020 studies of fauna and water chemistry were done twice (spring-summer and autumn period) in 9</a:t>
            </a:r>
            <a:r>
              <a:rPr lang="pl-PL" altLang="pl-PL" sz="714">
                <a:solidFill>
                  <a:srgbClr val="000000"/>
                </a:solidFill>
              </a:rPr>
              <a:t>1</a:t>
            </a:r>
            <a:r>
              <a:rPr lang="en-US" altLang="pl-PL" sz="714">
                <a:solidFill>
                  <a:srgbClr val="000000"/>
                </a:solidFill>
              </a:rPr>
              <a:t> wells</a:t>
            </a:r>
            <a:r>
              <a:rPr lang="pl-PL" altLang="pl-PL" sz="714">
                <a:solidFill>
                  <a:srgbClr val="000000"/>
                </a:solidFill>
              </a:rPr>
              <a:t>.</a:t>
            </a:r>
            <a:r>
              <a:rPr lang="en-US" altLang="pl-PL" sz="714">
                <a:solidFill>
                  <a:srgbClr val="000000"/>
                </a:solidFill>
              </a:rPr>
              <a:t> </a:t>
            </a:r>
            <a:r>
              <a:rPr lang="pl-PL" altLang="pl-PL" sz="714">
                <a:solidFill>
                  <a:srgbClr val="000000"/>
                </a:solidFill>
              </a:rPr>
              <a:t>Water chemical analyses were performed using a spectro-photometer. </a:t>
            </a:r>
            <a:r>
              <a:rPr lang="en-US" altLang="pl-PL" sz="714">
                <a:solidFill>
                  <a:srgbClr val="000000"/>
                </a:solidFill>
              </a:rPr>
              <a:t>For fauna studies 100 l of water was filtered by a plankton net (50 </a:t>
            </a:r>
            <a:r>
              <a:rPr lang="pl-PL" altLang="pl-PL" sz="714">
                <a:solidFill>
                  <a:srgbClr val="000000"/>
                </a:solidFill>
              </a:rPr>
              <a:t>μ</a:t>
            </a:r>
            <a:r>
              <a:rPr lang="en-US" altLang="pl-PL" sz="714">
                <a:solidFill>
                  <a:srgbClr val="000000"/>
                </a:solidFill>
              </a:rPr>
              <a:t>m mesh size)</a:t>
            </a:r>
            <a:r>
              <a:rPr lang="pl-PL" altLang="pl-PL" sz="714">
                <a:solidFill>
                  <a:srgbClr val="000000"/>
                </a:solidFill>
              </a:rPr>
              <a:t>.</a:t>
            </a:r>
            <a:r>
              <a:rPr lang="en-US" altLang="pl-PL" sz="714">
                <a:solidFill>
                  <a:srgbClr val="000000"/>
                </a:solidFill>
              </a:rPr>
              <a:t> </a:t>
            </a:r>
            <a:endParaRPr lang="pl-PL" altLang="pl-PL" sz="714">
              <a:solidFill>
                <a:srgbClr val="000000"/>
              </a:solidFill>
            </a:endParaRPr>
          </a:p>
        </p:txBody>
      </p:sp>
      <p:sp>
        <p:nvSpPr>
          <p:cNvPr id="2166" name="pole tekstowe 10">
            <a:extLst>
              <a:ext uri="{FF2B5EF4-FFF2-40B4-BE49-F238E27FC236}">
                <a16:creationId xmlns:a16="http://schemas.microsoft.com/office/drawing/2014/main" id="{8F4C8FE6-601F-95A1-2957-8BE1EDE955E3}"/>
              </a:ext>
            </a:extLst>
          </p:cNvPr>
          <p:cNvSpPr txBox="1">
            <a:spLocks noChangeArrowheads="1"/>
          </p:cNvSpPr>
          <p:nvPr/>
        </p:nvSpPr>
        <p:spPr bwMode="auto">
          <a:xfrm>
            <a:off x="191256" y="392718"/>
            <a:ext cx="11891887" cy="31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algn="ctr" defTabSz="217719" fontAlgn="base">
              <a:spcBef>
                <a:spcPct val="0"/>
              </a:spcBef>
              <a:spcAft>
                <a:spcPct val="0"/>
              </a:spcAft>
            </a:pPr>
            <a:r>
              <a:rPr lang="pl-PL" altLang="pl-PL" sz="714">
                <a:solidFill>
                  <a:srgbClr val="000000"/>
                </a:solidFill>
              </a:rPr>
              <a:t>Elzbieta Dumnicka, Joanna Galas</a:t>
            </a:r>
          </a:p>
          <a:p>
            <a:pPr algn="ctr" defTabSz="217719" fontAlgn="base">
              <a:spcBef>
                <a:spcPct val="0"/>
              </a:spcBef>
              <a:spcAft>
                <a:spcPct val="0"/>
              </a:spcAft>
            </a:pPr>
            <a:r>
              <a:rPr lang="pl-PL" altLang="pl-PL" sz="714">
                <a:solidFill>
                  <a:srgbClr val="000000"/>
                </a:solidFill>
              </a:rPr>
              <a:t>Institute of Nature Conservation, PAS, Kraków, Poland</a:t>
            </a:r>
          </a:p>
        </p:txBody>
      </p:sp>
      <p:sp>
        <p:nvSpPr>
          <p:cNvPr id="2167" name="Prostokąt 8">
            <a:extLst>
              <a:ext uri="{FF2B5EF4-FFF2-40B4-BE49-F238E27FC236}">
                <a16:creationId xmlns:a16="http://schemas.microsoft.com/office/drawing/2014/main" id="{13425D5F-D8AB-7191-2439-893A26A8E6C1}"/>
              </a:ext>
            </a:extLst>
          </p:cNvPr>
          <p:cNvSpPr>
            <a:spLocks noChangeArrowheads="1"/>
          </p:cNvSpPr>
          <p:nvPr/>
        </p:nvSpPr>
        <p:spPr bwMode="auto">
          <a:xfrm>
            <a:off x="341313" y="3634619"/>
            <a:ext cx="3066899" cy="10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defTabSz="217719" fontAlgn="base">
              <a:spcBef>
                <a:spcPct val="0"/>
              </a:spcBef>
              <a:spcAft>
                <a:spcPct val="0"/>
              </a:spcAft>
            </a:pPr>
            <a:r>
              <a:rPr lang="en-GB" altLang="pl-PL" sz="714">
                <a:solidFill>
                  <a:srgbClr val="000000"/>
                </a:solidFill>
              </a:rPr>
              <a:t>The studied wells were drilled in Holocene and Neogene sediments (Fig. above). Their depth varied from 5.0 to 100 m. Water temperature was relatively high and pH almost neutral. Water conductivity was very high due to high content of calcium, sulphates and sometimes chlorides. Oxygen content was not measured but the presence of ammonium ion in many wells indicated  anoxic conditions (Fig. below). Stygobionts were found in wells </a:t>
            </a:r>
            <a:r>
              <a:rPr lang="pl-PL" altLang="pl-PL" sz="714">
                <a:solidFill>
                  <a:srgbClr val="000000"/>
                </a:solidFill>
              </a:rPr>
              <a:t>located </a:t>
            </a:r>
            <a:r>
              <a:rPr lang="en-GB" altLang="pl-PL" sz="714">
                <a:solidFill>
                  <a:srgbClr val="000000"/>
                </a:solidFill>
              </a:rPr>
              <a:t>along small tributaries while along Vistula River lack of fauna was stated, due to </a:t>
            </a:r>
            <a:r>
              <a:rPr lang="pl-PL" altLang="pl-PL" sz="714">
                <a:solidFill>
                  <a:srgbClr val="000000"/>
                </a:solidFill>
              </a:rPr>
              <a:t>an</a:t>
            </a:r>
            <a:r>
              <a:rPr lang="pl-PL" altLang="pl-PL" sz="714">
                <a:solidFill>
                  <a:srgbClr val="FF0000"/>
                </a:solidFill>
              </a:rPr>
              <a:t> </a:t>
            </a:r>
            <a:r>
              <a:rPr lang="en-GB" altLang="pl-PL" sz="714">
                <a:solidFill>
                  <a:srgbClr val="000000"/>
                </a:solidFill>
              </a:rPr>
              <a:t>impermeable clay layer (Fig.</a:t>
            </a:r>
            <a:r>
              <a:rPr lang="pl-PL" altLang="pl-PL" sz="714">
                <a:solidFill>
                  <a:srgbClr val="000000"/>
                </a:solidFill>
              </a:rPr>
              <a:t> above</a:t>
            </a:r>
            <a:r>
              <a:rPr lang="en-GB" altLang="pl-PL" sz="714">
                <a:solidFill>
                  <a:srgbClr val="000000"/>
                </a:solidFill>
              </a:rPr>
              <a:t>). </a:t>
            </a:r>
          </a:p>
        </p:txBody>
      </p:sp>
      <p:pic>
        <p:nvPicPr>
          <p:cNvPr id="2168" name="Picture 121" descr="\\Iopfap01\zakladowe\Hydro\Galas\studnie krakowskie\zdjęcia studni krakowskich\z wiadra do siatki_2_mały_2.jpg">
            <a:extLst>
              <a:ext uri="{FF2B5EF4-FFF2-40B4-BE49-F238E27FC236}">
                <a16:creationId xmlns:a16="http://schemas.microsoft.com/office/drawing/2014/main" id="{49875323-ADA8-7411-CAAD-CAC8283B99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9640" y="3374194"/>
            <a:ext cx="1817310" cy="179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9" name="Prostokąt 8">
            <a:extLst>
              <a:ext uri="{FF2B5EF4-FFF2-40B4-BE49-F238E27FC236}">
                <a16:creationId xmlns:a16="http://schemas.microsoft.com/office/drawing/2014/main" id="{2B4D970B-B802-FAB4-D8FC-1691D62BA467}"/>
              </a:ext>
            </a:extLst>
          </p:cNvPr>
          <p:cNvSpPr>
            <a:spLocks noChangeArrowheads="1"/>
          </p:cNvSpPr>
          <p:nvPr/>
        </p:nvSpPr>
        <p:spPr bwMode="auto">
          <a:xfrm>
            <a:off x="8476494" y="4827512"/>
            <a:ext cx="3593420" cy="53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defTabSz="217719" fontAlgn="base">
              <a:spcBef>
                <a:spcPct val="0"/>
              </a:spcBef>
              <a:spcAft>
                <a:spcPct val="0"/>
              </a:spcAft>
            </a:pPr>
            <a:r>
              <a:rPr lang="en-GB" altLang="pl-PL" sz="714">
                <a:solidFill>
                  <a:srgbClr val="000000"/>
                </a:solidFill>
              </a:rPr>
              <a:t>Fauna was found in 74 wells and their patchy distribution was stated</a:t>
            </a:r>
            <a:r>
              <a:rPr lang="pl-PL" altLang="pl-PL" sz="714">
                <a:solidFill>
                  <a:srgbClr val="000000"/>
                </a:solidFill>
              </a:rPr>
              <a:t> (Fig. above). The majority of caught springtails was alive. </a:t>
            </a:r>
          </a:p>
          <a:p>
            <a:pPr defTabSz="217719" fontAlgn="base">
              <a:spcBef>
                <a:spcPct val="0"/>
              </a:spcBef>
              <a:spcAft>
                <a:spcPct val="0"/>
              </a:spcAft>
            </a:pPr>
            <a:r>
              <a:rPr lang="en-GB" altLang="pl-PL" sz="714">
                <a:solidFill>
                  <a:srgbClr val="000000"/>
                </a:solidFill>
              </a:rPr>
              <a:t>The presence of fauna was not dependent on wells depth and water chemistry (Table below).</a:t>
            </a:r>
          </a:p>
        </p:txBody>
      </p:sp>
      <p:sp>
        <p:nvSpPr>
          <p:cNvPr id="2170" name="pole tekstowe 15">
            <a:extLst>
              <a:ext uri="{FF2B5EF4-FFF2-40B4-BE49-F238E27FC236}">
                <a16:creationId xmlns:a16="http://schemas.microsoft.com/office/drawing/2014/main" id="{33AF949C-2BF4-25D1-F9F8-873382CF8C64}"/>
              </a:ext>
            </a:extLst>
          </p:cNvPr>
          <p:cNvSpPr txBox="1">
            <a:spLocks noChangeArrowheads="1"/>
          </p:cNvSpPr>
          <p:nvPr/>
        </p:nvSpPr>
        <p:spPr bwMode="auto">
          <a:xfrm>
            <a:off x="8279191" y="5217962"/>
            <a:ext cx="3779384" cy="20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defTabSz="217719" fontAlgn="base">
              <a:spcBef>
                <a:spcPct val="0"/>
              </a:spcBef>
              <a:spcAft>
                <a:spcPct val="0"/>
              </a:spcAft>
            </a:pPr>
            <a:endParaRPr lang="pl-PL" altLang="pl-PL" sz="714">
              <a:solidFill>
                <a:srgbClr val="000000"/>
              </a:solidFill>
            </a:endParaRPr>
          </a:p>
        </p:txBody>
      </p:sp>
      <p:graphicFrame>
        <p:nvGraphicFramePr>
          <p:cNvPr id="20" name="Tabela 19">
            <a:extLst>
              <a:ext uri="{FF2B5EF4-FFF2-40B4-BE49-F238E27FC236}">
                <a16:creationId xmlns:a16="http://schemas.microsoft.com/office/drawing/2014/main" id="{FBA54DA6-D70E-9E46-3158-41E18943AF72}"/>
              </a:ext>
            </a:extLst>
          </p:cNvPr>
          <p:cNvGraphicFramePr>
            <a:graphicFrameLocks noGrp="1"/>
          </p:cNvGraphicFramePr>
          <p:nvPr/>
        </p:nvGraphicFramePr>
        <p:xfrm>
          <a:off x="9075964" y="5488970"/>
          <a:ext cx="2718784" cy="1109821"/>
        </p:xfrm>
        <a:graphic>
          <a:graphicData uri="http://schemas.openxmlformats.org/drawingml/2006/table">
            <a:tbl>
              <a:tblPr/>
              <a:tblGrid>
                <a:gridCol w="699298">
                  <a:extLst>
                    <a:ext uri="{9D8B030D-6E8A-4147-A177-3AD203B41FA5}">
                      <a16:colId xmlns:a16="http://schemas.microsoft.com/office/drawing/2014/main" val="20000"/>
                    </a:ext>
                  </a:extLst>
                </a:gridCol>
                <a:gridCol w="430079">
                  <a:extLst>
                    <a:ext uri="{9D8B030D-6E8A-4147-A177-3AD203B41FA5}">
                      <a16:colId xmlns:a16="http://schemas.microsoft.com/office/drawing/2014/main" val="20001"/>
                    </a:ext>
                  </a:extLst>
                </a:gridCol>
                <a:gridCol w="397100">
                  <a:extLst>
                    <a:ext uri="{9D8B030D-6E8A-4147-A177-3AD203B41FA5}">
                      <a16:colId xmlns:a16="http://schemas.microsoft.com/office/drawing/2014/main" val="20002"/>
                    </a:ext>
                  </a:extLst>
                </a:gridCol>
                <a:gridCol w="488806">
                  <a:extLst>
                    <a:ext uri="{9D8B030D-6E8A-4147-A177-3AD203B41FA5}">
                      <a16:colId xmlns:a16="http://schemas.microsoft.com/office/drawing/2014/main" val="20003"/>
                    </a:ext>
                  </a:extLst>
                </a:gridCol>
                <a:gridCol w="346112">
                  <a:extLst>
                    <a:ext uri="{9D8B030D-6E8A-4147-A177-3AD203B41FA5}">
                      <a16:colId xmlns:a16="http://schemas.microsoft.com/office/drawing/2014/main" val="20004"/>
                    </a:ext>
                  </a:extLst>
                </a:gridCol>
                <a:gridCol w="357389">
                  <a:extLst>
                    <a:ext uri="{9D8B030D-6E8A-4147-A177-3AD203B41FA5}">
                      <a16:colId xmlns:a16="http://schemas.microsoft.com/office/drawing/2014/main" val="20005"/>
                    </a:ext>
                  </a:extLst>
                </a:gridCol>
              </a:tblGrid>
              <a:tr h="320660">
                <a:tc>
                  <a:txBody>
                    <a:bodyPr/>
                    <a:lstStyle/>
                    <a:p>
                      <a:pPr>
                        <a:lnSpc>
                          <a:spcPct val="107000"/>
                        </a:lnSpc>
                        <a:spcAft>
                          <a:spcPts val="0"/>
                        </a:spcAft>
                      </a:pPr>
                      <a:r>
                        <a:rPr lang="pl-PL" sz="700" b="1" dirty="0" err="1">
                          <a:latin typeface="Arial"/>
                          <a:ea typeface="Times New Roman"/>
                          <a:cs typeface="Times New Roman"/>
                        </a:rPr>
                        <a:t>Parameter</a:t>
                      </a:r>
                      <a:endParaRPr lang="pl-PL" sz="700" dirty="0">
                        <a:latin typeface="Calibri"/>
                        <a:ea typeface="Calibri"/>
                        <a:cs typeface="Times New Roman"/>
                      </a:endParaRPr>
                    </a:p>
                  </a:txBody>
                  <a:tcPr marL="21501" marR="2150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err="1">
                          <a:solidFill>
                            <a:srgbClr val="000000"/>
                          </a:solidFill>
                          <a:latin typeface="Arial"/>
                          <a:ea typeface="Times New Roman"/>
                          <a:cs typeface="Times New Roman"/>
                        </a:rPr>
                        <a:t>wells</a:t>
                      </a:r>
                      <a:r>
                        <a:rPr lang="pl-PL" sz="700" b="1" dirty="0">
                          <a:solidFill>
                            <a:srgbClr val="000000"/>
                          </a:solidFill>
                          <a:latin typeface="Arial"/>
                          <a:ea typeface="Times New Roman"/>
                          <a:cs typeface="Times New Roman"/>
                        </a:rPr>
                        <a:t> </a:t>
                      </a:r>
                      <a:r>
                        <a:rPr lang="pl-PL" sz="700" b="1" dirty="0" err="1">
                          <a:solidFill>
                            <a:srgbClr val="000000"/>
                          </a:solidFill>
                          <a:latin typeface="Arial"/>
                          <a:ea typeface="Times New Roman"/>
                          <a:cs typeface="Times New Roman"/>
                        </a:rPr>
                        <a:t>without</a:t>
                      </a:r>
                      <a:r>
                        <a:rPr lang="pl-PL" sz="700" b="1" dirty="0">
                          <a:solidFill>
                            <a:srgbClr val="000000"/>
                          </a:solidFill>
                          <a:latin typeface="Arial"/>
                          <a:ea typeface="Times New Roman"/>
                          <a:cs typeface="Times New Roman"/>
                        </a:rPr>
                        <a:t> fauna</a:t>
                      </a:r>
                      <a:endParaRPr lang="pl-PL" sz="700" dirty="0">
                        <a:latin typeface="Calibri"/>
                        <a:ea typeface="Calibri"/>
                        <a:cs typeface="Times New Roman"/>
                      </a:endParaRPr>
                    </a:p>
                  </a:txBody>
                  <a:tcPr marL="21501" marR="215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err="1">
                          <a:solidFill>
                            <a:srgbClr val="000000"/>
                          </a:solidFill>
                          <a:latin typeface="Arial"/>
                          <a:ea typeface="Times New Roman"/>
                          <a:cs typeface="Times New Roman"/>
                        </a:rPr>
                        <a:t>wells</a:t>
                      </a:r>
                      <a:r>
                        <a:rPr lang="pl-PL" sz="700" b="1" dirty="0">
                          <a:solidFill>
                            <a:srgbClr val="000000"/>
                          </a:solidFill>
                          <a:latin typeface="Arial"/>
                          <a:ea typeface="Times New Roman"/>
                          <a:cs typeface="Times New Roman"/>
                        </a:rPr>
                        <a:t> </a:t>
                      </a:r>
                      <a:r>
                        <a:rPr lang="pl-PL" sz="700" b="1" dirty="0" err="1">
                          <a:solidFill>
                            <a:srgbClr val="000000"/>
                          </a:solidFill>
                          <a:latin typeface="Arial"/>
                          <a:ea typeface="Times New Roman"/>
                          <a:cs typeface="Times New Roman"/>
                        </a:rPr>
                        <a:t>with</a:t>
                      </a:r>
                      <a:r>
                        <a:rPr lang="pl-PL" sz="700" b="1" dirty="0">
                          <a:solidFill>
                            <a:srgbClr val="000000"/>
                          </a:solidFill>
                          <a:latin typeface="Arial"/>
                          <a:ea typeface="Times New Roman"/>
                          <a:cs typeface="Times New Roman"/>
                        </a:rPr>
                        <a:t> fauna</a:t>
                      </a:r>
                      <a:endParaRPr lang="pl-PL" sz="700" dirty="0">
                        <a:latin typeface="Calibri"/>
                        <a:ea typeface="Calibri"/>
                        <a:cs typeface="Times New Roman"/>
                      </a:endParaRPr>
                    </a:p>
                  </a:txBody>
                  <a:tcPr marL="21501" marR="215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700" b="1" dirty="0">
                        <a:solidFill>
                          <a:srgbClr val="000000"/>
                        </a:solidFill>
                        <a:latin typeface="Arial"/>
                        <a:ea typeface="Times New Roman"/>
                        <a:cs typeface="Times New Roman"/>
                      </a:endParaRPr>
                    </a:p>
                    <a:p>
                      <a:pPr algn="ctr">
                        <a:lnSpc>
                          <a:spcPct val="107000"/>
                        </a:lnSpc>
                        <a:spcAft>
                          <a:spcPts val="0"/>
                        </a:spcAft>
                      </a:pPr>
                      <a:r>
                        <a:rPr lang="pl-PL" sz="700" b="1" dirty="0" err="1">
                          <a:solidFill>
                            <a:srgbClr val="000000"/>
                          </a:solidFill>
                          <a:latin typeface="Arial"/>
                          <a:ea typeface="Times New Roman"/>
                          <a:cs typeface="Times New Roman"/>
                        </a:rPr>
                        <a:t>t-test</a:t>
                      </a:r>
                      <a:r>
                        <a:rPr lang="pl-PL" sz="700" b="1" dirty="0">
                          <a:solidFill>
                            <a:srgbClr val="000000"/>
                          </a:solidFill>
                          <a:latin typeface="Arial"/>
                          <a:ea typeface="Times New Roman"/>
                          <a:cs typeface="Times New Roman"/>
                        </a:rPr>
                        <a:t> </a:t>
                      </a:r>
                      <a:r>
                        <a:rPr lang="pl-PL" sz="700" b="1" dirty="0" err="1">
                          <a:solidFill>
                            <a:srgbClr val="000000"/>
                          </a:solidFill>
                          <a:latin typeface="Arial"/>
                          <a:ea typeface="Times New Roman"/>
                          <a:cs typeface="Times New Roman"/>
                        </a:rPr>
                        <a:t>value</a:t>
                      </a:r>
                      <a:endParaRPr lang="pl-PL" sz="700" dirty="0">
                        <a:latin typeface="Calibri"/>
                        <a:ea typeface="Calibri"/>
                        <a:cs typeface="Times New Roman"/>
                      </a:endParaRPr>
                    </a:p>
                  </a:txBody>
                  <a:tcPr marL="21501" marR="215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700">
                        <a:latin typeface="Calibri"/>
                        <a:ea typeface="Calibri"/>
                        <a:cs typeface="Times New Roman"/>
                      </a:endParaRPr>
                    </a:p>
                    <a:p>
                      <a:pPr algn="ctr">
                        <a:lnSpc>
                          <a:spcPct val="107000"/>
                        </a:lnSpc>
                        <a:spcAft>
                          <a:spcPts val="0"/>
                        </a:spcAft>
                      </a:pPr>
                      <a:r>
                        <a:rPr lang="pl-PL" sz="700" b="1">
                          <a:solidFill>
                            <a:srgbClr val="000000"/>
                          </a:solidFill>
                          <a:latin typeface="Arial"/>
                          <a:ea typeface="Times New Roman"/>
                          <a:cs typeface="Times New Roman"/>
                        </a:rPr>
                        <a:t>df</a:t>
                      </a:r>
                      <a:endParaRPr lang="pl-PL" sz="700">
                        <a:latin typeface="Calibri"/>
                        <a:ea typeface="Calibri"/>
                        <a:cs typeface="Times New Roman"/>
                      </a:endParaRPr>
                    </a:p>
                  </a:txBody>
                  <a:tcPr marL="21501" marR="215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pl-PL" sz="700" dirty="0">
                        <a:latin typeface="Calibri"/>
                        <a:ea typeface="Calibri"/>
                        <a:cs typeface="Times New Roman"/>
                      </a:endParaRPr>
                    </a:p>
                    <a:p>
                      <a:pPr algn="ctr">
                        <a:lnSpc>
                          <a:spcPct val="107000"/>
                        </a:lnSpc>
                        <a:spcAft>
                          <a:spcPts val="0"/>
                        </a:spcAft>
                      </a:pPr>
                      <a:r>
                        <a:rPr lang="pl-PL" sz="700" b="1" dirty="0">
                          <a:solidFill>
                            <a:srgbClr val="000000"/>
                          </a:solidFill>
                          <a:latin typeface="Arial"/>
                          <a:ea typeface="Times New Roman"/>
                          <a:cs typeface="Times New Roman"/>
                        </a:rPr>
                        <a:t>p</a:t>
                      </a:r>
                      <a:endParaRPr lang="pl-PL" sz="700" dirty="0">
                        <a:latin typeface="Calibri"/>
                        <a:ea typeface="Calibri"/>
                        <a:cs typeface="Times New Roman"/>
                      </a:endParaRPr>
                    </a:p>
                  </a:txBody>
                  <a:tcPr marL="21501" marR="215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3238">
                <a:tc>
                  <a:txBody>
                    <a:bodyPr/>
                    <a:lstStyle/>
                    <a:p>
                      <a:pPr>
                        <a:lnSpc>
                          <a:spcPct val="107000"/>
                        </a:lnSpc>
                        <a:spcAft>
                          <a:spcPts val="0"/>
                        </a:spcAft>
                      </a:pPr>
                      <a:r>
                        <a:rPr lang="pl-PL" sz="700" b="1">
                          <a:solidFill>
                            <a:srgbClr val="000000"/>
                          </a:solidFill>
                          <a:latin typeface="Arial"/>
                          <a:ea typeface="Times New Roman"/>
                          <a:cs typeface="Times New Roman"/>
                        </a:rPr>
                        <a:t>Depth (m) </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22.5</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17.1</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1.573785</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136</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0.117</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1949">
                <a:tc>
                  <a:txBody>
                    <a:bodyPr/>
                    <a:lstStyle/>
                    <a:p>
                      <a:pPr>
                        <a:lnSpc>
                          <a:spcPct val="107000"/>
                        </a:lnSpc>
                        <a:spcAft>
                          <a:spcPts val="0"/>
                        </a:spcAft>
                      </a:pPr>
                      <a:r>
                        <a:rPr lang="pl-PL" sz="700" b="1">
                          <a:solidFill>
                            <a:srgbClr val="000000"/>
                          </a:solidFill>
                          <a:latin typeface="Arial"/>
                          <a:ea typeface="Times New Roman"/>
                          <a:cs typeface="Times New Roman"/>
                        </a:rPr>
                        <a:t>Conductivity (µS)</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1299.3</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1211.5</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1.010728</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154</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0.313</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3238">
                <a:tc>
                  <a:txBody>
                    <a:bodyPr/>
                    <a:lstStyle/>
                    <a:p>
                      <a:pPr>
                        <a:lnSpc>
                          <a:spcPct val="107000"/>
                        </a:lnSpc>
                        <a:spcAft>
                          <a:spcPts val="0"/>
                        </a:spcAft>
                      </a:pPr>
                      <a:r>
                        <a:rPr lang="pl-PL" sz="700" b="1" dirty="0">
                          <a:solidFill>
                            <a:srgbClr val="000000"/>
                          </a:solidFill>
                          <a:latin typeface="Arial"/>
                          <a:ea typeface="Times New Roman"/>
                          <a:cs typeface="Times New Roman"/>
                        </a:rPr>
                        <a:t>NH</a:t>
                      </a:r>
                      <a:r>
                        <a:rPr lang="pl-PL" sz="700" b="1" baseline="-25000" dirty="0">
                          <a:solidFill>
                            <a:srgbClr val="000000"/>
                          </a:solidFill>
                          <a:latin typeface="Arial"/>
                          <a:ea typeface="Times New Roman"/>
                          <a:cs typeface="Times New Roman"/>
                        </a:rPr>
                        <a:t>4 </a:t>
                      </a:r>
                      <a:r>
                        <a:rPr lang="pl-PL" sz="700" b="1" dirty="0">
                          <a:solidFill>
                            <a:srgbClr val="000000"/>
                          </a:solidFill>
                          <a:latin typeface="Arial"/>
                          <a:ea typeface="Times New Roman"/>
                          <a:cs typeface="Times New Roman"/>
                        </a:rPr>
                        <a:t>mg dm</a:t>
                      </a:r>
                      <a:r>
                        <a:rPr lang="pl-PL" sz="700" b="1" baseline="30000" dirty="0">
                          <a:solidFill>
                            <a:srgbClr val="000000"/>
                          </a:solidFill>
                          <a:latin typeface="Arial"/>
                          <a:ea typeface="Times New Roman"/>
                          <a:cs typeface="Times New Roman"/>
                        </a:rPr>
                        <a:t>-3</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0.531</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0.283</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1.476871</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100</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0.142</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3238">
                <a:tc>
                  <a:txBody>
                    <a:bodyPr/>
                    <a:lstStyle/>
                    <a:p>
                      <a:pPr>
                        <a:lnSpc>
                          <a:spcPct val="107000"/>
                        </a:lnSpc>
                        <a:spcAft>
                          <a:spcPts val="0"/>
                        </a:spcAft>
                      </a:pPr>
                      <a:r>
                        <a:rPr lang="pl-PL" sz="700" b="1" dirty="0">
                          <a:solidFill>
                            <a:srgbClr val="000000"/>
                          </a:solidFill>
                          <a:latin typeface="Arial"/>
                          <a:ea typeface="Times New Roman"/>
                          <a:cs typeface="Times New Roman"/>
                        </a:rPr>
                        <a:t>SO</a:t>
                      </a:r>
                      <a:r>
                        <a:rPr lang="pl-PL" sz="700" b="1" baseline="-25000" dirty="0">
                          <a:solidFill>
                            <a:srgbClr val="000000"/>
                          </a:solidFill>
                          <a:latin typeface="Arial"/>
                          <a:ea typeface="Times New Roman"/>
                          <a:cs typeface="Times New Roman"/>
                        </a:rPr>
                        <a:t>4 </a:t>
                      </a:r>
                      <a:r>
                        <a:rPr lang="pl-PL" sz="700" b="1" dirty="0">
                          <a:solidFill>
                            <a:srgbClr val="000000"/>
                          </a:solidFill>
                          <a:latin typeface="Arial"/>
                          <a:ea typeface="Times New Roman"/>
                          <a:cs typeface="Times New Roman"/>
                        </a:rPr>
                        <a:t>mg dm</a:t>
                      </a:r>
                      <a:r>
                        <a:rPr lang="pl-PL" sz="700" b="1" baseline="30000" dirty="0">
                          <a:solidFill>
                            <a:srgbClr val="000000"/>
                          </a:solidFill>
                          <a:latin typeface="Arial"/>
                          <a:ea typeface="Times New Roman"/>
                          <a:cs typeface="Times New Roman"/>
                        </a:rPr>
                        <a:t>-3</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170.6</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139.8</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1.912569</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105</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0.058</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6554">
                <a:tc>
                  <a:txBody>
                    <a:bodyPr/>
                    <a:lstStyle/>
                    <a:p>
                      <a:pPr>
                        <a:lnSpc>
                          <a:spcPct val="107000"/>
                        </a:lnSpc>
                        <a:spcAft>
                          <a:spcPts val="0"/>
                        </a:spcAft>
                      </a:pPr>
                      <a:r>
                        <a:rPr lang="pl-PL" sz="700" b="1" dirty="0">
                          <a:solidFill>
                            <a:srgbClr val="000000"/>
                          </a:solidFill>
                          <a:latin typeface="Arial"/>
                          <a:ea typeface="Times New Roman"/>
                          <a:cs typeface="Times New Roman"/>
                        </a:rPr>
                        <a:t>Cl mg dm</a:t>
                      </a:r>
                      <a:r>
                        <a:rPr lang="pl-PL" sz="700" b="1" baseline="30000" dirty="0">
                          <a:solidFill>
                            <a:srgbClr val="000000"/>
                          </a:solidFill>
                          <a:latin typeface="Arial"/>
                          <a:ea typeface="Times New Roman"/>
                          <a:cs typeface="Times New Roman"/>
                        </a:rPr>
                        <a:t>-3</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164.7</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141.4</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0.806647</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105</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0.421</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3238">
                <a:tc>
                  <a:txBody>
                    <a:bodyPr/>
                    <a:lstStyle/>
                    <a:p>
                      <a:pPr>
                        <a:lnSpc>
                          <a:spcPct val="107000"/>
                        </a:lnSpc>
                        <a:spcAft>
                          <a:spcPts val="0"/>
                        </a:spcAft>
                      </a:pPr>
                      <a:r>
                        <a:rPr lang="pl-PL" sz="700" b="1" dirty="0">
                          <a:solidFill>
                            <a:srgbClr val="000000"/>
                          </a:solidFill>
                          <a:latin typeface="Arial"/>
                          <a:ea typeface="Times New Roman"/>
                          <a:cs typeface="Times New Roman"/>
                        </a:rPr>
                        <a:t>NO</a:t>
                      </a:r>
                      <a:r>
                        <a:rPr lang="pl-PL" sz="700" b="1" baseline="-25000" dirty="0">
                          <a:solidFill>
                            <a:srgbClr val="000000"/>
                          </a:solidFill>
                          <a:latin typeface="Arial"/>
                          <a:ea typeface="Times New Roman"/>
                          <a:cs typeface="Times New Roman"/>
                        </a:rPr>
                        <a:t>3 </a:t>
                      </a:r>
                      <a:r>
                        <a:rPr lang="pl-PL" sz="700" b="1" dirty="0">
                          <a:solidFill>
                            <a:srgbClr val="000000"/>
                          </a:solidFill>
                          <a:latin typeface="Arial"/>
                          <a:ea typeface="Times New Roman"/>
                          <a:cs typeface="Times New Roman"/>
                        </a:rPr>
                        <a:t>mg dm</a:t>
                      </a:r>
                      <a:r>
                        <a:rPr lang="pl-PL" sz="700" b="1" baseline="30000" dirty="0">
                          <a:solidFill>
                            <a:srgbClr val="000000"/>
                          </a:solidFill>
                          <a:latin typeface="Arial"/>
                          <a:ea typeface="Times New Roman"/>
                          <a:cs typeface="Times New Roman"/>
                        </a:rPr>
                        <a:t>-3</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17.1</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19.2</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a:solidFill>
                            <a:srgbClr val="000000"/>
                          </a:solidFill>
                          <a:latin typeface="Arial"/>
                          <a:ea typeface="Times New Roman"/>
                          <a:cs typeface="Times New Roman"/>
                        </a:rPr>
                        <a:t>-0.400464</a:t>
                      </a:r>
                      <a:endParaRPr lang="pl-PL" sz="70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100</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700" b="1" dirty="0">
                          <a:solidFill>
                            <a:srgbClr val="000000"/>
                          </a:solidFill>
                          <a:latin typeface="Arial"/>
                          <a:ea typeface="Times New Roman"/>
                          <a:cs typeface="Times New Roman"/>
                        </a:rPr>
                        <a:t>0.689</a:t>
                      </a:r>
                      <a:endParaRPr lang="pl-PL" sz="700" dirty="0">
                        <a:latin typeface="Calibri"/>
                        <a:ea typeface="Calibri"/>
                        <a:cs typeface="Times New Roman"/>
                      </a:endParaRPr>
                    </a:p>
                  </a:txBody>
                  <a:tcPr marL="21501" marR="215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2229" name="Picture 186" descr="C:\Users\galas\Desktop\mapa_geologia_2_b_6.05.tif">
            <a:extLst>
              <a:ext uri="{FF2B5EF4-FFF2-40B4-BE49-F238E27FC236}">
                <a16:creationId xmlns:a16="http://schemas.microsoft.com/office/drawing/2014/main" id="{F6B1C477-3EB7-C97B-9FF8-4756558111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214" y="1213682"/>
            <a:ext cx="2998485" cy="209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0" name="pole tekstowe 20">
            <a:extLst>
              <a:ext uri="{FF2B5EF4-FFF2-40B4-BE49-F238E27FC236}">
                <a16:creationId xmlns:a16="http://schemas.microsoft.com/office/drawing/2014/main" id="{69D46D6E-AAB0-A4BC-7D6E-DB439A3889BA}"/>
              </a:ext>
            </a:extLst>
          </p:cNvPr>
          <p:cNvSpPr txBox="1">
            <a:spLocks noChangeArrowheads="1"/>
          </p:cNvSpPr>
          <p:nvPr/>
        </p:nvSpPr>
        <p:spPr bwMode="auto">
          <a:xfrm>
            <a:off x="3867075" y="713619"/>
            <a:ext cx="4356931" cy="53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defTabSz="217719" fontAlgn="base">
              <a:spcBef>
                <a:spcPct val="0"/>
              </a:spcBef>
              <a:spcAft>
                <a:spcPct val="0"/>
              </a:spcAft>
            </a:pPr>
            <a:r>
              <a:rPr lang="en-US" altLang="pl-PL" sz="714">
                <a:solidFill>
                  <a:srgbClr val="000000"/>
                </a:solidFill>
              </a:rPr>
              <a:t>Crustaceans (mainly Copepoda) were found frequently in all cit</a:t>
            </a:r>
            <a:r>
              <a:rPr lang="pl-PL" altLang="pl-PL" sz="714">
                <a:solidFill>
                  <a:srgbClr val="000000"/>
                </a:solidFill>
              </a:rPr>
              <a:t>y wells</a:t>
            </a:r>
            <a:r>
              <a:rPr lang="en-US" altLang="pl-PL" sz="714">
                <a:solidFill>
                  <a:srgbClr val="000000"/>
                </a:solidFill>
              </a:rPr>
              <a:t>, except for highly polluted Kraków wells at the end of XIX century (Table above). Taking into account the appropriate share of crustaceans and annelids (Koch et al. 2020) the ecological state was evaluated as good in 35 wells</a:t>
            </a:r>
            <a:r>
              <a:rPr lang="pl-PL" altLang="pl-PL" sz="714">
                <a:solidFill>
                  <a:srgbClr val="000000"/>
                </a:solidFill>
              </a:rPr>
              <a:t> only</a:t>
            </a:r>
            <a:r>
              <a:rPr lang="en-US" altLang="pl-PL" sz="714">
                <a:solidFill>
                  <a:srgbClr val="000000"/>
                </a:solidFill>
              </a:rPr>
              <a:t>.  </a:t>
            </a:r>
          </a:p>
        </p:txBody>
      </p:sp>
      <p:pic>
        <p:nvPicPr>
          <p:cNvPr id="2231" name="Picture 188" descr="\\Iopfap01\zakladowe\Hydro\Galas\studnie krakowskie\zdjęcia studni krakowskich\studnia k.Mariacki_2_mały.jpg">
            <a:extLst>
              <a:ext uri="{FF2B5EF4-FFF2-40B4-BE49-F238E27FC236}">
                <a16:creationId xmlns:a16="http://schemas.microsoft.com/office/drawing/2014/main" id="{741E9392-BC9A-7CA8-E3EF-2A99A52220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0810" y="3382887"/>
            <a:ext cx="1243920" cy="2557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 name="Gwiazda 4-ramienna 20">
            <a:extLst>
              <a:ext uri="{FF2B5EF4-FFF2-40B4-BE49-F238E27FC236}">
                <a16:creationId xmlns:a16="http://schemas.microsoft.com/office/drawing/2014/main" id="{4FA108A9-2826-6372-E488-9DB608C831C8}"/>
              </a:ext>
            </a:extLst>
          </p:cNvPr>
          <p:cNvSpPr>
            <a:spLocks noChangeArrowheads="1"/>
          </p:cNvSpPr>
          <p:nvPr/>
        </p:nvSpPr>
        <p:spPr bwMode="auto">
          <a:xfrm>
            <a:off x="2561167" y="2702908"/>
            <a:ext cx="93360" cy="66146"/>
          </a:xfrm>
          <a:prstGeom prst="star4">
            <a:avLst>
              <a:gd name="adj" fmla="val 12500"/>
            </a:avLst>
          </a:prstGeom>
          <a:solidFill>
            <a:srgbClr val="CC00C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3497263">
              <a:defRPr sz="6900">
                <a:solidFill>
                  <a:schemeClr val="tx1"/>
                </a:solidFill>
                <a:latin typeface="Arial" panose="020B0604020202020204" pitchFamily="34" charset="0"/>
              </a:defRPr>
            </a:lvl1pPr>
            <a:lvl2pPr marL="742950" indent="-285750" defTabSz="3497263">
              <a:defRPr sz="6900">
                <a:solidFill>
                  <a:schemeClr val="tx1"/>
                </a:solidFill>
                <a:latin typeface="Arial" panose="020B0604020202020204" pitchFamily="34" charset="0"/>
              </a:defRPr>
            </a:lvl2pPr>
            <a:lvl3pPr marL="1143000" indent="-228600" defTabSz="3497263">
              <a:defRPr sz="6900">
                <a:solidFill>
                  <a:schemeClr val="tx1"/>
                </a:solidFill>
                <a:latin typeface="Arial" panose="020B0604020202020204" pitchFamily="34" charset="0"/>
              </a:defRPr>
            </a:lvl3pPr>
            <a:lvl4pPr marL="1600200" indent="-228600" defTabSz="3497263">
              <a:defRPr sz="6900">
                <a:solidFill>
                  <a:schemeClr val="tx1"/>
                </a:solidFill>
                <a:latin typeface="Arial" panose="020B0604020202020204" pitchFamily="34" charset="0"/>
              </a:defRPr>
            </a:lvl4pPr>
            <a:lvl5pPr marL="2057400" indent="-228600" defTabSz="3497263">
              <a:defRPr sz="6900">
                <a:solidFill>
                  <a:schemeClr val="tx1"/>
                </a:solidFill>
                <a:latin typeface="Arial" panose="020B0604020202020204" pitchFamily="34" charset="0"/>
              </a:defRPr>
            </a:lvl5pPr>
            <a:lvl6pPr marL="2514600" indent="-228600" defTabSz="3497263" eaLnBrk="0" fontAlgn="base" hangingPunct="0">
              <a:spcBef>
                <a:spcPct val="0"/>
              </a:spcBef>
              <a:spcAft>
                <a:spcPct val="0"/>
              </a:spcAft>
              <a:defRPr sz="6900">
                <a:solidFill>
                  <a:schemeClr val="tx1"/>
                </a:solidFill>
                <a:latin typeface="Arial" panose="020B0604020202020204" pitchFamily="34" charset="0"/>
              </a:defRPr>
            </a:lvl6pPr>
            <a:lvl7pPr marL="2971800" indent="-228600" defTabSz="3497263" eaLnBrk="0" fontAlgn="base" hangingPunct="0">
              <a:spcBef>
                <a:spcPct val="0"/>
              </a:spcBef>
              <a:spcAft>
                <a:spcPct val="0"/>
              </a:spcAft>
              <a:defRPr sz="6900">
                <a:solidFill>
                  <a:schemeClr val="tx1"/>
                </a:solidFill>
                <a:latin typeface="Arial" panose="020B0604020202020204" pitchFamily="34" charset="0"/>
              </a:defRPr>
            </a:lvl7pPr>
            <a:lvl8pPr marL="3429000" indent="-228600" defTabSz="3497263" eaLnBrk="0" fontAlgn="base" hangingPunct="0">
              <a:spcBef>
                <a:spcPct val="0"/>
              </a:spcBef>
              <a:spcAft>
                <a:spcPct val="0"/>
              </a:spcAft>
              <a:defRPr sz="6900">
                <a:solidFill>
                  <a:schemeClr val="tx1"/>
                </a:solidFill>
                <a:latin typeface="Arial" panose="020B0604020202020204" pitchFamily="34" charset="0"/>
              </a:defRPr>
            </a:lvl8pPr>
            <a:lvl9pPr marL="3886200" indent="-228600" defTabSz="3497263" eaLnBrk="0" fontAlgn="base" hangingPunct="0">
              <a:spcBef>
                <a:spcPct val="0"/>
              </a:spcBef>
              <a:spcAft>
                <a:spcPct val="0"/>
              </a:spcAft>
              <a:defRPr sz="6900">
                <a:solidFill>
                  <a:schemeClr val="tx1"/>
                </a:solidFill>
                <a:latin typeface="Arial" panose="020B0604020202020204" pitchFamily="34" charset="0"/>
              </a:defRPr>
            </a:lvl9pPr>
          </a:lstStyle>
          <a:p>
            <a:pPr defTabSz="832698" fontAlgn="base">
              <a:spcBef>
                <a:spcPct val="0"/>
              </a:spcBef>
              <a:spcAft>
                <a:spcPct val="0"/>
              </a:spcAft>
            </a:pPr>
            <a:endParaRPr lang="pl-PL" altLang="pl-PL" sz="714">
              <a:solidFill>
                <a:srgbClr val="000000"/>
              </a:solidFill>
            </a:endParaRPr>
          </a:p>
        </p:txBody>
      </p:sp>
      <p:sp>
        <p:nvSpPr>
          <p:cNvPr id="2233" name="Gwiazda 4-ramienna 21">
            <a:extLst>
              <a:ext uri="{FF2B5EF4-FFF2-40B4-BE49-F238E27FC236}">
                <a16:creationId xmlns:a16="http://schemas.microsoft.com/office/drawing/2014/main" id="{A518063B-23BA-E195-7B0D-A6CDAE3B671B}"/>
              </a:ext>
            </a:extLst>
          </p:cNvPr>
          <p:cNvSpPr>
            <a:spLocks noChangeArrowheads="1"/>
          </p:cNvSpPr>
          <p:nvPr/>
        </p:nvSpPr>
        <p:spPr bwMode="auto">
          <a:xfrm>
            <a:off x="2462893" y="2819702"/>
            <a:ext cx="93360" cy="66146"/>
          </a:xfrm>
          <a:prstGeom prst="star4">
            <a:avLst>
              <a:gd name="adj" fmla="val 12500"/>
            </a:avLst>
          </a:prstGeom>
          <a:solidFill>
            <a:srgbClr val="CC00C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3497263">
              <a:defRPr sz="6900">
                <a:solidFill>
                  <a:schemeClr val="tx1"/>
                </a:solidFill>
                <a:latin typeface="Arial" panose="020B0604020202020204" pitchFamily="34" charset="0"/>
              </a:defRPr>
            </a:lvl1pPr>
            <a:lvl2pPr marL="742950" indent="-285750" defTabSz="3497263">
              <a:defRPr sz="6900">
                <a:solidFill>
                  <a:schemeClr val="tx1"/>
                </a:solidFill>
                <a:latin typeface="Arial" panose="020B0604020202020204" pitchFamily="34" charset="0"/>
              </a:defRPr>
            </a:lvl2pPr>
            <a:lvl3pPr marL="1143000" indent="-228600" defTabSz="3497263">
              <a:defRPr sz="6900">
                <a:solidFill>
                  <a:schemeClr val="tx1"/>
                </a:solidFill>
                <a:latin typeface="Arial" panose="020B0604020202020204" pitchFamily="34" charset="0"/>
              </a:defRPr>
            </a:lvl3pPr>
            <a:lvl4pPr marL="1600200" indent="-228600" defTabSz="3497263">
              <a:defRPr sz="6900">
                <a:solidFill>
                  <a:schemeClr val="tx1"/>
                </a:solidFill>
                <a:latin typeface="Arial" panose="020B0604020202020204" pitchFamily="34" charset="0"/>
              </a:defRPr>
            </a:lvl4pPr>
            <a:lvl5pPr marL="2057400" indent="-228600" defTabSz="3497263">
              <a:defRPr sz="6900">
                <a:solidFill>
                  <a:schemeClr val="tx1"/>
                </a:solidFill>
                <a:latin typeface="Arial" panose="020B0604020202020204" pitchFamily="34" charset="0"/>
              </a:defRPr>
            </a:lvl5pPr>
            <a:lvl6pPr marL="2514600" indent="-228600" defTabSz="3497263" eaLnBrk="0" fontAlgn="base" hangingPunct="0">
              <a:spcBef>
                <a:spcPct val="0"/>
              </a:spcBef>
              <a:spcAft>
                <a:spcPct val="0"/>
              </a:spcAft>
              <a:defRPr sz="6900">
                <a:solidFill>
                  <a:schemeClr val="tx1"/>
                </a:solidFill>
                <a:latin typeface="Arial" panose="020B0604020202020204" pitchFamily="34" charset="0"/>
              </a:defRPr>
            </a:lvl6pPr>
            <a:lvl7pPr marL="2971800" indent="-228600" defTabSz="3497263" eaLnBrk="0" fontAlgn="base" hangingPunct="0">
              <a:spcBef>
                <a:spcPct val="0"/>
              </a:spcBef>
              <a:spcAft>
                <a:spcPct val="0"/>
              </a:spcAft>
              <a:defRPr sz="6900">
                <a:solidFill>
                  <a:schemeClr val="tx1"/>
                </a:solidFill>
                <a:latin typeface="Arial" panose="020B0604020202020204" pitchFamily="34" charset="0"/>
              </a:defRPr>
            </a:lvl7pPr>
            <a:lvl8pPr marL="3429000" indent="-228600" defTabSz="3497263" eaLnBrk="0" fontAlgn="base" hangingPunct="0">
              <a:spcBef>
                <a:spcPct val="0"/>
              </a:spcBef>
              <a:spcAft>
                <a:spcPct val="0"/>
              </a:spcAft>
              <a:defRPr sz="6900">
                <a:solidFill>
                  <a:schemeClr val="tx1"/>
                </a:solidFill>
                <a:latin typeface="Arial" panose="020B0604020202020204" pitchFamily="34" charset="0"/>
              </a:defRPr>
            </a:lvl8pPr>
            <a:lvl9pPr marL="3886200" indent="-228600" defTabSz="3497263" eaLnBrk="0" fontAlgn="base" hangingPunct="0">
              <a:spcBef>
                <a:spcPct val="0"/>
              </a:spcBef>
              <a:spcAft>
                <a:spcPct val="0"/>
              </a:spcAft>
              <a:defRPr sz="6900">
                <a:solidFill>
                  <a:schemeClr val="tx1"/>
                </a:solidFill>
                <a:latin typeface="Arial" panose="020B0604020202020204" pitchFamily="34" charset="0"/>
              </a:defRPr>
            </a:lvl9pPr>
          </a:lstStyle>
          <a:p>
            <a:pPr defTabSz="832698" fontAlgn="base">
              <a:spcBef>
                <a:spcPct val="0"/>
              </a:spcBef>
              <a:spcAft>
                <a:spcPct val="0"/>
              </a:spcAft>
            </a:pPr>
            <a:endParaRPr lang="pl-PL" altLang="pl-PL" sz="714">
              <a:solidFill>
                <a:srgbClr val="000000"/>
              </a:solidFill>
            </a:endParaRPr>
          </a:p>
        </p:txBody>
      </p:sp>
      <p:sp>
        <p:nvSpPr>
          <p:cNvPr id="2234" name="Gwiazda 4-ramienna 22">
            <a:extLst>
              <a:ext uri="{FF2B5EF4-FFF2-40B4-BE49-F238E27FC236}">
                <a16:creationId xmlns:a16="http://schemas.microsoft.com/office/drawing/2014/main" id="{7683BE13-7410-8570-E5B8-A2EB6B64C101}"/>
              </a:ext>
            </a:extLst>
          </p:cNvPr>
          <p:cNvSpPr>
            <a:spLocks noChangeArrowheads="1"/>
          </p:cNvSpPr>
          <p:nvPr/>
        </p:nvSpPr>
        <p:spPr bwMode="auto">
          <a:xfrm>
            <a:off x="2844649" y="2753179"/>
            <a:ext cx="94116" cy="66146"/>
          </a:xfrm>
          <a:prstGeom prst="star4">
            <a:avLst>
              <a:gd name="adj" fmla="val 12500"/>
            </a:avLst>
          </a:prstGeom>
          <a:solidFill>
            <a:srgbClr val="CC00C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3497263">
              <a:defRPr sz="6900">
                <a:solidFill>
                  <a:schemeClr val="tx1"/>
                </a:solidFill>
                <a:latin typeface="Arial" panose="020B0604020202020204" pitchFamily="34" charset="0"/>
              </a:defRPr>
            </a:lvl1pPr>
            <a:lvl2pPr marL="742950" indent="-285750" defTabSz="3497263">
              <a:defRPr sz="6900">
                <a:solidFill>
                  <a:schemeClr val="tx1"/>
                </a:solidFill>
                <a:latin typeface="Arial" panose="020B0604020202020204" pitchFamily="34" charset="0"/>
              </a:defRPr>
            </a:lvl2pPr>
            <a:lvl3pPr marL="1143000" indent="-228600" defTabSz="3497263">
              <a:defRPr sz="6900">
                <a:solidFill>
                  <a:schemeClr val="tx1"/>
                </a:solidFill>
                <a:latin typeface="Arial" panose="020B0604020202020204" pitchFamily="34" charset="0"/>
              </a:defRPr>
            </a:lvl3pPr>
            <a:lvl4pPr marL="1600200" indent="-228600" defTabSz="3497263">
              <a:defRPr sz="6900">
                <a:solidFill>
                  <a:schemeClr val="tx1"/>
                </a:solidFill>
                <a:latin typeface="Arial" panose="020B0604020202020204" pitchFamily="34" charset="0"/>
              </a:defRPr>
            </a:lvl4pPr>
            <a:lvl5pPr marL="2057400" indent="-228600" defTabSz="3497263">
              <a:defRPr sz="6900">
                <a:solidFill>
                  <a:schemeClr val="tx1"/>
                </a:solidFill>
                <a:latin typeface="Arial" panose="020B0604020202020204" pitchFamily="34" charset="0"/>
              </a:defRPr>
            </a:lvl5pPr>
            <a:lvl6pPr marL="2514600" indent="-228600" defTabSz="3497263" eaLnBrk="0" fontAlgn="base" hangingPunct="0">
              <a:spcBef>
                <a:spcPct val="0"/>
              </a:spcBef>
              <a:spcAft>
                <a:spcPct val="0"/>
              </a:spcAft>
              <a:defRPr sz="6900">
                <a:solidFill>
                  <a:schemeClr val="tx1"/>
                </a:solidFill>
                <a:latin typeface="Arial" panose="020B0604020202020204" pitchFamily="34" charset="0"/>
              </a:defRPr>
            </a:lvl6pPr>
            <a:lvl7pPr marL="2971800" indent="-228600" defTabSz="3497263" eaLnBrk="0" fontAlgn="base" hangingPunct="0">
              <a:spcBef>
                <a:spcPct val="0"/>
              </a:spcBef>
              <a:spcAft>
                <a:spcPct val="0"/>
              </a:spcAft>
              <a:defRPr sz="6900">
                <a:solidFill>
                  <a:schemeClr val="tx1"/>
                </a:solidFill>
                <a:latin typeface="Arial" panose="020B0604020202020204" pitchFamily="34" charset="0"/>
              </a:defRPr>
            </a:lvl7pPr>
            <a:lvl8pPr marL="3429000" indent="-228600" defTabSz="3497263" eaLnBrk="0" fontAlgn="base" hangingPunct="0">
              <a:spcBef>
                <a:spcPct val="0"/>
              </a:spcBef>
              <a:spcAft>
                <a:spcPct val="0"/>
              </a:spcAft>
              <a:defRPr sz="6900">
                <a:solidFill>
                  <a:schemeClr val="tx1"/>
                </a:solidFill>
                <a:latin typeface="Arial" panose="020B0604020202020204" pitchFamily="34" charset="0"/>
              </a:defRPr>
            </a:lvl8pPr>
            <a:lvl9pPr marL="3886200" indent="-228600" defTabSz="3497263" eaLnBrk="0" fontAlgn="base" hangingPunct="0">
              <a:spcBef>
                <a:spcPct val="0"/>
              </a:spcBef>
              <a:spcAft>
                <a:spcPct val="0"/>
              </a:spcAft>
              <a:defRPr sz="6900">
                <a:solidFill>
                  <a:schemeClr val="tx1"/>
                </a:solidFill>
                <a:latin typeface="Arial" panose="020B0604020202020204" pitchFamily="34" charset="0"/>
              </a:defRPr>
            </a:lvl9pPr>
          </a:lstStyle>
          <a:p>
            <a:pPr defTabSz="832698" fontAlgn="base">
              <a:spcBef>
                <a:spcPct val="0"/>
              </a:spcBef>
              <a:spcAft>
                <a:spcPct val="0"/>
              </a:spcAft>
            </a:pPr>
            <a:endParaRPr lang="pl-PL" altLang="pl-PL" sz="714">
              <a:solidFill>
                <a:srgbClr val="000000"/>
              </a:solidFill>
            </a:endParaRPr>
          </a:p>
        </p:txBody>
      </p:sp>
      <p:sp>
        <p:nvSpPr>
          <p:cNvPr id="2235" name="Gwiazda 4-ramienna 23">
            <a:extLst>
              <a:ext uri="{FF2B5EF4-FFF2-40B4-BE49-F238E27FC236}">
                <a16:creationId xmlns:a16="http://schemas.microsoft.com/office/drawing/2014/main" id="{1BC392C3-22BB-A359-A664-A832F8210C8B}"/>
              </a:ext>
            </a:extLst>
          </p:cNvPr>
          <p:cNvSpPr>
            <a:spLocks noChangeArrowheads="1"/>
          </p:cNvSpPr>
          <p:nvPr/>
        </p:nvSpPr>
        <p:spPr bwMode="auto">
          <a:xfrm>
            <a:off x="1955271" y="2343830"/>
            <a:ext cx="94116" cy="66146"/>
          </a:xfrm>
          <a:prstGeom prst="star4">
            <a:avLst>
              <a:gd name="adj" fmla="val 12500"/>
            </a:avLst>
          </a:prstGeom>
          <a:solidFill>
            <a:srgbClr val="CC00C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3497263">
              <a:defRPr sz="6900">
                <a:solidFill>
                  <a:schemeClr val="tx1"/>
                </a:solidFill>
                <a:latin typeface="Arial" panose="020B0604020202020204" pitchFamily="34" charset="0"/>
              </a:defRPr>
            </a:lvl1pPr>
            <a:lvl2pPr marL="742950" indent="-285750" defTabSz="3497263">
              <a:defRPr sz="6900">
                <a:solidFill>
                  <a:schemeClr val="tx1"/>
                </a:solidFill>
                <a:latin typeface="Arial" panose="020B0604020202020204" pitchFamily="34" charset="0"/>
              </a:defRPr>
            </a:lvl2pPr>
            <a:lvl3pPr marL="1143000" indent="-228600" defTabSz="3497263">
              <a:defRPr sz="6900">
                <a:solidFill>
                  <a:schemeClr val="tx1"/>
                </a:solidFill>
                <a:latin typeface="Arial" panose="020B0604020202020204" pitchFamily="34" charset="0"/>
              </a:defRPr>
            </a:lvl3pPr>
            <a:lvl4pPr marL="1600200" indent="-228600" defTabSz="3497263">
              <a:defRPr sz="6900">
                <a:solidFill>
                  <a:schemeClr val="tx1"/>
                </a:solidFill>
                <a:latin typeface="Arial" panose="020B0604020202020204" pitchFamily="34" charset="0"/>
              </a:defRPr>
            </a:lvl4pPr>
            <a:lvl5pPr marL="2057400" indent="-228600" defTabSz="3497263">
              <a:defRPr sz="6900">
                <a:solidFill>
                  <a:schemeClr val="tx1"/>
                </a:solidFill>
                <a:latin typeface="Arial" panose="020B0604020202020204" pitchFamily="34" charset="0"/>
              </a:defRPr>
            </a:lvl5pPr>
            <a:lvl6pPr marL="2514600" indent="-228600" defTabSz="3497263" eaLnBrk="0" fontAlgn="base" hangingPunct="0">
              <a:spcBef>
                <a:spcPct val="0"/>
              </a:spcBef>
              <a:spcAft>
                <a:spcPct val="0"/>
              </a:spcAft>
              <a:defRPr sz="6900">
                <a:solidFill>
                  <a:schemeClr val="tx1"/>
                </a:solidFill>
                <a:latin typeface="Arial" panose="020B0604020202020204" pitchFamily="34" charset="0"/>
              </a:defRPr>
            </a:lvl6pPr>
            <a:lvl7pPr marL="2971800" indent="-228600" defTabSz="3497263" eaLnBrk="0" fontAlgn="base" hangingPunct="0">
              <a:spcBef>
                <a:spcPct val="0"/>
              </a:spcBef>
              <a:spcAft>
                <a:spcPct val="0"/>
              </a:spcAft>
              <a:defRPr sz="6900">
                <a:solidFill>
                  <a:schemeClr val="tx1"/>
                </a:solidFill>
                <a:latin typeface="Arial" panose="020B0604020202020204" pitchFamily="34" charset="0"/>
              </a:defRPr>
            </a:lvl7pPr>
            <a:lvl8pPr marL="3429000" indent="-228600" defTabSz="3497263" eaLnBrk="0" fontAlgn="base" hangingPunct="0">
              <a:spcBef>
                <a:spcPct val="0"/>
              </a:spcBef>
              <a:spcAft>
                <a:spcPct val="0"/>
              </a:spcAft>
              <a:defRPr sz="6900">
                <a:solidFill>
                  <a:schemeClr val="tx1"/>
                </a:solidFill>
                <a:latin typeface="Arial" panose="020B0604020202020204" pitchFamily="34" charset="0"/>
              </a:defRPr>
            </a:lvl8pPr>
            <a:lvl9pPr marL="3886200" indent="-228600" defTabSz="3497263" eaLnBrk="0" fontAlgn="base" hangingPunct="0">
              <a:spcBef>
                <a:spcPct val="0"/>
              </a:spcBef>
              <a:spcAft>
                <a:spcPct val="0"/>
              </a:spcAft>
              <a:defRPr sz="6900">
                <a:solidFill>
                  <a:schemeClr val="tx1"/>
                </a:solidFill>
                <a:latin typeface="Arial" panose="020B0604020202020204" pitchFamily="34" charset="0"/>
              </a:defRPr>
            </a:lvl9pPr>
          </a:lstStyle>
          <a:p>
            <a:pPr defTabSz="832698" fontAlgn="base">
              <a:spcBef>
                <a:spcPct val="0"/>
              </a:spcBef>
              <a:spcAft>
                <a:spcPct val="0"/>
              </a:spcAft>
            </a:pPr>
            <a:endParaRPr lang="pl-PL" altLang="pl-PL" sz="714">
              <a:solidFill>
                <a:srgbClr val="000000"/>
              </a:solidFill>
            </a:endParaRPr>
          </a:p>
        </p:txBody>
      </p:sp>
      <p:sp>
        <p:nvSpPr>
          <p:cNvPr id="2236" name="Gwiazda 4-ramienna 24">
            <a:extLst>
              <a:ext uri="{FF2B5EF4-FFF2-40B4-BE49-F238E27FC236}">
                <a16:creationId xmlns:a16="http://schemas.microsoft.com/office/drawing/2014/main" id="{8A2AF07D-75DA-4CD6-2A79-FFE89A26BC02}"/>
              </a:ext>
            </a:extLst>
          </p:cNvPr>
          <p:cNvSpPr>
            <a:spLocks noChangeArrowheads="1"/>
          </p:cNvSpPr>
          <p:nvPr/>
        </p:nvSpPr>
        <p:spPr bwMode="auto">
          <a:xfrm>
            <a:off x="1964720" y="2443238"/>
            <a:ext cx="92982" cy="65768"/>
          </a:xfrm>
          <a:prstGeom prst="star4">
            <a:avLst>
              <a:gd name="adj" fmla="val 12500"/>
            </a:avLst>
          </a:prstGeom>
          <a:solidFill>
            <a:srgbClr val="CC00C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3497263">
              <a:defRPr sz="6900">
                <a:solidFill>
                  <a:schemeClr val="tx1"/>
                </a:solidFill>
                <a:latin typeface="Arial" panose="020B0604020202020204" pitchFamily="34" charset="0"/>
              </a:defRPr>
            </a:lvl1pPr>
            <a:lvl2pPr marL="742950" indent="-285750" defTabSz="3497263">
              <a:defRPr sz="6900">
                <a:solidFill>
                  <a:schemeClr val="tx1"/>
                </a:solidFill>
                <a:latin typeface="Arial" panose="020B0604020202020204" pitchFamily="34" charset="0"/>
              </a:defRPr>
            </a:lvl2pPr>
            <a:lvl3pPr marL="1143000" indent="-228600" defTabSz="3497263">
              <a:defRPr sz="6900">
                <a:solidFill>
                  <a:schemeClr val="tx1"/>
                </a:solidFill>
                <a:latin typeface="Arial" panose="020B0604020202020204" pitchFamily="34" charset="0"/>
              </a:defRPr>
            </a:lvl3pPr>
            <a:lvl4pPr marL="1600200" indent="-228600" defTabSz="3497263">
              <a:defRPr sz="6900">
                <a:solidFill>
                  <a:schemeClr val="tx1"/>
                </a:solidFill>
                <a:latin typeface="Arial" panose="020B0604020202020204" pitchFamily="34" charset="0"/>
              </a:defRPr>
            </a:lvl4pPr>
            <a:lvl5pPr marL="2057400" indent="-228600" defTabSz="3497263">
              <a:defRPr sz="6900">
                <a:solidFill>
                  <a:schemeClr val="tx1"/>
                </a:solidFill>
                <a:latin typeface="Arial" panose="020B0604020202020204" pitchFamily="34" charset="0"/>
              </a:defRPr>
            </a:lvl5pPr>
            <a:lvl6pPr marL="2514600" indent="-228600" defTabSz="3497263" eaLnBrk="0" fontAlgn="base" hangingPunct="0">
              <a:spcBef>
                <a:spcPct val="0"/>
              </a:spcBef>
              <a:spcAft>
                <a:spcPct val="0"/>
              </a:spcAft>
              <a:defRPr sz="6900">
                <a:solidFill>
                  <a:schemeClr val="tx1"/>
                </a:solidFill>
                <a:latin typeface="Arial" panose="020B0604020202020204" pitchFamily="34" charset="0"/>
              </a:defRPr>
            </a:lvl6pPr>
            <a:lvl7pPr marL="2971800" indent="-228600" defTabSz="3497263" eaLnBrk="0" fontAlgn="base" hangingPunct="0">
              <a:spcBef>
                <a:spcPct val="0"/>
              </a:spcBef>
              <a:spcAft>
                <a:spcPct val="0"/>
              </a:spcAft>
              <a:defRPr sz="6900">
                <a:solidFill>
                  <a:schemeClr val="tx1"/>
                </a:solidFill>
                <a:latin typeface="Arial" panose="020B0604020202020204" pitchFamily="34" charset="0"/>
              </a:defRPr>
            </a:lvl7pPr>
            <a:lvl8pPr marL="3429000" indent="-228600" defTabSz="3497263" eaLnBrk="0" fontAlgn="base" hangingPunct="0">
              <a:spcBef>
                <a:spcPct val="0"/>
              </a:spcBef>
              <a:spcAft>
                <a:spcPct val="0"/>
              </a:spcAft>
              <a:defRPr sz="6900">
                <a:solidFill>
                  <a:schemeClr val="tx1"/>
                </a:solidFill>
                <a:latin typeface="Arial" panose="020B0604020202020204" pitchFamily="34" charset="0"/>
              </a:defRPr>
            </a:lvl8pPr>
            <a:lvl9pPr marL="3886200" indent="-228600" defTabSz="3497263" eaLnBrk="0" fontAlgn="base" hangingPunct="0">
              <a:spcBef>
                <a:spcPct val="0"/>
              </a:spcBef>
              <a:spcAft>
                <a:spcPct val="0"/>
              </a:spcAft>
              <a:defRPr sz="6900">
                <a:solidFill>
                  <a:schemeClr val="tx1"/>
                </a:solidFill>
                <a:latin typeface="Arial" panose="020B0604020202020204" pitchFamily="34" charset="0"/>
              </a:defRPr>
            </a:lvl9pPr>
          </a:lstStyle>
          <a:p>
            <a:pPr defTabSz="832698" fontAlgn="base">
              <a:spcBef>
                <a:spcPct val="0"/>
              </a:spcBef>
              <a:spcAft>
                <a:spcPct val="0"/>
              </a:spcAft>
            </a:pPr>
            <a:endParaRPr lang="pl-PL" altLang="pl-PL" sz="714">
              <a:solidFill>
                <a:srgbClr val="000000"/>
              </a:solidFill>
            </a:endParaRPr>
          </a:p>
        </p:txBody>
      </p:sp>
      <p:sp>
        <p:nvSpPr>
          <p:cNvPr id="2237" name="Gwiazda 4-ramienna 25">
            <a:extLst>
              <a:ext uri="{FF2B5EF4-FFF2-40B4-BE49-F238E27FC236}">
                <a16:creationId xmlns:a16="http://schemas.microsoft.com/office/drawing/2014/main" id="{6B4CAFD1-C0BF-C72A-11AC-FB32C42E6929}"/>
              </a:ext>
            </a:extLst>
          </p:cNvPr>
          <p:cNvSpPr>
            <a:spLocks noChangeArrowheads="1"/>
          </p:cNvSpPr>
          <p:nvPr/>
        </p:nvSpPr>
        <p:spPr bwMode="auto">
          <a:xfrm>
            <a:off x="423334" y="3328081"/>
            <a:ext cx="154592" cy="153458"/>
          </a:xfrm>
          <a:prstGeom prst="star4">
            <a:avLst>
              <a:gd name="adj" fmla="val 12500"/>
            </a:avLst>
          </a:prstGeom>
          <a:solidFill>
            <a:srgbClr val="CC00C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3497263">
              <a:defRPr sz="6900">
                <a:solidFill>
                  <a:schemeClr val="tx1"/>
                </a:solidFill>
                <a:latin typeface="Arial" panose="020B0604020202020204" pitchFamily="34" charset="0"/>
              </a:defRPr>
            </a:lvl1pPr>
            <a:lvl2pPr marL="742950" indent="-285750" defTabSz="3497263">
              <a:defRPr sz="6900">
                <a:solidFill>
                  <a:schemeClr val="tx1"/>
                </a:solidFill>
                <a:latin typeface="Arial" panose="020B0604020202020204" pitchFamily="34" charset="0"/>
              </a:defRPr>
            </a:lvl2pPr>
            <a:lvl3pPr marL="1143000" indent="-228600" defTabSz="3497263">
              <a:defRPr sz="6900">
                <a:solidFill>
                  <a:schemeClr val="tx1"/>
                </a:solidFill>
                <a:latin typeface="Arial" panose="020B0604020202020204" pitchFamily="34" charset="0"/>
              </a:defRPr>
            </a:lvl3pPr>
            <a:lvl4pPr marL="1600200" indent="-228600" defTabSz="3497263">
              <a:defRPr sz="6900">
                <a:solidFill>
                  <a:schemeClr val="tx1"/>
                </a:solidFill>
                <a:latin typeface="Arial" panose="020B0604020202020204" pitchFamily="34" charset="0"/>
              </a:defRPr>
            </a:lvl4pPr>
            <a:lvl5pPr marL="2057400" indent="-228600" defTabSz="3497263">
              <a:defRPr sz="6900">
                <a:solidFill>
                  <a:schemeClr val="tx1"/>
                </a:solidFill>
                <a:latin typeface="Arial" panose="020B0604020202020204" pitchFamily="34" charset="0"/>
              </a:defRPr>
            </a:lvl5pPr>
            <a:lvl6pPr marL="2514600" indent="-228600" defTabSz="3497263" eaLnBrk="0" fontAlgn="base" hangingPunct="0">
              <a:spcBef>
                <a:spcPct val="0"/>
              </a:spcBef>
              <a:spcAft>
                <a:spcPct val="0"/>
              </a:spcAft>
              <a:defRPr sz="6900">
                <a:solidFill>
                  <a:schemeClr val="tx1"/>
                </a:solidFill>
                <a:latin typeface="Arial" panose="020B0604020202020204" pitchFamily="34" charset="0"/>
              </a:defRPr>
            </a:lvl6pPr>
            <a:lvl7pPr marL="2971800" indent="-228600" defTabSz="3497263" eaLnBrk="0" fontAlgn="base" hangingPunct="0">
              <a:spcBef>
                <a:spcPct val="0"/>
              </a:spcBef>
              <a:spcAft>
                <a:spcPct val="0"/>
              </a:spcAft>
              <a:defRPr sz="6900">
                <a:solidFill>
                  <a:schemeClr val="tx1"/>
                </a:solidFill>
                <a:latin typeface="Arial" panose="020B0604020202020204" pitchFamily="34" charset="0"/>
              </a:defRPr>
            </a:lvl7pPr>
            <a:lvl8pPr marL="3429000" indent="-228600" defTabSz="3497263" eaLnBrk="0" fontAlgn="base" hangingPunct="0">
              <a:spcBef>
                <a:spcPct val="0"/>
              </a:spcBef>
              <a:spcAft>
                <a:spcPct val="0"/>
              </a:spcAft>
              <a:defRPr sz="6900">
                <a:solidFill>
                  <a:schemeClr val="tx1"/>
                </a:solidFill>
                <a:latin typeface="Arial" panose="020B0604020202020204" pitchFamily="34" charset="0"/>
              </a:defRPr>
            </a:lvl8pPr>
            <a:lvl9pPr marL="3886200" indent="-228600" defTabSz="3497263" eaLnBrk="0" fontAlgn="base" hangingPunct="0">
              <a:spcBef>
                <a:spcPct val="0"/>
              </a:spcBef>
              <a:spcAft>
                <a:spcPct val="0"/>
              </a:spcAft>
              <a:defRPr sz="6900">
                <a:solidFill>
                  <a:schemeClr val="tx1"/>
                </a:solidFill>
                <a:latin typeface="Arial" panose="020B0604020202020204" pitchFamily="34" charset="0"/>
              </a:defRPr>
            </a:lvl9pPr>
          </a:lstStyle>
          <a:p>
            <a:pPr defTabSz="832698" fontAlgn="base">
              <a:spcBef>
                <a:spcPct val="0"/>
              </a:spcBef>
              <a:spcAft>
                <a:spcPct val="0"/>
              </a:spcAft>
            </a:pPr>
            <a:endParaRPr lang="pl-PL" altLang="pl-PL" sz="714">
              <a:solidFill>
                <a:srgbClr val="000000"/>
              </a:solidFill>
            </a:endParaRPr>
          </a:p>
        </p:txBody>
      </p:sp>
      <p:sp>
        <p:nvSpPr>
          <p:cNvPr id="2238" name="pole tekstowe 26">
            <a:extLst>
              <a:ext uri="{FF2B5EF4-FFF2-40B4-BE49-F238E27FC236}">
                <a16:creationId xmlns:a16="http://schemas.microsoft.com/office/drawing/2014/main" id="{350D81F7-AAA1-4CBB-F62D-0BFDC686B6EC}"/>
              </a:ext>
            </a:extLst>
          </p:cNvPr>
          <p:cNvSpPr txBox="1">
            <a:spLocks noChangeArrowheads="1"/>
          </p:cNvSpPr>
          <p:nvPr/>
        </p:nvSpPr>
        <p:spPr bwMode="auto">
          <a:xfrm>
            <a:off x="609298" y="3329215"/>
            <a:ext cx="1302506" cy="20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defTabSz="217719" fontAlgn="base">
              <a:spcBef>
                <a:spcPct val="0"/>
              </a:spcBef>
              <a:spcAft>
                <a:spcPct val="0"/>
              </a:spcAft>
            </a:pPr>
            <a:r>
              <a:rPr lang="pl-PL" altLang="pl-PL" sz="714">
                <a:solidFill>
                  <a:srgbClr val="000000"/>
                </a:solidFill>
              </a:rPr>
              <a:t>Wells with stygobionts </a:t>
            </a:r>
          </a:p>
        </p:txBody>
      </p:sp>
      <p:sp>
        <p:nvSpPr>
          <p:cNvPr id="2239" name="Elipsa 27">
            <a:extLst>
              <a:ext uri="{FF2B5EF4-FFF2-40B4-BE49-F238E27FC236}">
                <a16:creationId xmlns:a16="http://schemas.microsoft.com/office/drawing/2014/main" id="{CB08B010-6A04-ED2A-9A78-32DD11EDAB67}"/>
              </a:ext>
            </a:extLst>
          </p:cNvPr>
          <p:cNvSpPr>
            <a:spLocks noChangeArrowheads="1"/>
          </p:cNvSpPr>
          <p:nvPr/>
        </p:nvSpPr>
        <p:spPr bwMode="auto">
          <a:xfrm rot="2887871" flipH="1">
            <a:off x="2189994" y="2214941"/>
            <a:ext cx="112637" cy="391583"/>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defTabSz="3497263">
              <a:defRPr sz="6900">
                <a:solidFill>
                  <a:schemeClr val="tx1"/>
                </a:solidFill>
                <a:latin typeface="Arial" panose="020B0604020202020204" pitchFamily="34" charset="0"/>
              </a:defRPr>
            </a:lvl1pPr>
            <a:lvl2pPr marL="742950" indent="-285750" defTabSz="3497263">
              <a:defRPr sz="6900">
                <a:solidFill>
                  <a:schemeClr val="tx1"/>
                </a:solidFill>
                <a:latin typeface="Arial" panose="020B0604020202020204" pitchFamily="34" charset="0"/>
              </a:defRPr>
            </a:lvl2pPr>
            <a:lvl3pPr marL="1143000" indent="-228600" defTabSz="3497263">
              <a:defRPr sz="6900">
                <a:solidFill>
                  <a:schemeClr val="tx1"/>
                </a:solidFill>
                <a:latin typeface="Arial" panose="020B0604020202020204" pitchFamily="34" charset="0"/>
              </a:defRPr>
            </a:lvl3pPr>
            <a:lvl4pPr marL="1600200" indent="-228600" defTabSz="3497263">
              <a:defRPr sz="6900">
                <a:solidFill>
                  <a:schemeClr val="tx1"/>
                </a:solidFill>
                <a:latin typeface="Arial" panose="020B0604020202020204" pitchFamily="34" charset="0"/>
              </a:defRPr>
            </a:lvl4pPr>
            <a:lvl5pPr marL="2057400" indent="-228600" defTabSz="3497263">
              <a:defRPr sz="6900">
                <a:solidFill>
                  <a:schemeClr val="tx1"/>
                </a:solidFill>
                <a:latin typeface="Arial" panose="020B0604020202020204" pitchFamily="34" charset="0"/>
              </a:defRPr>
            </a:lvl5pPr>
            <a:lvl6pPr marL="2514600" indent="-228600" defTabSz="3497263" eaLnBrk="0" fontAlgn="base" hangingPunct="0">
              <a:spcBef>
                <a:spcPct val="0"/>
              </a:spcBef>
              <a:spcAft>
                <a:spcPct val="0"/>
              </a:spcAft>
              <a:defRPr sz="6900">
                <a:solidFill>
                  <a:schemeClr val="tx1"/>
                </a:solidFill>
                <a:latin typeface="Arial" panose="020B0604020202020204" pitchFamily="34" charset="0"/>
              </a:defRPr>
            </a:lvl6pPr>
            <a:lvl7pPr marL="2971800" indent="-228600" defTabSz="3497263" eaLnBrk="0" fontAlgn="base" hangingPunct="0">
              <a:spcBef>
                <a:spcPct val="0"/>
              </a:spcBef>
              <a:spcAft>
                <a:spcPct val="0"/>
              </a:spcAft>
              <a:defRPr sz="6900">
                <a:solidFill>
                  <a:schemeClr val="tx1"/>
                </a:solidFill>
                <a:latin typeface="Arial" panose="020B0604020202020204" pitchFamily="34" charset="0"/>
              </a:defRPr>
            </a:lvl7pPr>
            <a:lvl8pPr marL="3429000" indent="-228600" defTabSz="3497263" eaLnBrk="0" fontAlgn="base" hangingPunct="0">
              <a:spcBef>
                <a:spcPct val="0"/>
              </a:spcBef>
              <a:spcAft>
                <a:spcPct val="0"/>
              </a:spcAft>
              <a:defRPr sz="6900">
                <a:solidFill>
                  <a:schemeClr val="tx1"/>
                </a:solidFill>
                <a:latin typeface="Arial" panose="020B0604020202020204" pitchFamily="34" charset="0"/>
              </a:defRPr>
            </a:lvl8pPr>
            <a:lvl9pPr marL="3886200" indent="-228600" defTabSz="3497263" eaLnBrk="0" fontAlgn="base" hangingPunct="0">
              <a:spcBef>
                <a:spcPct val="0"/>
              </a:spcBef>
              <a:spcAft>
                <a:spcPct val="0"/>
              </a:spcAft>
              <a:defRPr sz="6900">
                <a:solidFill>
                  <a:schemeClr val="tx1"/>
                </a:solidFill>
                <a:latin typeface="Arial" panose="020B0604020202020204" pitchFamily="34" charset="0"/>
              </a:defRPr>
            </a:lvl9pPr>
          </a:lstStyle>
          <a:p>
            <a:pPr defTabSz="832698" fontAlgn="base">
              <a:spcBef>
                <a:spcPct val="0"/>
              </a:spcBef>
              <a:spcAft>
                <a:spcPct val="0"/>
              </a:spcAft>
            </a:pPr>
            <a:endParaRPr lang="pl-PL" altLang="pl-PL" sz="714">
              <a:solidFill>
                <a:srgbClr val="000000"/>
              </a:solidFill>
            </a:endParaRPr>
          </a:p>
        </p:txBody>
      </p:sp>
      <p:sp>
        <p:nvSpPr>
          <p:cNvPr id="2240" name="Elipsa 28">
            <a:extLst>
              <a:ext uri="{FF2B5EF4-FFF2-40B4-BE49-F238E27FC236}">
                <a16:creationId xmlns:a16="http://schemas.microsoft.com/office/drawing/2014/main" id="{85297D8A-2560-145E-2F5F-DD8F0888402A}"/>
              </a:ext>
            </a:extLst>
          </p:cNvPr>
          <p:cNvSpPr>
            <a:spLocks noChangeArrowheads="1"/>
          </p:cNvSpPr>
          <p:nvPr/>
        </p:nvSpPr>
        <p:spPr bwMode="auto">
          <a:xfrm rot="2887871">
            <a:off x="1768362" y="3299543"/>
            <a:ext cx="105833" cy="264961"/>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defTabSz="3497263">
              <a:defRPr sz="6900">
                <a:solidFill>
                  <a:schemeClr val="tx1"/>
                </a:solidFill>
                <a:latin typeface="Arial" panose="020B0604020202020204" pitchFamily="34" charset="0"/>
              </a:defRPr>
            </a:lvl1pPr>
            <a:lvl2pPr marL="742950" indent="-285750" defTabSz="3497263">
              <a:defRPr sz="6900">
                <a:solidFill>
                  <a:schemeClr val="tx1"/>
                </a:solidFill>
                <a:latin typeface="Arial" panose="020B0604020202020204" pitchFamily="34" charset="0"/>
              </a:defRPr>
            </a:lvl2pPr>
            <a:lvl3pPr marL="1143000" indent="-228600" defTabSz="3497263">
              <a:defRPr sz="6900">
                <a:solidFill>
                  <a:schemeClr val="tx1"/>
                </a:solidFill>
                <a:latin typeface="Arial" panose="020B0604020202020204" pitchFamily="34" charset="0"/>
              </a:defRPr>
            </a:lvl3pPr>
            <a:lvl4pPr marL="1600200" indent="-228600" defTabSz="3497263">
              <a:defRPr sz="6900">
                <a:solidFill>
                  <a:schemeClr val="tx1"/>
                </a:solidFill>
                <a:latin typeface="Arial" panose="020B0604020202020204" pitchFamily="34" charset="0"/>
              </a:defRPr>
            </a:lvl4pPr>
            <a:lvl5pPr marL="2057400" indent="-228600" defTabSz="3497263">
              <a:defRPr sz="6900">
                <a:solidFill>
                  <a:schemeClr val="tx1"/>
                </a:solidFill>
                <a:latin typeface="Arial" panose="020B0604020202020204" pitchFamily="34" charset="0"/>
              </a:defRPr>
            </a:lvl5pPr>
            <a:lvl6pPr marL="2514600" indent="-228600" defTabSz="3497263" eaLnBrk="0" fontAlgn="base" hangingPunct="0">
              <a:spcBef>
                <a:spcPct val="0"/>
              </a:spcBef>
              <a:spcAft>
                <a:spcPct val="0"/>
              </a:spcAft>
              <a:defRPr sz="6900">
                <a:solidFill>
                  <a:schemeClr val="tx1"/>
                </a:solidFill>
                <a:latin typeface="Arial" panose="020B0604020202020204" pitchFamily="34" charset="0"/>
              </a:defRPr>
            </a:lvl6pPr>
            <a:lvl7pPr marL="2971800" indent="-228600" defTabSz="3497263" eaLnBrk="0" fontAlgn="base" hangingPunct="0">
              <a:spcBef>
                <a:spcPct val="0"/>
              </a:spcBef>
              <a:spcAft>
                <a:spcPct val="0"/>
              </a:spcAft>
              <a:defRPr sz="6900">
                <a:solidFill>
                  <a:schemeClr val="tx1"/>
                </a:solidFill>
                <a:latin typeface="Arial" panose="020B0604020202020204" pitchFamily="34" charset="0"/>
              </a:defRPr>
            </a:lvl7pPr>
            <a:lvl8pPr marL="3429000" indent="-228600" defTabSz="3497263" eaLnBrk="0" fontAlgn="base" hangingPunct="0">
              <a:spcBef>
                <a:spcPct val="0"/>
              </a:spcBef>
              <a:spcAft>
                <a:spcPct val="0"/>
              </a:spcAft>
              <a:defRPr sz="6900">
                <a:solidFill>
                  <a:schemeClr val="tx1"/>
                </a:solidFill>
                <a:latin typeface="Arial" panose="020B0604020202020204" pitchFamily="34" charset="0"/>
              </a:defRPr>
            </a:lvl8pPr>
            <a:lvl9pPr marL="3886200" indent="-228600" defTabSz="3497263" eaLnBrk="0" fontAlgn="base" hangingPunct="0">
              <a:spcBef>
                <a:spcPct val="0"/>
              </a:spcBef>
              <a:spcAft>
                <a:spcPct val="0"/>
              </a:spcAft>
              <a:defRPr sz="6900">
                <a:solidFill>
                  <a:schemeClr val="tx1"/>
                </a:solidFill>
                <a:latin typeface="Arial" panose="020B0604020202020204" pitchFamily="34" charset="0"/>
              </a:defRPr>
            </a:lvl9pPr>
          </a:lstStyle>
          <a:p>
            <a:pPr defTabSz="832698" fontAlgn="base">
              <a:spcBef>
                <a:spcPct val="0"/>
              </a:spcBef>
              <a:spcAft>
                <a:spcPct val="0"/>
              </a:spcAft>
            </a:pPr>
            <a:endParaRPr lang="pl-PL" altLang="pl-PL" sz="714">
              <a:solidFill>
                <a:srgbClr val="000000"/>
              </a:solidFill>
            </a:endParaRPr>
          </a:p>
        </p:txBody>
      </p:sp>
      <p:sp>
        <p:nvSpPr>
          <p:cNvPr id="2241" name="pole tekstowe 26">
            <a:extLst>
              <a:ext uri="{FF2B5EF4-FFF2-40B4-BE49-F238E27FC236}">
                <a16:creationId xmlns:a16="http://schemas.microsoft.com/office/drawing/2014/main" id="{71760B1F-7D15-0553-F763-9F74F37B7F1D}"/>
              </a:ext>
            </a:extLst>
          </p:cNvPr>
          <p:cNvSpPr txBox="1">
            <a:spLocks noChangeArrowheads="1"/>
          </p:cNvSpPr>
          <p:nvPr/>
        </p:nvSpPr>
        <p:spPr bwMode="auto">
          <a:xfrm>
            <a:off x="2011212" y="3352649"/>
            <a:ext cx="1678970" cy="20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Arial" panose="020B0604020202020204" pitchFamily="34" charset="0"/>
              </a:defRPr>
            </a:lvl1pPr>
            <a:lvl2pPr marL="742950" indent="-285750">
              <a:defRPr sz="6900">
                <a:solidFill>
                  <a:schemeClr val="tx1"/>
                </a:solidFill>
                <a:latin typeface="Arial" panose="020B0604020202020204" pitchFamily="34" charset="0"/>
              </a:defRPr>
            </a:lvl2pPr>
            <a:lvl3pPr marL="1143000" indent="-228600">
              <a:defRPr sz="6900">
                <a:solidFill>
                  <a:schemeClr val="tx1"/>
                </a:solidFill>
                <a:latin typeface="Arial" panose="020B0604020202020204" pitchFamily="34" charset="0"/>
              </a:defRPr>
            </a:lvl3pPr>
            <a:lvl4pPr marL="1600200" indent="-228600">
              <a:defRPr sz="6900">
                <a:solidFill>
                  <a:schemeClr val="tx1"/>
                </a:solidFill>
                <a:latin typeface="Arial" panose="020B0604020202020204" pitchFamily="34" charset="0"/>
              </a:defRPr>
            </a:lvl4pPr>
            <a:lvl5pPr marL="2057400" indent="-228600">
              <a:defRPr sz="6900">
                <a:solidFill>
                  <a:schemeClr val="tx1"/>
                </a:solidFill>
                <a:latin typeface="Arial" panose="020B0604020202020204" pitchFamily="34" charset="0"/>
              </a:defRPr>
            </a:lvl5pPr>
            <a:lvl6pPr marL="2514600" indent="-228600" eaLnBrk="0" fontAlgn="base" hangingPunct="0">
              <a:spcBef>
                <a:spcPct val="0"/>
              </a:spcBef>
              <a:spcAft>
                <a:spcPct val="0"/>
              </a:spcAft>
              <a:defRPr sz="6900">
                <a:solidFill>
                  <a:schemeClr val="tx1"/>
                </a:solidFill>
                <a:latin typeface="Arial" panose="020B0604020202020204" pitchFamily="34" charset="0"/>
              </a:defRPr>
            </a:lvl6pPr>
            <a:lvl7pPr marL="2971800" indent="-228600" eaLnBrk="0" fontAlgn="base" hangingPunct="0">
              <a:spcBef>
                <a:spcPct val="0"/>
              </a:spcBef>
              <a:spcAft>
                <a:spcPct val="0"/>
              </a:spcAft>
              <a:defRPr sz="6900">
                <a:solidFill>
                  <a:schemeClr val="tx1"/>
                </a:solidFill>
                <a:latin typeface="Arial" panose="020B0604020202020204" pitchFamily="34" charset="0"/>
              </a:defRPr>
            </a:lvl7pPr>
            <a:lvl8pPr marL="3429000" indent="-228600" eaLnBrk="0" fontAlgn="base" hangingPunct="0">
              <a:spcBef>
                <a:spcPct val="0"/>
              </a:spcBef>
              <a:spcAft>
                <a:spcPct val="0"/>
              </a:spcAft>
              <a:defRPr sz="6900">
                <a:solidFill>
                  <a:schemeClr val="tx1"/>
                </a:solidFill>
                <a:latin typeface="Arial" panose="020B0604020202020204" pitchFamily="34" charset="0"/>
              </a:defRPr>
            </a:lvl8pPr>
            <a:lvl9pPr marL="3886200" indent="-228600" eaLnBrk="0" fontAlgn="base" hangingPunct="0">
              <a:spcBef>
                <a:spcPct val="0"/>
              </a:spcBef>
              <a:spcAft>
                <a:spcPct val="0"/>
              </a:spcAft>
              <a:defRPr sz="6900">
                <a:solidFill>
                  <a:schemeClr val="tx1"/>
                </a:solidFill>
                <a:latin typeface="Arial" panose="020B0604020202020204" pitchFamily="34" charset="0"/>
              </a:defRPr>
            </a:lvl9pPr>
          </a:lstStyle>
          <a:p>
            <a:pPr defTabSz="217719" fontAlgn="base">
              <a:spcBef>
                <a:spcPct val="0"/>
              </a:spcBef>
              <a:spcAft>
                <a:spcPct val="0"/>
              </a:spcAft>
            </a:pPr>
            <a:r>
              <a:rPr lang="pl-PL" altLang="pl-PL" sz="714">
                <a:solidFill>
                  <a:srgbClr val="000000"/>
                </a:solidFill>
              </a:rPr>
              <a:t>Wells along Vistula River</a:t>
            </a:r>
          </a:p>
        </p:txBody>
      </p:sp>
      <p:sp>
        <p:nvSpPr>
          <p:cNvPr id="31" name="pole tekstowe 30">
            <a:extLst>
              <a:ext uri="{FF2B5EF4-FFF2-40B4-BE49-F238E27FC236}">
                <a16:creationId xmlns:a16="http://schemas.microsoft.com/office/drawing/2014/main" id="{DD069CF6-FB20-B38C-D860-551B2DF98049}"/>
              </a:ext>
            </a:extLst>
          </p:cNvPr>
          <p:cNvSpPr txBox="1"/>
          <p:nvPr/>
        </p:nvSpPr>
        <p:spPr>
          <a:xfrm>
            <a:off x="3554866" y="5272768"/>
            <a:ext cx="3271762" cy="971548"/>
          </a:xfrm>
          <a:prstGeom prst="rect">
            <a:avLst/>
          </a:prstGeom>
          <a:noFill/>
        </p:spPr>
        <p:txBody>
          <a:bodyPr>
            <a:spAutoFit/>
          </a:bodyPr>
          <a:lstStyle/>
          <a:p>
            <a:pPr defTabSz="217719" fontAlgn="base">
              <a:spcBef>
                <a:spcPct val="0"/>
              </a:spcBef>
              <a:spcAft>
                <a:spcPct val="0"/>
              </a:spcAft>
              <a:defRPr/>
            </a:pPr>
            <a:r>
              <a:rPr lang="en-US" sz="714" b="1" dirty="0">
                <a:solidFill>
                  <a:srgbClr val="000000"/>
                </a:solidFill>
                <a:latin typeface="Arial" charset="0"/>
              </a:rPr>
              <a:t>Conclusions</a:t>
            </a:r>
          </a:p>
          <a:p>
            <a:pPr marL="248816" indent="-248816" defTabSz="217719" fontAlgn="base">
              <a:spcBef>
                <a:spcPct val="0"/>
              </a:spcBef>
              <a:spcAft>
                <a:spcPct val="0"/>
              </a:spcAft>
              <a:buFontTx/>
              <a:buAutoNum type="arabicPeriod"/>
              <a:defRPr/>
            </a:pPr>
            <a:r>
              <a:rPr lang="en-US" sz="714" dirty="0">
                <a:solidFill>
                  <a:srgbClr val="000000"/>
                </a:solidFill>
                <a:latin typeface="Arial" charset="0"/>
              </a:rPr>
              <a:t>The values of water chemistry parameters were very variable.</a:t>
            </a:r>
          </a:p>
          <a:p>
            <a:pPr marL="248816" indent="-248816" defTabSz="217719" fontAlgn="base">
              <a:spcBef>
                <a:spcPct val="0"/>
              </a:spcBef>
              <a:spcAft>
                <a:spcPct val="0"/>
              </a:spcAft>
              <a:buFontTx/>
              <a:buAutoNum type="arabicPeriod"/>
              <a:defRPr/>
            </a:pPr>
            <a:r>
              <a:rPr lang="en-US" sz="714" dirty="0">
                <a:solidFill>
                  <a:srgbClr val="000000"/>
                </a:solidFill>
                <a:latin typeface="Arial" charset="0"/>
              </a:rPr>
              <a:t>Diversified and fairly rich invertebrate fauna was found in </a:t>
            </a:r>
            <a:r>
              <a:rPr lang="en-US" sz="714" dirty="0" err="1">
                <a:solidFill>
                  <a:srgbClr val="000000"/>
                </a:solidFill>
                <a:latin typeface="Arial" charset="0"/>
              </a:rPr>
              <a:t>Kraków</a:t>
            </a:r>
            <a:r>
              <a:rPr lang="en-US" sz="714" dirty="0">
                <a:solidFill>
                  <a:srgbClr val="000000"/>
                </a:solidFill>
                <a:latin typeface="Arial" charset="0"/>
              </a:rPr>
              <a:t> wells.</a:t>
            </a:r>
          </a:p>
          <a:p>
            <a:pPr marL="248816" indent="-248816" defTabSz="217719" fontAlgn="base">
              <a:spcBef>
                <a:spcPct val="0"/>
              </a:spcBef>
              <a:spcAft>
                <a:spcPct val="0"/>
              </a:spcAft>
              <a:buFontTx/>
              <a:buAutoNum type="arabicPeriod"/>
              <a:defRPr/>
            </a:pPr>
            <a:r>
              <a:rPr lang="en-US" sz="714" dirty="0">
                <a:solidFill>
                  <a:srgbClr val="000000"/>
                </a:solidFill>
                <a:latin typeface="Arial" charset="0"/>
              </a:rPr>
              <a:t>The correlation between geology and fauna occurrence was not confirmed.</a:t>
            </a:r>
          </a:p>
          <a:p>
            <a:pPr marL="248816" indent="-248816" defTabSz="217719" fontAlgn="base">
              <a:spcBef>
                <a:spcPct val="0"/>
              </a:spcBef>
              <a:spcAft>
                <a:spcPct val="0"/>
              </a:spcAft>
              <a:buFontTx/>
              <a:buAutoNum type="arabicPeriod"/>
              <a:defRPr/>
            </a:pPr>
            <a:r>
              <a:rPr lang="en-US" sz="714" dirty="0">
                <a:solidFill>
                  <a:srgbClr val="000000"/>
                </a:solidFill>
                <a:latin typeface="Arial" charset="0"/>
              </a:rPr>
              <a:t>The presence and abundance of aquatic fauna in </a:t>
            </a:r>
            <a:r>
              <a:rPr lang="en-US" sz="714" dirty="0" err="1">
                <a:solidFill>
                  <a:srgbClr val="000000"/>
                </a:solidFill>
                <a:latin typeface="Arial" charset="0"/>
              </a:rPr>
              <a:t>Kraków</a:t>
            </a:r>
            <a:r>
              <a:rPr lang="en-US" sz="714" dirty="0">
                <a:solidFill>
                  <a:srgbClr val="000000"/>
                </a:solidFill>
                <a:latin typeface="Arial" charset="0"/>
              </a:rPr>
              <a:t> wells may be affected by local unknown factors. </a:t>
            </a:r>
          </a:p>
        </p:txBody>
      </p:sp>
      <p:pic>
        <p:nvPicPr>
          <p:cNvPr id="2243" name="Picture 196" descr="\\Iopfap01\zakladowe\Hydro\Galas\studnie krakowskie\zdjęcia studni krakowskich\Os. Strusia 14_3_mały.jpg">
            <a:extLst>
              <a:ext uri="{FF2B5EF4-FFF2-40B4-BE49-F238E27FC236}">
                <a16:creationId xmlns:a16="http://schemas.microsoft.com/office/drawing/2014/main" id="{8F6139A5-59A9-DCF1-9795-40FFD2F5B9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5914" y="3360964"/>
            <a:ext cx="1438955" cy="179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44" name="Rectangle 200">
            <a:extLst>
              <a:ext uri="{FF2B5EF4-FFF2-40B4-BE49-F238E27FC236}">
                <a16:creationId xmlns:a16="http://schemas.microsoft.com/office/drawing/2014/main" id="{27BF2C0D-186B-8E0B-EBEB-B473D66454DF}"/>
              </a:ext>
            </a:extLst>
          </p:cNvPr>
          <p:cNvSpPr>
            <a:spLocks noChangeArrowheads="1"/>
          </p:cNvSpPr>
          <p:nvPr/>
        </p:nvSpPr>
        <p:spPr bwMode="auto">
          <a:xfrm>
            <a:off x="3499303" y="5946331"/>
            <a:ext cx="5388429" cy="882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966788" algn="l"/>
                <a:tab pos="2520950" algn="l"/>
                <a:tab pos="3117850" algn="l"/>
              </a:tabLst>
              <a:defRPr sz="6900">
                <a:solidFill>
                  <a:schemeClr val="tx1"/>
                </a:solidFill>
                <a:latin typeface="Arial" panose="020B0604020202020204" pitchFamily="34" charset="0"/>
              </a:defRPr>
            </a:lvl1pPr>
            <a:lvl2pPr marL="742950" indent="-285750">
              <a:tabLst>
                <a:tab pos="966788" algn="l"/>
                <a:tab pos="2520950" algn="l"/>
                <a:tab pos="3117850" algn="l"/>
              </a:tabLst>
              <a:defRPr sz="6900">
                <a:solidFill>
                  <a:schemeClr val="tx1"/>
                </a:solidFill>
                <a:latin typeface="Arial" panose="020B0604020202020204" pitchFamily="34" charset="0"/>
              </a:defRPr>
            </a:lvl2pPr>
            <a:lvl3pPr marL="1143000" indent="-228600">
              <a:tabLst>
                <a:tab pos="966788" algn="l"/>
                <a:tab pos="2520950" algn="l"/>
                <a:tab pos="3117850" algn="l"/>
              </a:tabLst>
              <a:defRPr sz="6900">
                <a:solidFill>
                  <a:schemeClr val="tx1"/>
                </a:solidFill>
                <a:latin typeface="Arial" panose="020B0604020202020204" pitchFamily="34" charset="0"/>
              </a:defRPr>
            </a:lvl3pPr>
            <a:lvl4pPr marL="1600200" indent="-228600">
              <a:tabLst>
                <a:tab pos="966788" algn="l"/>
                <a:tab pos="2520950" algn="l"/>
                <a:tab pos="3117850" algn="l"/>
              </a:tabLst>
              <a:defRPr sz="6900">
                <a:solidFill>
                  <a:schemeClr val="tx1"/>
                </a:solidFill>
                <a:latin typeface="Arial" panose="020B0604020202020204" pitchFamily="34" charset="0"/>
              </a:defRPr>
            </a:lvl4pPr>
            <a:lvl5pPr marL="2057400" indent="-228600">
              <a:tabLst>
                <a:tab pos="966788" algn="l"/>
                <a:tab pos="2520950" algn="l"/>
                <a:tab pos="3117850" algn="l"/>
              </a:tabLst>
              <a:defRPr sz="6900">
                <a:solidFill>
                  <a:schemeClr val="tx1"/>
                </a:solidFill>
                <a:latin typeface="Arial" panose="020B0604020202020204" pitchFamily="34" charset="0"/>
              </a:defRPr>
            </a:lvl5pPr>
            <a:lvl6pPr marL="2514600" indent="-228600" eaLnBrk="0" fontAlgn="base" hangingPunct="0">
              <a:spcBef>
                <a:spcPct val="0"/>
              </a:spcBef>
              <a:spcAft>
                <a:spcPct val="0"/>
              </a:spcAft>
              <a:tabLst>
                <a:tab pos="966788" algn="l"/>
                <a:tab pos="2520950" algn="l"/>
                <a:tab pos="3117850" algn="l"/>
              </a:tabLst>
              <a:defRPr sz="6900">
                <a:solidFill>
                  <a:schemeClr val="tx1"/>
                </a:solidFill>
                <a:latin typeface="Arial" panose="020B0604020202020204" pitchFamily="34" charset="0"/>
              </a:defRPr>
            </a:lvl6pPr>
            <a:lvl7pPr marL="2971800" indent="-228600" eaLnBrk="0" fontAlgn="base" hangingPunct="0">
              <a:spcBef>
                <a:spcPct val="0"/>
              </a:spcBef>
              <a:spcAft>
                <a:spcPct val="0"/>
              </a:spcAft>
              <a:tabLst>
                <a:tab pos="966788" algn="l"/>
                <a:tab pos="2520950" algn="l"/>
                <a:tab pos="3117850" algn="l"/>
              </a:tabLst>
              <a:defRPr sz="6900">
                <a:solidFill>
                  <a:schemeClr val="tx1"/>
                </a:solidFill>
                <a:latin typeface="Arial" panose="020B0604020202020204" pitchFamily="34" charset="0"/>
              </a:defRPr>
            </a:lvl7pPr>
            <a:lvl8pPr marL="3429000" indent="-228600" eaLnBrk="0" fontAlgn="base" hangingPunct="0">
              <a:spcBef>
                <a:spcPct val="0"/>
              </a:spcBef>
              <a:spcAft>
                <a:spcPct val="0"/>
              </a:spcAft>
              <a:tabLst>
                <a:tab pos="966788" algn="l"/>
                <a:tab pos="2520950" algn="l"/>
                <a:tab pos="3117850" algn="l"/>
              </a:tabLst>
              <a:defRPr sz="6900">
                <a:solidFill>
                  <a:schemeClr val="tx1"/>
                </a:solidFill>
                <a:latin typeface="Arial" panose="020B0604020202020204" pitchFamily="34" charset="0"/>
              </a:defRPr>
            </a:lvl8pPr>
            <a:lvl9pPr marL="3886200" indent="-228600" eaLnBrk="0" fontAlgn="base" hangingPunct="0">
              <a:spcBef>
                <a:spcPct val="0"/>
              </a:spcBef>
              <a:spcAft>
                <a:spcPct val="0"/>
              </a:spcAft>
              <a:tabLst>
                <a:tab pos="966788" algn="l"/>
                <a:tab pos="2520950" algn="l"/>
                <a:tab pos="3117850" algn="l"/>
              </a:tabLst>
              <a:defRPr sz="6900">
                <a:solidFill>
                  <a:schemeClr val="tx1"/>
                </a:solidFill>
                <a:latin typeface="Arial" panose="020B0604020202020204" pitchFamily="34" charset="0"/>
              </a:defRPr>
            </a:lvl9pPr>
          </a:lstStyle>
          <a:p>
            <a:pPr defTabSz="217719" eaLnBrk="0" fontAlgn="base" hangingPunct="0">
              <a:spcBef>
                <a:spcPct val="0"/>
              </a:spcBef>
              <a:spcAft>
                <a:spcPct val="0"/>
              </a:spcAft>
              <a:tabLst>
                <a:tab pos="230192" algn="l"/>
                <a:tab pos="600238" algn="l"/>
                <a:tab pos="742360" algn="l"/>
              </a:tabLst>
            </a:pPr>
            <a:endParaRPr lang="pl-PL" altLang="en-US" sz="571">
              <a:solidFill>
                <a:srgbClr val="000000"/>
              </a:solidFill>
              <a:ea typeface="Calibri" panose="020F0502020204030204" pitchFamily="34" charset="0"/>
              <a:cs typeface="Times New Roman" panose="02020603050405020304" pitchFamily="18" charset="0"/>
            </a:endParaRPr>
          </a:p>
          <a:p>
            <a:pPr defTabSz="217719" eaLnBrk="0" fontAlgn="base" hangingPunct="0">
              <a:spcBef>
                <a:spcPct val="0"/>
              </a:spcBef>
              <a:spcAft>
                <a:spcPct val="0"/>
              </a:spcAft>
              <a:tabLst>
                <a:tab pos="230192" algn="l"/>
                <a:tab pos="600238" algn="l"/>
                <a:tab pos="742360" algn="l"/>
              </a:tabLst>
            </a:pPr>
            <a:r>
              <a:rPr lang="pl-PL" altLang="en-US" sz="571">
                <a:solidFill>
                  <a:srgbClr val="000000"/>
                </a:solidFill>
                <a:ea typeface="Calibri" panose="020F0502020204030204" pitchFamily="34" charset="0"/>
                <a:cs typeface="Times New Roman" panose="02020603050405020304" pitchFamily="18" charset="0"/>
              </a:rPr>
              <a:t>References</a:t>
            </a:r>
          </a:p>
          <a:p>
            <a:pPr defTabSz="217719" eaLnBrk="0" fontAlgn="base" hangingPunct="0">
              <a:spcBef>
                <a:spcPct val="0"/>
              </a:spcBef>
              <a:spcAft>
                <a:spcPct val="0"/>
              </a:spcAft>
              <a:tabLst>
                <a:tab pos="230192" algn="l"/>
                <a:tab pos="600238" algn="l"/>
                <a:tab pos="742360" algn="l"/>
              </a:tabLst>
            </a:pPr>
            <a:r>
              <a:rPr lang="pl-PL" altLang="en-US" sz="571">
                <a:solidFill>
                  <a:srgbClr val="000000"/>
                </a:solidFill>
                <a:ea typeface="Calibri" panose="020F0502020204030204" pitchFamily="34" charset="0"/>
                <a:cs typeface="Times New Roman" panose="02020603050405020304" pitchFamily="18" charset="0"/>
              </a:rPr>
              <a:t>Jaworowski A.1893. Fauna studzienna miast Krakowa i Lwowa [Fauna of wells in Kraków and Lwów cities]. Sprawozdanie Komisyi Fizyograficznej, Akademia Umiejętności w Krakowie, 28: 29-48.</a:t>
            </a:r>
          </a:p>
          <a:p>
            <a:pPr defTabSz="217719" eaLnBrk="0" fontAlgn="base" hangingPunct="0">
              <a:spcBef>
                <a:spcPct val="0"/>
              </a:spcBef>
              <a:spcAft>
                <a:spcPct val="0"/>
              </a:spcAft>
              <a:tabLst>
                <a:tab pos="230192" algn="l"/>
                <a:tab pos="600238" algn="l"/>
                <a:tab pos="742360" algn="l"/>
              </a:tabLst>
            </a:pPr>
            <a:r>
              <a:rPr lang="en-US" altLang="en-US" sz="571">
                <a:solidFill>
                  <a:srgbClr val="000000"/>
                </a:solidFill>
                <a:ea typeface="Calibri" panose="020F0502020204030204" pitchFamily="34" charset="0"/>
                <a:cs typeface="Times New Roman" panose="02020603050405020304" pitchFamily="18" charset="0"/>
              </a:rPr>
              <a:t>Koch F</a:t>
            </a:r>
            <a:r>
              <a:rPr lang="pl-PL" altLang="en-US" sz="571">
                <a:solidFill>
                  <a:srgbClr val="000000"/>
                </a:solidFill>
                <a:ea typeface="Calibri" panose="020F0502020204030204" pitchFamily="34" charset="0"/>
                <a:cs typeface="Times New Roman" panose="02020603050405020304" pitchFamily="18" charset="0"/>
              </a:rPr>
              <a:t>.</a:t>
            </a:r>
            <a:r>
              <a:rPr lang="en-US" altLang="en-US" sz="571">
                <a:solidFill>
                  <a:srgbClr val="000000"/>
                </a:solidFill>
                <a:ea typeface="Calibri" panose="020F0502020204030204" pitchFamily="34" charset="0"/>
                <a:cs typeface="Times New Roman" panose="02020603050405020304" pitchFamily="18" charset="0"/>
              </a:rPr>
              <a:t>, Menberg K</a:t>
            </a:r>
            <a:r>
              <a:rPr lang="pl-PL" altLang="en-US" sz="571">
                <a:solidFill>
                  <a:srgbClr val="000000"/>
                </a:solidFill>
                <a:ea typeface="Calibri" panose="020F0502020204030204" pitchFamily="34" charset="0"/>
                <a:cs typeface="Times New Roman" panose="02020603050405020304" pitchFamily="18" charset="0"/>
              </a:rPr>
              <a:t>.</a:t>
            </a:r>
            <a:r>
              <a:rPr lang="en-US" altLang="en-US" sz="571">
                <a:solidFill>
                  <a:srgbClr val="000000"/>
                </a:solidFill>
                <a:ea typeface="Calibri" panose="020F0502020204030204" pitchFamily="34" charset="0"/>
                <a:cs typeface="Times New Roman" panose="02020603050405020304" pitchFamily="18" charset="0"/>
              </a:rPr>
              <a:t>, Schweikert S</a:t>
            </a:r>
            <a:r>
              <a:rPr lang="pl-PL" altLang="en-US" sz="571">
                <a:solidFill>
                  <a:srgbClr val="000000"/>
                </a:solidFill>
                <a:ea typeface="Calibri" panose="020F0502020204030204" pitchFamily="34" charset="0"/>
                <a:cs typeface="Times New Roman" panose="02020603050405020304" pitchFamily="18" charset="0"/>
              </a:rPr>
              <a:t>.</a:t>
            </a:r>
            <a:r>
              <a:rPr lang="en-US" altLang="en-US" sz="571">
                <a:solidFill>
                  <a:srgbClr val="000000"/>
                </a:solidFill>
                <a:ea typeface="Calibri" panose="020F0502020204030204" pitchFamily="34" charset="0"/>
                <a:cs typeface="Times New Roman" panose="02020603050405020304" pitchFamily="18" charset="0"/>
              </a:rPr>
              <a:t>, Spengler C</a:t>
            </a:r>
            <a:r>
              <a:rPr lang="pl-PL" altLang="en-US" sz="571">
                <a:solidFill>
                  <a:srgbClr val="000000"/>
                </a:solidFill>
                <a:ea typeface="Calibri" panose="020F0502020204030204" pitchFamily="34" charset="0"/>
                <a:cs typeface="Times New Roman" panose="02020603050405020304" pitchFamily="18" charset="0"/>
              </a:rPr>
              <a:t>.</a:t>
            </a:r>
            <a:r>
              <a:rPr lang="en-US" altLang="en-US" sz="571">
                <a:solidFill>
                  <a:srgbClr val="000000"/>
                </a:solidFill>
                <a:ea typeface="Calibri" panose="020F0502020204030204" pitchFamily="34" charset="0"/>
                <a:cs typeface="Times New Roman" panose="02020603050405020304" pitchFamily="18" charset="0"/>
              </a:rPr>
              <a:t>, Hahn H</a:t>
            </a:r>
            <a:r>
              <a:rPr lang="pl-PL" altLang="en-US" sz="571">
                <a:solidFill>
                  <a:srgbClr val="000000"/>
                </a:solidFill>
                <a:ea typeface="Calibri" panose="020F0502020204030204" pitchFamily="34" charset="0"/>
                <a:cs typeface="Times New Roman" panose="02020603050405020304" pitchFamily="18" charset="0"/>
              </a:rPr>
              <a:t>.</a:t>
            </a:r>
            <a:r>
              <a:rPr lang="en-US" altLang="en-US" sz="571">
                <a:solidFill>
                  <a:srgbClr val="000000"/>
                </a:solidFill>
                <a:ea typeface="Calibri" panose="020F0502020204030204" pitchFamily="34" charset="0"/>
                <a:cs typeface="Times New Roman" panose="02020603050405020304" pitchFamily="18" charset="0"/>
              </a:rPr>
              <a:t>J, Blum Ph</a:t>
            </a:r>
            <a:r>
              <a:rPr lang="pl-PL" altLang="en-US" sz="571">
                <a:solidFill>
                  <a:srgbClr val="000000"/>
                </a:solidFill>
                <a:ea typeface="Calibri" panose="020F0502020204030204" pitchFamily="34" charset="0"/>
                <a:cs typeface="Times New Roman" panose="02020603050405020304" pitchFamily="18" charset="0"/>
              </a:rPr>
              <a:t>.</a:t>
            </a:r>
            <a:r>
              <a:rPr lang="en-US" altLang="en-US" sz="571">
                <a:solidFill>
                  <a:srgbClr val="000000"/>
                </a:solidFill>
                <a:ea typeface="Calibri" panose="020F0502020204030204" pitchFamily="34" charset="0"/>
                <a:cs typeface="Times New Roman" panose="02020603050405020304" pitchFamily="18" charset="0"/>
              </a:rPr>
              <a:t> 2020</a:t>
            </a:r>
            <a:r>
              <a:rPr lang="pl-PL" altLang="en-US" sz="571">
                <a:solidFill>
                  <a:srgbClr val="000000"/>
                </a:solidFill>
                <a:ea typeface="Calibri" panose="020F0502020204030204" pitchFamily="34" charset="0"/>
                <a:cs typeface="Times New Roman" panose="02020603050405020304" pitchFamily="18" charset="0"/>
              </a:rPr>
              <a:t>.</a:t>
            </a:r>
            <a:r>
              <a:rPr lang="en-US" altLang="en-US" sz="571">
                <a:solidFill>
                  <a:srgbClr val="000000"/>
                </a:solidFill>
                <a:ea typeface="Calibri" panose="020F0502020204030204" pitchFamily="34" charset="0"/>
                <a:cs typeface="Times New Roman" panose="02020603050405020304" pitchFamily="18" charset="0"/>
              </a:rPr>
              <a:t> Groundwater fauna in an urban area: natural or affected? Hydrol. Earth Syst. Sci.</a:t>
            </a:r>
            <a:r>
              <a:rPr lang="pl-PL" altLang="en-US" sz="571">
                <a:solidFill>
                  <a:srgbClr val="000000"/>
                </a:solidFill>
                <a:ea typeface="Calibri" panose="020F0502020204030204" pitchFamily="34" charset="0"/>
                <a:cs typeface="Times New Roman" panose="02020603050405020304" pitchFamily="18" charset="0"/>
              </a:rPr>
              <a:t> </a:t>
            </a:r>
            <a:r>
              <a:rPr lang="en-US" altLang="en-US" sz="571">
                <a:solidFill>
                  <a:srgbClr val="000000"/>
                </a:solidFill>
                <a:ea typeface="Calibri" panose="020F0502020204030204" pitchFamily="34" charset="0"/>
                <a:cs typeface="Times New Roman" panose="02020603050405020304" pitchFamily="18" charset="0"/>
              </a:rPr>
              <a:t>Discuss. 1–23. https://doi.org/10.5194/hess-2020-151.</a:t>
            </a:r>
            <a:endParaRPr lang="pl-PL" altLang="en-US" sz="571">
              <a:solidFill>
                <a:srgbClr val="FF0000"/>
              </a:solidFill>
              <a:ea typeface="Calibri" panose="020F0502020204030204" pitchFamily="34" charset="0"/>
              <a:cs typeface="Times New Roman" panose="02020603050405020304" pitchFamily="18" charset="0"/>
            </a:endParaRPr>
          </a:p>
          <a:p>
            <a:pPr defTabSz="217719" eaLnBrk="0" fontAlgn="base" hangingPunct="0">
              <a:spcBef>
                <a:spcPct val="0"/>
              </a:spcBef>
              <a:spcAft>
                <a:spcPct val="0"/>
              </a:spcAft>
              <a:tabLst>
                <a:tab pos="230192" algn="l"/>
                <a:tab pos="600238" algn="l"/>
                <a:tab pos="742360" algn="l"/>
              </a:tabLst>
            </a:pPr>
            <a:r>
              <a:rPr lang="en-US" altLang="en-US" sz="571">
                <a:solidFill>
                  <a:srgbClr val="000000"/>
                </a:solidFill>
                <a:ea typeface="Calibri" panose="020F0502020204030204" pitchFamily="34" charset="0"/>
                <a:cs typeface="Times New Roman" panose="02020603050405020304" pitchFamily="18" charset="0"/>
              </a:rPr>
              <a:t>Řehačkova V</a:t>
            </a:r>
            <a:r>
              <a:rPr lang="pl-PL" altLang="en-US" sz="571">
                <a:solidFill>
                  <a:srgbClr val="000000"/>
                </a:solidFill>
                <a:ea typeface="Calibri" panose="020F0502020204030204" pitchFamily="34" charset="0"/>
                <a:cs typeface="Times New Roman" panose="02020603050405020304" pitchFamily="18" charset="0"/>
              </a:rPr>
              <a:t>.</a:t>
            </a:r>
            <a:r>
              <a:rPr lang="en-US" altLang="en-US" sz="571">
                <a:solidFill>
                  <a:srgbClr val="000000"/>
                </a:solidFill>
                <a:ea typeface="Calibri" panose="020F0502020204030204" pitchFamily="34" charset="0"/>
                <a:cs typeface="Times New Roman" panose="02020603050405020304" pitchFamily="18" charset="0"/>
              </a:rPr>
              <a:t> 1953. Organismy studničnich vod pražskych [Well-water organisms of Prague]. Rozpravy Československe</a:t>
            </a:r>
            <a:r>
              <a:rPr lang="pl-PL" altLang="en-US" sz="571">
                <a:solidFill>
                  <a:srgbClr val="000000"/>
                </a:solidFill>
                <a:ea typeface="Calibri" panose="020F0502020204030204" pitchFamily="34" charset="0"/>
                <a:cs typeface="Times New Roman" panose="02020603050405020304" pitchFamily="18" charset="0"/>
              </a:rPr>
              <a:t> </a:t>
            </a:r>
            <a:r>
              <a:rPr lang="en-US" altLang="en-US" sz="571">
                <a:solidFill>
                  <a:srgbClr val="000000"/>
                </a:solidFill>
                <a:ea typeface="Calibri" panose="020F0502020204030204" pitchFamily="34" charset="0"/>
                <a:cs typeface="Times New Roman" panose="02020603050405020304" pitchFamily="18" charset="0"/>
              </a:rPr>
              <a:t>Akademie Vĕd. 63 (5): 1-35.</a:t>
            </a:r>
          </a:p>
          <a:p>
            <a:pPr defTabSz="217719" eaLnBrk="0" fontAlgn="base" hangingPunct="0">
              <a:spcBef>
                <a:spcPct val="0"/>
              </a:spcBef>
              <a:spcAft>
                <a:spcPct val="0"/>
              </a:spcAft>
              <a:tabLst>
                <a:tab pos="230192" algn="l"/>
                <a:tab pos="600238" algn="l"/>
                <a:tab pos="742360" algn="l"/>
              </a:tabLst>
            </a:pPr>
            <a:r>
              <a:rPr lang="en-US" altLang="en-US" sz="571">
                <a:solidFill>
                  <a:srgbClr val="000000"/>
                </a:solidFill>
                <a:ea typeface="Calibri" panose="020F0502020204030204" pitchFamily="34" charset="0"/>
                <a:cs typeface="Times New Roman" panose="02020603050405020304" pitchFamily="18" charset="0"/>
              </a:rPr>
              <a:t>Vejdovský F</a:t>
            </a:r>
            <a:r>
              <a:rPr lang="pl-PL" altLang="en-US" sz="571">
                <a:solidFill>
                  <a:srgbClr val="000000"/>
                </a:solidFill>
                <a:ea typeface="Calibri" panose="020F0502020204030204" pitchFamily="34" charset="0"/>
                <a:cs typeface="Times New Roman" panose="02020603050405020304" pitchFamily="18" charset="0"/>
              </a:rPr>
              <a:t>. </a:t>
            </a:r>
            <a:r>
              <a:rPr lang="en-US" altLang="en-US" sz="571">
                <a:solidFill>
                  <a:srgbClr val="000000"/>
                </a:solidFill>
                <a:ea typeface="Calibri" panose="020F0502020204030204" pitchFamily="34" charset="0"/>
                <a:cs typeface="Times New Roman" panose="02020603050405020304" pitchFamily="18" charset="0"/>
              </a:rPr>
              <a:t>1882</a:t>
            </a:r>
            <a:r>
              <a:rPr lang="pl-PL" altLang="en-US" sz="571">
                <a:solidFill>
                  <a:srgbClr val="000000"/>
                </a:solidFill>
                <a:ea typeface="Calibri" panose="020F0502020204030204" pitchFamily="34" charset="0"/>
                <a:cs typeface="Times New Roman" panose="02020603050405020304" pitchFamily="18" charset="0"/>
              </a:rPr>
              <a:t>. </a:t>
            </a:r>
            <a:r>
              <a:rPr lang="en-US" altLang="en-US" sz="571">
                <a:solidFill>
                  <a:srgbClr val="000000"/>
                </a:solidFill>
                <a:ea typeface="Calibri" panose="020F0502020204030204" pitchFamily="34" charset="0"/>
                <a:cs typeface="Times New Roman" panose="02020603050405020304" pitchFamily="18" charset="0"/>
              </a:rPr>
              <a:t>Thierische Organismen der Brunnenwässer von Prag. Selbstverlag, Prag: pp. 70, mit 8 Tafeln.</a:t>
            </a:r>
            <a:r>
              <a:rPr lang="pl-PL" altLang="en-US" sz="571">
                <a:solidFill>
                  <a:srgbClr val="000000"/>
                </a:solidFill>
                <a:ea typeface="Calibri" panose="020F0502020204030204" pitchFamily="34" charset="0"/>
                <a:cs typeface="Times New Roman" panose="02020603050405020304" pitchFamily="18" charset="0"/>
              </a:rPr>
              <a:t> </a:t>
            </a:r>
          </a:p>
          <a:p>
            <a:pPr defTabSz="217719" eaLnBrk="0" fontAlgn="base" hangingPunct="0">
              <a:spcBef>
                <a:spcPct val="0"/>
              </a:spcBef>
              <a:spcAft>
                <a:spcPct val="0"/>
              </a:spcAft>
              <a:tabLst>
                <a:tab pos="230192" algn="l"/>
                <a:tab pos="600238" algn="l"/>
                <a:tab pos="742360" algn="l"/>
              </a:tabLst>
            </a:pPr>
            <a:r>
              <a:rPr lang="pl-PL" altLang="en-US" sz="571">
                <a:solidFill>
                  <a:srgbClr val="000000"/>
                </a:solidFill>
                <a:ea typeface="Calibri" panose="020F0502020204030204" pitchFamily="34" charset="0"/>
                <a:cs typeface="Times New Roman" panose="02020603050405020304" pitchFamily="18" charset="0"/>
              </a:rPr>
              <a:t>We thanks prof. </a:t>
            </a:r>
            <a:r>
              <a:rPr lang="en-US" altLang="en-US" sz="571">
                <a:solidFill>
                  <a:srgbClr val="000000"/>
                </a:solidFill>
                <a:ea typeface="Calibri" panose="020F0502020204030204" pitchFamily="34" charset="0"/>
                <a:cs typeface="Times New Roman" panose="02020603050405020304" pitchFamily="18" charset="0"/>
              </a:rPr>
              <a:t>M. Żelazny and his co-workers for chemical analyses and maps</a:t>
            </a:r>
            <a:r>
              <a:rPr lang="pl-PL" altLang="en-US" sz="571">
                <a:solidFill>
                  <a:srgbClr val="000000"/>
                </a:solidFill>
                <a:ea typeface="Calibri" panose="020F0502020204030204" pitchFamily="34" charset="0"/>
                <a:cs typeface="Times New Roman" panose="02020603050405020304" pitchFamily="18" charset="0"/>
              </a:rPr>
              <a:t> preparation</a:t>
            </a:r>
          </a:p>
        </p:txBody>
      </p:sp>
      <p:pic>
        <p:nvPicPr>
          <p:cNvPr id="2245" name="Picture 202">
            <a:extLst>
              <a:ext uri="{FF2B5EF4-FFF2-40B4-BE49-F238E27FC236}">
                <a16:creationId xmlns:a16="http://schemas.microsoft.com/office/drawing/2014/main" id="{ED62F041-213D-53CF-3A5D-F2E3DB3A69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313" y="4660447"/>
            <a:ext cx="3114524" cy="19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6" name="Picture 123" descr="\\Iopfap01\zakladowe\Hydro\Galas\studnie krakowskie\mapy fauny\Copepoda, Ostracoda_poster.tif">
            <a:extLst>
              <a:ext uri="{FF2B5EF4-FFF2-40B4-BE49-F238E27FC236}">
                <a16:creationId xmlns:a16="http://schemas.microsoft.com/office/drawing/2014/main" id="{48F2964D-36B4-9FF6-55AC-CD58D5BCE3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23363" y="1187979"/>
            <a:ext cx="3314851" cy="114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7" name="Picture 124" descr="\\Iopfap01\zakladowe\Hydro\Galas\studnie krakowskie\mapy fauny\Collembola_Diptera_poster.tif">
            <a:extLst>
              <a:ext uri="{FF2B5EF4-FFF2-40B4-BE49-F238E27FC236}">
                <a16:creationId xmlns:a16="http://schemas.microsoft.com/office/drawing/2014/main" id="{ACB24C39-8103-3742-B440-96EFC01BAD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19961" y="3554488"/>
            <a:ext cx="3318253" cy="1184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8" name="Picture 125" descr="\\Iopfap01\zakladowe\Hydro\Galas\studnie krakowskie\mapy fauny\Nematoda_Annelida_poster.tif">
            <a:extLst>
              <a:ext uri="{FF2B5EF4-FFF2-40B4-BE49-F238E27FC236}">
                <a16:creationId xmlns:a16="http://schemas.microsoft.com/office/drawing/2014/main" id="{CB389E92-2451-94F9-7D7F-3CC494B6BC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19962" y="2355548"/>
            <a:ext cx="3314095" cy="117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4">
            <a:extLst>
              <a:ext uri="{FF2B5EF4-FFF2-40B4-BE49-F238E27FC236}">
                <a16:creationId xmlns:a16="http://schemas.microsoft.com/office/drawing/2014/main" id="{243F1582-8C69-CB53-C3E0-D505A6BE88E9}"/>
              </a:ext>
            </a:extLst>
          </p:cNvPr>
          <p:cNvSpPr txBox="1"/>
          <p:nvPr/>
        </p:nvSpPr>
        <p:spPr>
          <a:xfrm>
            <a:off x="2938765" y="33598"/>
            <a:ext cx="851766" cy="784830"/>
          </a:xfrm>
          <a:prstGeom prst="rect">
            <a:avLst/>
          </a:prstGeom>
          <a:solidFill>
            <a:srgbClr val="FFC000">
              <a:lumMod val="20000"/>
              <a:lumOff val="8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4500" b="1" i="0" u="none" strike="noStrike" kern="0" cap="none" spc="0" normalizeH="0" baseline="0" noProof="0" dirty="0">
                <a:ln>
                  <a:noFill/>
                </a:ln>
                <a:solidFill>
                  <a:prstClr val="black"/>
                </a:solidFill>
                <a:effectLst/>
                <a:uLnTx/>
                <a:uFillTx/>
                <a:latin typeface="Calibri" panose="020F0502020204030204"/>
              </a:rPr>
              <a:t>P5</a:t>
            </a:r>
            <a:endParaRPr kumimoji="0" lang="en-US" sz="4500" b="1" i="0" u="none" strike="noStrike" kern="0" cap="none" spc="0" normalizeH="0" baseline="0" noProof="0" dirty="0">
              <a:ln>
                <a:noFill/>
              </a:ln>
              <a:solidFill>
                <a:prstClr val="black"/>
              </a:solidFill>
              <a:effectLst/>
              <a:uLnTx/>
              <a:uFillTx/>
              <a:latin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BC3B2E14-FA20-6BB1-892F-19266F4A4F5B}"/>
              </a:ext>
            </a:extLst>
          </p:cNvPr>
          <p:cNvGraphicFramePr>
            <a:graphicFrameLocks noChangeAspect="1"/>
          </p:cNvGraphicFramePr>
          <p:nvPr>
            <p:extLst>
              <p:ext uri="{D42A27DB-BD31-4B8C-83A1-F6EECF244321}">
                <p14:modId xmlns:p14="http://schemas.microsoft.com/office/powerpoint/2010/main" val="886029686"/>
              </p:ext>
            </p:extLst>
          </p:nvPr>
        </p:nvGraphicFramePr>
        <p:xfrm>
          <a:off x="1196192" y="-37634"/>
          <a:ext cx="9799615" cy="6933268"/>
        </p:xfrm>
        <a:graphic>
          <a:graphicData uri="http://schemas.openxmlformats.org/presentationml/2006/ole">
            <mc:AlternateContent xmlns:mc="http://schemas.openxmlformats.org/markup-compatibility/2006">
              <mc:Choice xmlns:v="urn:schemas-microsoft-com:vml" Requires="v">
                <p:oleObj name="Acrobat Document" r:id="rId2" imgW="25678956" imgH="18166010" progId="AcroExch.Document.DC">
                  <p:embed/>
                </p:oleObj>
              </mc:Choice>
              <mc:Fallback>
                <p:oleObj name="Acrobat Document" r:id="rId2" imgW="25678956" imgH="18166010" progId="AcroExch.Document.DC">
                  <p:embed/>
                  <p:pic>
                    <p:nvPicPr>
                      <p:cNvPr id="4" name="Object 3">
                        <a:extLst>
                          <a:ext uri="{FF2B5EF4-FFF2-40B4-BE49-F238E27FC236}">
                            <a16:creationId xmlns:a16="http://schemas.microsoft.com/office/drawing/2014/main" id="{BC3B2E14-FA20-6BB1-892F-19266F4A4F5B}"/>
                          </a:ext>
                        </a:extLst>
                      </p:cNvPr>
                      <p:cNvPicPr/>
                      <p:nvPr/>
                    </p:nvPicPr>
                    <p:blipFill>
                      <a:blip r:embed="rId3"/>
                      <a:stretch>
                        <a:fillRect/>
                      </a:stretch>
                    </p:blipFill>
                    <p:spPr>
                      <a:xfrm>
                        <a:off x="1196192" y="-37634"/>
                        <a:ext cx="9799615" cy="693326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EF414A29-8FE1-7913-F207-E141C2C7B0E6}"/>
              </a:ext>
            </a:extLst>
          </p:cNvPr>
          <p:cNvSpPr txBox="1"/>
          <p:nvPr/>
        </p:nvSpPr>
        <p:spPr>
          <a:xfrm>
            <a:off x="11083103" y="5702139"/>
            <a:ext cx="982961" cy="1015663"/>
          </a:xfrm>
          <a:prstGeom prst="rect">
            <a:avLst/>
          </a:prstGeom>
          <a:solidFill>
            <a:schemeClr val="accent4">
              <a:lumMod val="20000"/>
              <a:lumOff val="80000"/>
            </a:schemeClr>
          </a:solidFill>
        </p:spPr>
        <p:txBody>
          <a:bodyPr wrap="none" rtlCol="0">
            <a:spAutoFit/>
          </a:bodyPr>
          <a:lstStyle/>
          <a:p>
            <a:r>
              <a:rPr lang="ro-RO" sz="6000" b="1" dirty="0"/>
              <a:t>P6</a:t>
            </a:r>
            <a:endParaRPr lang="en-US" sz="6000" b="1" dirty="0"/>
          </a:p>
        </p:txBody>
      </p:sp>
    </p:spTree>
    <p:extLst>
      <p:ext uri="{BB962C8B-B14F-4D97-AF65-F5344CB8AC3E}">
        <p14:creationId xmlns:p14="http://schemas.microsoft.com/office/powerpoint/2010/main" val="4188937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1C2D561B-B382-F8DB-17EB-C72FE2F9AB5E}"/>
              </a:ext>
            </a:extLst>
          </p:cNvPr>
          <p:cNvGraphicFramePr>
            <a:graphicFrameLocks noChangeAspect="1"/>
          </p:cNvGraphicFramePr>
          <p:nvPr>
            <p:extLst>
              <p:ext uri="{D42A27DB-BD31-4B8C-83A1-F6EECF244321}">
                <p14:modId xmlns:p14="http://schemas.microsoft.com/office/powerpoint/2010/main" val="3527622004"/>
              </p:ext>
            </p:extLst>
          </p:nvPr>
        </p:nvGraphicFramePr>
        <p:xfrm>
          <a:off x="0" y="0"/>
          <a:ext cx="12266225" cy="6902148"/>
        </p:xfrm>
        <a:graphic>
          <a:graphicData uri="http://schemas.openxmlformats.org/presentationml/2006/ole">
            <mc:AlternateContent xmlns:mc="http://schemas.openxmlformats.org/markup-compatibility/2006">
              <mc:Choice xmlns:v="urn:schemas-microsoft-com:vml" Requires="v">
                <p:oleObj name="Acrobat Document" r:id="rId2" imgW="30723840" imgH="17282160" progId="AcroExch.Document.DC">
                  <p:embed/>
                </p:oleObj>
              </mc:Choice>
              <mc:Fallback>
                <p:oleObj name="Acrobat Document" r:id="rId2" imgW="30723840" imgH="17282160" progId="AcroExch.Document.DC">
                  <p:embed/>
                  <p:pic>
                    <p:nvPicPr>
                      <p:cNvPr id="2" name="Object 1">
                        <a:extLst>
                          <a:ext uri="{FF2B5EF4-FFF2-40B4-BE49-F238E27FC236}">
                            <a16:creationId xmlns:a16="http://schemas.microsoft.com/office/drawing/2014/main" id="{1C2D561B-B382-F8DB-17EB-C72FE2F9AB5E}"/>
                          </a:ext>
                        </a:extLst>
                      </p:cNvPr>
                      <p:cNvPicPr/>
                      <p:nvPr/>
                    </p:nvPicPr>
                    <p:blipFill>
                      <a:blip r:embed="rId3"/>
                      <a:stretch>
                        <a:fillRect/>
                      </a:stretch>
                    </p:blipFill>
                    <p:spPr>
                      <a:xfrm>
                        <a:off x="0" y="0"/>
                        <a:ext cx="12266225" cy="6902148"/>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E3A1E25C-F87C-7253-E068-3EAE023C5BA3}"/>
              </a:ext>
            </a:extLst>
          </p:cNvPr>
          <p:cNvSpPr txBox="1"/>
          <p:nvPr/>
        </p:nvSpPr>
        <p:spPr>
          <a:xfrm>
            <a:off x="9556555" y="437240"/>
            <a:ext cx="699724" cy="584775"/>
          </a:xfrm>
          <a:prstGeom prst="rect">
            <a:avLst/>
          </a:prstGeom>
          <a:solidFill>
            <a:schemeClr val="accent4">
              <a:lumMod val="20000"/>
              <a:lumOff val="80000"/>
            </a:schemeClr>
          </a:solidFill>
        </p:spPr>
        <p:txBody>
          <a:bodyPr wrap="square" rtlCol="0">
            <a:spAutoFit/>
          </a:bodyPr>
          <a:lstStyle/>
          <a:p>
            <a:pPr algn="ctr"/>
            <a:r>
              <a:rPr lang="ro-RO" sz="3200" b="1" dirty="0"/>
              <a:t>P7</a:t>
            </a:r>
            <a:endParaRPr lang="en-US" sz="3200" b="1" dirty="0"/>
          </a:p>
        </p:txBody>
      </p:sp>
    </p:spTree>
    <p:extLst>
      <p:ext uri="{BB962C8B-B14F-4D97-AF65-F5344CB8AC3E}">
        <p14:creationId xmlns:p14="http://schemas.microsoft.com/office/powerpoint/2010/main" val="626937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meline&#10;&#10;Description automatically generated">
            <a:extLst>
              <a:ext uri="{FF2B5EF4-FFF2-40B4-BE49-F238E27FC236}">
                <a16:creationId xmlns:a16="http://schemas.microsoft.com/office/drawing/2014/main" id="{A3A78E70-9293-AE50-1B3D-BD4DB9DD46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EDEA42E6-0450-030D-C226-C3651A175980}"/>
              </a:ext>
            </a:extLst>
          </p:cNvPr>
          <p:cNvSpPr txBox="1"/>
          <p:nvPr/>
        </p:nvSpPr>
        <p:spPr>
          <a:xfrm>
            <a:off x="11320041" y="474562"/>
            <a:ext cx="699724" cy="584775"/>
          </a:xfrm>
          <a:prstGeom prst="rect">
            <a:avLst/>
          </a:prstGeom>
          <a:solidFill>
            <a:schemeClr val="accent4">
              <a:lumMod val="20000"/>
              <a:lumOff val="80000"/>
            </a:schemeClr>
          </a:solidFill>
        </p:spPr>
        <p:txBody>
          <a:bodyPr wrap="square" rtlCol="0">
            <a:spAutoFit/>
          </a:bodyPr>
          <a:lstStyle/>
          <a:p>
            <a:pPr algn="ctr"/>
            <a:r>
              <a:rPr lang="ro-RO" sz="3200" b="1" dirty="0"/>
              <a:t>P8</a:t>
            </a:r>
            <a:endParaRPr lang="en-US" sz="3200" b="1" dirty="0"/>
          </a:p>
        </p:txBody>
      </p:sp>
    </p:spTree>
    <p:extLst>
      <p:ext uri="{BB962C8B-B14F-4D97-AF65-F5344CB8AC3E}">
        <p14:creationId xmlns:p14="http://schemas.microsoft.com/office/powerpoint/2010/main" val="2635476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10;&#10;Description automatically generated">
            <a:extLst>
              <a:ext uri="{FF2B5EF4-FFF2-40B4-BE49-F238E27FC236}">
                <a16:creationId xmlns:a16="http://schemas.microsoft.com/office/drawing/2014/main" id="{41B0076B-5868-E4D2-9539-68E33BE948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EF5D758-4107-A041-249C-F58F0A07EAF0}"/>
              </a:ext>
            </a:extLst>
          </p:cNvPr>
          <p:cNvSpPr txBox="1"/>
          <p:nvPr/>
        </p:nvSpPr>
        <p:spPr>
          <a:xfrm>
            <a:off x="10229472" y="382284"/>
            <a:ext cx="699724" cy="584775"/>
          </a:xfrm>
          <a:prstGeom prst="rect">
            <a:avLst/>
          </a:prstGeom>
          <a:solidFill>
            <a:schemeClr val="accent4">
              <a:lumMod val="20000"/>
              <a:lumOff val="80000"/>
            </a:schemeClr>
          </a:solidFill>
        </p:spPr>
        <p:txBody>
          <a:bodyPr wrap="square" rtlCol="0">
            <a:spAutoFit/>
          </a:bodyPr>
          <a:lstStyle/>
          <a:p>
            <a:pPr algn="ctr"/>
            <a:r>
              <a:rPr lang="en-US" sz="3200" b="1" dirty="0"/>
              <a:t>P9</a:t>
            </a:r>
          </a:p>
        </p:txBody>
      </p:sp>
    </p:spTree>
    <p:extLst>
      <p:ext uri="{BB962C8B-B14F-4D97-AF65-F5344CB8AC3E}">
        <p14:creationId xmlns:p14="http://schemas.microsoft.com/office/powerpoint/2010/main" val="5949009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497263" rtl="0" eaLnBrk="1" fontAlgn="base" latinLnBrk="0" hangingPunct="1">
          <a:lnSpc>
            <a:spcPct val="100000"/>
          </a:lnSpc>
          <a:spcBef>
            <a:spcPct val="0"/>
          </a:spcBef>
          <a:spcAft>
            <a:spcPct val="0"/>
          </a:spcAft>
          <a:buClrTx/>
          <a:buSzTx/>
          <a:buFontTx/>
          <a:buNone/>
          <a:tabLst/>
          <a:defRPr kumimoji="0" lang="pl-PL" sz="6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497263" rtl="0" eaLnBrk="1" fontAlgn="base" latinLnBrk="0" hangingPunct="1">
          <a:lnSpc>
            <a:spcPct val="100000"/>
          </a:lnSpc>
          <a:spcBef>
            <a:spcPct val="0"/>
          </a:spcBef>
          <a:spcAft>
            <a:spcPct val="0"/>
          </a:spcAft>
          <a:buClrTx/>
          <a:buSzTx/>
          <a:buFontTx/>
          <a:buNone/>
          <a:tabLst/>
          <a:defRPr kumimoji="0" lang="pl-PL" sz="6900" b="0" i="0" u="none" strike="noStrike" cap="none" normalizeH="0" baseline="0" smtClean="0">
            <a:ln>
              <a:noFill/>
            </a:ln>
            <a:solidFill>
              <a:schemeClr val="tx1"/>
            </a:solidFill>
            <a:effectLst/>
            <a:latin typeface="Arial"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Larissa">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TotalTime>
  <Words>5397</Words>
  <Application>Microsoft Office PowerPoint</Application>
  <PresentationFormat>Widescreen</PresentationFormat>
  <Paragraphs>534</Paragraphs>
  <Slides>24</Slides>
  <Notes>1</Notes>
  <HiddenSlides>0</HiddenSlides>
  <MMClips>0</MMClips>
  <ScaleCrop>false</ScaleCrop>
  <HeadingPairs>
    <vt:vector size="8" baseType="variant">
      <vt:variant>
        <vt:lpstr>Fonts Used</vt:lpstr>
      </vt:variant>
      <vt:variant>
        <vt:i4>10</vt:i4>
      </vt:variant>
      <vt:variant>
        <vt:lpstr>Theme</vt:lpstr>
      </vt:variant>
      <vt:variant>
        <vt:i4>9</vt:i4>
      </vt:variant>
      <vt:variant>
        <vt:lpstr>Embedded OLE Servers</vt:lpstr>
      </vt:variant>
      <vt:variant>
        <vt:i4>1</vt:i4>
      </vt:variant>
      <vt:variant>
        <vt:lpstr>Slide Titles</vt:lpstr>
      </vt:variant>
      <vt:variant>
        <vt:i4>24</vt:i4>
      </vt:variant>
    </vt:vector>
  </HeadingPairs>
  <TitlesOfParts>
    <vt:vector size="44" baseType="lpstr">
      <vt:lpstr>SimSun</vt:lpstr>
      <vt:lpstr>Arial</vt:lpstr>
      <vt:lpstr>Arial MT</vt:lpstr>
      <vt:lpstr>Arial Narrow</vt:lpstr>
      <vt:lpstr>Calibri</vt:lpstr>
      <vt:lpstr>Calibri Light</vt:lpstr>
      <vt:lpstr>Cambria</vt:lpstr>
      <vt:lpstr>Helvetica</vt:lpstr>
      <vt:lpstr>Sylfaen</vt:lpstr>
      <vt:lpstr>Times New Roman</vt:lpstr>
      <vt:lpstr>Office Theme</vt:lpstr>
      <vt:lpstr>1_Office Theme</vt:lpstr>
      <vt:lpstr>Projekt domyślny</vt:lpstr>
      <vt:lpstr>3_Office Theme</vt:lpstr>
      <vt:lpstr>4_Office Theme</vt:lpstr>
      <vt:lpstr>5_Office Theme</vt:lpstr>
      <vt:lpstr>6_Office Theme</vt:lpstr>
      <vt:lpstr>Larissa</vt:lpstr>
      <vt:lpstr>7_Office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laboratory of subterranean biology “Enrico Pezzoli”: a new underground facility for zoological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Corina Balan Paloma</dc:creator>
  <cp:lastModifiedBy>Alina Puscas</cp:lastModifiedBy>
  <cp:revision>13</cp:revision>
  <dcterms:created xsi:type="dcterms:W3CDTF">2022-07-18T05:17:58Z</dcterms:created>
  <dcterms:modified xsi:type="dcterms:W3CDTF">2022-07-28T06:54:25Z</dcterms:modified>
</cp:coreProperties>
</file>